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6"/>
  </p:notesMasterIdLst>
  <p:handoutMasterIdLst>
    <p:handoutMasterId r:id="rId117"/>
  </p:handoutMasterIdLst>
  <p:sldIdLst>
    <p:sldId id="256" r:id="rId5"/>
    <p:sldId id="426" r:id="rId6"/>
    <p:sldId id="257" r:id="rId7"/>
    <p:sldId id="424" r:id="rId8"/>
    <p:sldId id="264" r:id="rId9"/>
    <p:sldId id="444" r:id="rId10"/>
    <p:sldId id="320" r:id="rId11"/>
    <p:sldId id="442" r:id="rId12"/>
    <p:sldId id="447" r:id="rId13"/>
    <p:sldId id="416" r:id="rId14"/>
    <p:sldId id="427" r:id="rId15"/>
    <p:sldId id="429" r:id="rId16"/>
    <p:sldId id="430" r:id="rId17"/>
    <p:sldId id="415" r:id="rId18"/>
    <p:sldId id="420" r:id="rId19"/>
    <p:sldId id="435" r:id="rId20"/>
    <p:sldId id="414" r:id="rId21"/>
    <p:sldId id="438" r:id="rId22"/>
    <p:sldId id="439" r:id="rId23"/>
    <p:sldId id="371" r:id="rId24"/>
    <p:sldId id="261" r:id="rId25"/>
    <p:sldId id="445" r:id="rId26"/>
    <p:sldId id="266" r:id="rId27"/>
    <p:sldId id="399" r:id="rId28"/>
    <p:sldId id="322" r:id="rId29"/>
    <p:sldId id="274" r:id="rId30"/>
    <p:sldId id="273" r:id="rId31"/>
    <p:sldId id="275" r:id="rId32"/>
    <p:sldId id="370" r:id="rId33"/>
    <p:sldId id="269" r:id="rId34"/>
    <p:sldId id="316" r:id="rId35"/>
    <p:sldId id="312" r:id="rId36"/>
    <p:sldId id="324" r:id="rId37"/>
    <p:sldId id="450" r:id="rId38"/>
    <p:sldId id="318" r:id="rId39"/>
    <p:sldId id="267" r:id="rId40"/>
    <p:sldId id="317" r:id="rId41"/>
    <p:sldId id="268" r:id="rId42"/>
    <p:sldId id="332" r:id="rId43"/>
    <p:sldId id="448" r:id="rId44"/>
    <p:sldId id="449" r:id="rId45"/>
    <p:sldId id="436" r:id="rId46"/>
    <p:sldId id="325" r:id="rId47"/>
    <p:sldId id="333" r:id="rId48"/>
    <p:sldId id="331" r:id="rId49"/>
    <p:sldId id="330" r:id="rId50"/>
    <p:sldId id="393" r:id="rId51"/>
    <p:sldId id="338" r:id="rId52"/>
    <p:sldId id="339" r:id="rId53"/>
    <p:sldId id="400" r:id="rId54"/>
    <p:sldId id="340" r:id="rId55"/>
    <p:sldId id="341" r:id="rId56"/>
    <p:sldId id="342" r:id="rId57"/>
    <p:sldId id="343" r:id="rId58"/>
    <p:sldId id="344" r:id="rId59"/>
    <p:sldId id="345" r:id="rId60"/>
    <p:sldId id="346" r:id="rId61"/>
    <p:sldId id="347" r:id="rId62"/>
    <p:sldId id="348" r:id="rId63"/>
    <p:sldId id="349" r:id="rId64"/>
    <p:sldId id="352" r:id="rId65"/>
    <p:sldId id="351" r:id="rId66"/>
    <p:sldId id="350" r:id="rId67"/>
    <p:sldId id="353" r:id="rId68"/>
    <p:sldId id="354" r:id="rId69"/>
    <p:sldId id="355" r:id="rId70"/>
    <p:sldId id="356" r:id="rId71"/>
    <p:sldId id="357" r:id="rId72"/>
    <p:sldId id="358" r:id="rId73"/>
    <p:sldId id="373" r:id="rId74"/>
    <p:sldId id="375" r:id="rId75"/>
    <p:sldId id="396" r:id="rId76"/>
    <p:sldId id="360" r:id="rId77"/>
    <p:sldId id="359" r:id="rId78"/>
    <p:sldId id="361" r:id="rId79"/>
    <p:sldId id="362" r:id="rId80"/>
    <p:sldId id="363" r:id="rId81"/>
    <p:sldId id="365" r:id="rId82"/>
    <p:sldId id="337" r:id="rId83"/>
    <p:sldId id="440" r:id="rId84"/>
    <p:sldId id="409" r:id="rId85"/>
    <p:sldId id="456" r:id="rId86"/>
    <p:sldId id="454" r:id="rId87"/>
    <p:sldId id="459" r:id="rId88"/>
    <p:sldId id="457" r:id="rId89"/>
    <p:sldId id="461" r:id="rId90"/>
    <p:sldId id="313" r:id="rId91"/>
    <p:sldId id="417" r:id="rId92"/>
    <p:sldId id="405" r:id="rId93"/>
    <p:sldId id="441" r:id="rId94"/>
    <p:sldId id="265" r:id="rId95"/>
    <p:sldId id="402" r:id="rId96"/>
    <p:sldId id="403" r:id="rId97"/>
    <p:sldId id="413" r:id="rId98"/>
    <p:sldId id="404" r:id="rId99"/>
    <p:sldId id="465" r:id="rId100"/>
    <p:sldId id="398" r:id="rId101"/>
    <p:sldId id="314" r:id="rId102"/>
    <p:sldId id="418" r:id="rId103"/>
    <p:sldId id="422" r:id="rId104"/>
    <p:sldId id="466" r:id="rId105"/>
    <p:sldId id="467" r:id="rId106"/>
    <p:sldId id="468" r:id="rId107"/>
    <p:sldId id="408" r:id="rId108"/>
    <p:sldId id="433" r:id="rId109"/>
    <p:sldId id="451" r:id="rId110"/>
    <p:sldId id="452" r:id="rId111"/>
    <p:sldId id="453" r:id="rId112"/>
    <p:sldId id="434" r:id="rId113"/>
    <p:sldId id="469" r:id="rId114"/>
    <p:sldId id="470" r:id="rId1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tson, Glenda" initials="WG" lastIdx="7" clrIdx="1">
    <p:extLst>
      <p:ext uri="{19B8F6BF-5375-455C-9EA6-DF929625EA0E}">
        <p15:presenceInfo xmlns:p15="http://schemas.microsoft.com/office/powerpoint/2012/main" userId="S::gwatson2@ic.ac.uk::b5b26be0-2043-40cd-bae0-f47e841885be" providerId="AD"/>
      </p:ext>
    </p:extLst>
  </p:cmAuthor>
  <p:cmAuthor id="2" name="Roberts Ceri" initials="RC" lastIdx="8" clrIdx="2">
    <p:extLst>
      <p:ext uri="{19B8F6BF-5375-455C-9EA6-DF929625EA0E}">
        <p15:presenceInfo xmlns:p15="http://schemas.microsoft.com/office/powerpoint/2012/main" userId="S-1-5-21-1937128695-1493661522-316617838-52414" providerId="AD"/>
      </p:ext>
    </p:extLst>
  </p:cmAuthor>
  <p:cmAuthor id="3" name="Roberts Ceri" initials="RC [2]" lastIdx="3" clrIdx="3">
    <p:extLst>
      <p:ext uri="{19B8F6BF-5375-455C-9EA6-DF929625EA0E}">
        <p15:presenceInfo xmlns:p15="http://schemas.microsoft.com/office/powerpoint/2012/main" userId="S::ceri.roberts@nhsbt.nhs.uk::8df37cbc-4903-4e81-a011-3513953577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C37F"/>
    <a:srgbClr val="70AD47"/>
    <a:srgbClr val="4FC79C"/>
    <a:srgbClr val="58B1D2"/>
    <a:srgbClr val="FF3399"/>
    <a:srgbClr val="C5E0B4"/>
    <a:srgbClr val="FF6699"/>
    <a:srgbClr val="FF9999"/>
    <a:srgbClr val="D0DBF0"/>
    <a:srgbClr val="DFE7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3792" autoAdjust="0"/>
  </p:normalViewPr>
  <p:slideViewPr>
    <p:cSldViewPr snapToGrid="0">
      <p:cViewPr>
        <p:scale>
          <a:sx n="70" d="100"/>
          <a:sy n="70" d="100"/>
        </p:scale>
        <p:origin x="144" y="2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1528" y="5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8D8775-B64D-40BE-AEFC-AE17AD419627}" type="doc">
      <dgm:prSet loTypeId="urn:microsoft.com/office/officeart/2005/8/layout/chevron1" loCatId="process" qsTypeId="urn:microsoft.com/office/officeart/2005/8/quickstyle/simple1" qsCatId="simple" csTypeId="urn:microsoft.com/office/officeart/2005/8/colors/colorful4" csCatId="colorful" phldr="1"/>
      <dgm:spPr/>
      <dgm:t>
        <a:bodyPr/>
        <a:lstStyle/>
        <a:p>
          <a:endParaRPr lang="en-GB"/>
        </a:p>
      </dgm:t>
    </dgm:pt>
    <dgm:pt modelId="{FAF6556C-71E7-434A-9B77-BE71B77FBE3F}">
      <dgm:prSet phldrT="[Text]"/>
      <dgm:spPr>
        <a:solidFill>
          <a:schemeClr val="accent2">
            <a:lumMod val="75000"/>
          </a:schemeClr>
        </a:solidFill>
      </dgm:spPr>
      <dgm:t>
        <a:bodyPr/>
        <a:lstStyle/>
        <a:p>
          <a:r>
            <a:rPr lang="en-GB" dirty="0"/>
            <a:t>1818</a:t>
          </a:r>
        </a:p>
      </dgm:t>
    </dgm:pt>
    <dgm:pt modelId="{CF799BBD-4216-4DB0-A79A-6EEF1DC1597E}" type="parTrans" cxnId="{41ADD912-7E08-4A9C-9C97-4F0F234D3FE8}">
      <dgm:prSet/>
      <dgm:spPr/>
      <dgm:t>
        <a:bodyPr/>
        <a:lstStyle/>
        <a:p>
          <a:endParaRPr lang="en-GB"/>
        </a:p>
      </dgm:t>
    </dgm:pt>
    <dgm:pt modelId="{D6CF23B1-1AF2-4FA1-BC46-3498B9A06031}" type="sibTrans" cxnId="{41ADD912-7E08-4A9C-9C97-4F0F234D3FE8}">
      <dgm:prSet/>
      <dgm:spPr/>
      <dgm:t>
        <a:bodyPr/>
        <a:lstStyle/>
        <a:p>
          <a:endParaRPr lang="en-GB"/>
        </a:p>
      </dgm:t>
    </dgm:pt>
    <dgm:pt modelId="{FF1EE586-B1EE-4C02-8AF1-AF2C71B56729}">
      <dgm:prSet phldrT="[Text]"/>
      <dgm:spPr>
        <a:solidFill>
          <a:srgbClr val="FFC000"/>
        </a:solidFill>
      </dgm:spPr>
      <dgm:t>
        <a:bodyPr/>
        <a:lstStyle/>
        <a:p>
          <a:r>
            <a:rPr lang="en-GB" dirty="0"/>
            <a:t>1953</a:t>
          </a:r>
        </a:p>
      </dgm:t>
    </dgm:pt>
    <dgm:pt modelId="{98063149-0B4C-4FBB-9A1B-828EE2BA7BB0}" type="parTrans" cxnId="{1425FEC1-BAA1-49F0-BBF2-F5E085E0621C}">
      <dgm:prSet/>
      <dgm:spPr/>
      <dgm:t>
        <a:bodyPr/>
        <a:lstStyle/>
        <a:p>
          <a:endParaRPr lang="en-GB"/>
        </a:p>
      </dgm:t>
    </dgm:pt>
    <dgm:pt modelId="{2C6C54C9-158A-414E-B093-F09ED03F7ECF}" type="sibTrans" cxnId="{1425FEC1-BAA1-49F0-BBF2-F5E085E0621C}">
      <dgm:prSet/>
      <dgm:spPr/>
      <dgm:t>
        <a:bodyPr/>
        <a:lstStyle/>
        <a:p>
          <a:endParaRPr lang="en-GB"/>
        </a:p>
      </dgm:t>
    </dgm:pt>
    <dgm:pt modelId="{C3616D1E-87CD-4255-B2BF-04342221411D}">
      <dgm:prSet phldrT="[Text]"/>
      <dgm:spPr>
        <a:solidFill>
          <a:srgbClr val="FFD966"/>
        </a:solidFill>
      </dgm:spPr>
      <dgm:t>
        <a:bodyPr/>
        <a:lstStyle/>
        <a:p>
          <a:r>
            <a:rPr lang="en-GB" dirty="0"/>
            <a:t>1957</a:t>
          </a:r>
        </a:p>
      </dgm:t>
    </dgm:pt>
    <dgm:pt modelId="{E5F91765-982A-4566-B874-C71043F18A83}" type="parTrans" cxnId="{ECBA06F3-A746-4670-A6A4-C7BC00F2CA49}">
      <dgm:prSet/>
      <dgm:spPr/>
      <dgm:t>
        <a:bodyPr/>
        <a:lstStyle/>
        <a:p>
          <a:endParaRPr lang="en-GB"/>
        </a:p>
      </dgm:t>
    </dgm:pt>
    <dgm:pt modelId="{3AA3C685-0A89-4193-B045-75018938F0CE}" type="sibTrans" cxnId="{ECBA06F3-A746-4670-A6A4-C7BC00F2CA49}">
      <dgm:prSet/>
      <dgm:spPr/>
      <dgm:t>
        <a:bodyPr/>
        <a:lstStyle/>
        <a:p>
          <a:endParaRPr lang="en-GB"/>
        </a:p>
      </dgm:t>
    </dgm:pt>
    <dgm:pt modelId="{EBCD1BEC-45C8-4499-8F35-EB6C6AB90C49}">
      <dgm:prSet phldrT="[Text]"/>
      <dgm:spPr/>
      <dgm:t>
        <a:bodyPr/>
        <a:lstStyle/>
        <a:p>
          <a:r>
            <a:rPr lang="en-GB" dirty="0"/>
            <a:t>1990</a:t>
          </a:r>
        </a:p>
      </dgm:t>
    </dgm:pt>
    <dgm:pt modelId="{BEBABAB5-EA7E-4F7B-9926-FD7D8A44A1FC}" type="parTrans" cxnId="{0E461040-2130-4A0C-A8F4-98CC2C4F2661}">
      <dgm:prSet/>
      <dgm:spPr/>
      <dgm:t>
        <a:bodyPr/>
        <a:lstStyle/>
        <a:p>
          <a:endParaRPr lang="en-GB"/>
        </a:p>
      </dgm:t>
    </dgm:pt>
    <dgm:pt modelId="{42269470-A6A9-4660-8670-0AE6F66D71D0}" type="sibTrans" cxnId="{0E461040-2130-4A0C-A8F4-98CC2C4F2661}">
      <dgm:prSet/>
      <dgm:spPr/>
      <dgm:t>
        <a:bodyPr/>
        <a:lstStyle/>
        <a:p>
          <a:endParaRPr lang="en-GB"/>
        </a:p>
      </dgm:t>
    </dgm:pt>
    <dgm:pt modelId="{9C7BBE7F-7E96-4625-907B-51031DC26612}">
      <dgm:prSet phldrT="[Text]"/>
      <dgm:spPr/>
      <dgm:t>
        <a:bodyPr/>
        <a:lstStyle/>
        <a:p>
          <a:r>
            <a:rPr lang="en-GB" dirty="0"/>
            <a:t>1995</a:t>
          </a:r>
        </a:p>
      </dgm:t>
    </dgm:pt>
    <dgm:pt modelId="{30830088-7DB4-4D11-A799-3FE25129029C}" type="parTrans" cxnId="{6AC6104B-081A-4F11-8FC1-0343D978231C}">
      <dgm:prSet/>
      <dgm:spPr/>
      <dgm:t>
        <a:bodyPr/>
        <a:lstStyle/>
        <a:p>
          <a:endParaRPr lang="en-GB"/>
        </a:p>
      </dgm:t>
    </dgm:pt>
    <dgm:pt modelId="{3523967E-86F2-4772-8618-D216012CF0D2}" type="sibTrans" cxnId="{6AC6104B-081A-4F11-8FC1-0343D978231C}">
      <dgm:prSet/>
      <dgm:spPr/>
      <dgm:t>
        <a:bodyPr/>
        <a:lstStyle/>
        <a:p>
          <a:endParaRPr lang="en-GB"/>
        </a:p>
      </dgm:t>
    </dgm:pt>
    <dgm:pt modelId="{0B68DCF4-AD38-40EA-8526-51900895B2C2}">
      <dgm:prSet phldrT="[Text]"/>
      <dgm:spPr/>
      <dgm:t>
        <a:bodyPr/>
        <a:lstStyle/>
        <a:p>
          <a:r>
            <a:rPr lang="en-GB" dirty="0"/>
            <a:t>2006</a:t>
          </a:r>
        </a:p>
      </dgm:t>
    </dgm:pt>
    <dgm:pt modelId="{2AA6E3EE-7ABC-4EF1-B601-9E8193CC786C}" type="parTrans" cxnId="{FCDA5339-F95C-4B61-BD24-FE887EAD1972}">
      <dgm:prSet/>
      <dgm:spPr/>
      <dgm:t>
        <a:bodyPr/>
        <a:lstStyle/>
        <a:p>
          <a:endParaRPr lang="en-GB"/>
        </a:p>
      </dgm:t>
    </dgm:pt>
    <dgm:pt modelId="{4F4E9623-1977-4A05-A9C4-BA2230395BAC}" type="sibTrans" cxnId="{FCDA5339-F95C-4B61-BD24-FE887EAD1972}">
      <dgm:prSet/>
      <dgm:spPr/>
      <dgm:t>
        <a:bodyPr/>
        <a:lstStyle/>
        <a:p>
          <a:endParaRPr lang="en-GB"/>
        </a:p>
      </dgm:t>
    </dgm:pt>
    <dgm:pt modelId="{9B103B9A-7FE8-4CF5-857B-6A558DD7F7CF}">
      <dgm:prSet phldrT="[Text]"/>
      <dgm:spPr/>
      <dgm:t>
        <a:bodyPr/>
        <a:lstStyle/>
        <a:p>
          <a:r>
            <a:rPr lang="en-GB" dirty="0"/>
            <a:t>2007</a:t>
          </a:r>
        </a:p>
      </dgm:t>
    </dgm:pt>
    <dgm:pt modelId="{462321CE-B0D3-4A2E-87C1-7500599C75F8}" type="parTrans" cxnId="{2DBD6F89-9C85-42B2-B70B-FE1783A7785D}">
      <dgm:prSet/>
      <dgm:spPr/>
      <dgm:t>
        <a:bodyPr/>
        <a:lstStyle/>
        <a:p>
          <a:endParaRPr lang="en-GB"/>
        </a:p>
      </dgm:t>
    </dgm:pt>
    <dgm:pt modelId="{30253C74-16D4-4CEC-AA5E-FE82EB3235CF}" type="sibTrans" cxnId="{2DBD6F89-9C85-42B2-B70B-FE1783A7785D}">
      <dgm:prSet/>
      <dgm:spPr/>
      <dgm:t>
        <a:bodyPr/>
        <a:lstStyle/>
        <a:p>
          <a:endParaRPr lang="en-GB"/>
        </a:p>
      </dgm:t>
    </dgm:pt>
    <dgm:pt modelId="{DFCD4CFA-50A0-4B98-A596-560D8CA52090}">
      <dgm:prSet phldrT="[Text]"/>
      <dgm:spPr/>
      <dgm:t>
        <a:bodyPr/>
        <a:lstStyle/>
        <a:p>
          <a:r>
            <a:rPr lang="en-GB" dirty="0"/>
            <a:t>2012</a:t>
          </a:r>
        </a:p>
      </dgm:t>
    </dgm:pt>
    <dgm:pt modelId="{4058D10B-9FF6-49B9-8AF0-EFC988DD961E}" type="parTrans" cxnId="{9E864846-F14B-4D61-B281-479775B72A11}">
      <dgm:prSet/>
      <dgm:spPr/>
      <dgm:t>
        <a:bodyPr/>
        <a:lstStyle/>
        <a:p>
          <a:endParaRPr lang="en-GB"/>
        </a:p>
      </dgm:t>
    </dgm:pt>
    <dgm:pt modelId="{9C55C644-A7AF-42B1-995A-1382BCD3BBA6}" type="sibTrans" cxnId="{9E864846-F14B-4D61-B281-479775B72A11}">
      <dgm:prSet/>
      <dgm:spPr/>
      <dgm:t>
        <a:bodyPr/>
        <a:lstStyle/>
        <a:p>
          <a:endParaRPr lang="en-GB"/>
        </a:p>
      </dgm:t>
    </dgm:pt>
    <dgm:pt modelId="{0628F850-51A7-47FE-9A87-5531D56A58A3}">
      <dgm:prSet phldrT="[Text]"/>
      <dgm:spPr/>
      <dgm:t>
        <a:bodyPr/>
        <a:lstStyle/>
        <a:p>
          <a:r>
            <a:rPr lang="en-GB" dirty="0"/>
            <a:t>2009</a:t>
          </a:r>
        </a:p>
      </dgm:t>
    </dgm:pt>
    <dgm:pt modelId="{61CA0B08-14DF-40CE-A0A0-8FC6EBCD808B}" type="parTrans" cxnId="{1980EFA7-5334-43D9-81C1-C00927642247}">
      <dgm:prSet/>
      <dgm:spPr/>
      <dgm:t>
        <a:bodyPr/>
        <a:lstStyle/>
        <a:p>
          <a:endParaRPr lang="en-GB"/>
        </a:p>
      </dgm:t>
    </dgm:pt>
    <dgm:pt modelId="{D0B640E7-8D9C-418C-8517-A4B1071FFE0E}" type="sibTrans" cxnId="{1980EFA7-5334-43D9-81C1-C00927642247}">
      <dgm:prSet/>
      <dgm:spPr/>
      <dgm:t>
        <a:bodyPr/>
        <a:lstStyle/>
        <a:p>
          <a:endParaRPr lang="en-GB"/>
        </a:p>
      </dgm:t>
    </dgm:pt>
    <dgm:pt modelId="{7D0B9A41-A8EB-4E1F-B51C-3A794E35910D}">
      <dgm:prSet phldrT="[Text]"/>
      <dgm:spPr>
        <a:solidFill>
          <a:srgbClr val="BDF612"/>
        </a:solidFill>
      </dgm:spPr>
      <dgm:t>
        <a:bodyPr/>
        <a:lstStyle/>
        <a:p>
          <a:r>
            <a:rPr lang="en-GB" dirty="0"/>
            <a:t>1965</a:t>
          </a:r>
        </a:p>
      </dgm:t>
    </dgm:pt>
    <dgm:pt modelId="{F35DA762-323F-4FF5-8503-FC2555160F2F}" type="parTrans" cxnId="{1C6539F2-6B0B-4621-B31C-FF9A0D921951}">
      <dgm:prSet/>
      <dgm:spPr/>
      <dgm:t>
        <a:bodyPr/>
        <a:lstStyle/>
        <a:p>
          <a:endParaRPr lang="en-GB"/>
        </a:p>
      </dgm:t>
    </dgm:pt>
    <dgm:pt modelId="{EBBB6350-2D97-42CD-B539-7F519826B70A}" type="sibTrans" cxnId="{1C6539F2-6B0B-4621-B31C-FF9A0D921951}">
      <dgm:prSet/>
      <dgm:spPr/>
      <dgm:t>
        <a:bodyPr/>
        <a:lstStyle/>
        <a:p>
          <a:endParaRPr lang="en-GB"/>
        </a:p>
      </dgm:t>
    </dgm:pt>
    <dgm:pt modelId="{44AA4D90-5E82-4E74-81D9-CBE9257255CE}">
      <dgm:prSet phldrT="[Text]"/>
      <dgm:spPr/>
      <dgm:t>
        <a:bodyPr/>
        <a:lstStyle/>
        <a:p>
          <a:r>
            <a:rPr lang="en-GB" dirty="0"/>
            <a:t>2018</a:t>
          </a:r>
        </a:p>
      </dgm:t>
    </dgm:pt>
    <dgm:pt modelId="{7C27AE23-5E97-45AE-A753-5F9EBCC27399}" type="parTrans" cxnId="{CD1B967D-794D-463A-B1A8-023FCD4E2702}">
      <dgm:prSet/>
      <dgm:spPr/>
      <dgm:t>
        <a:bodyPr/>
        <a:lstStyle/>
        <a:p>
          <a:endParaRPr lang="en-GB"/>
        </a:p>
      </dgm:t>
    </dgm:pt>
    <dgm:pt modelId="{72EE8639-F018-4BD8-A0BF-ACBDDD933D88}" type="sibTrans" cxnId="{CD1B967D-794D-463A-B1A8-023FCD4E2702}">
      <dgm:prSet/>
      <dgm:spPr/>
      <dgm:t>
        <a:bodyPr/>
        <a:lstStyle/>
        <a:p>
          <a:endParaRPr lang="en-GB"/>
        </a:p>
      </dgm:t>
    </dgm:pt>
    <dgm:pt modelId="{D729E9B9-DCF6-4C24-AD8E-B25032EFDDCE}">
      <dgm:prSet phldrT="[Text]"/>
      <dgm:spPr>
        <a:solidFill>
          <a:srgbClr val="87F21B"/>
        </a:solidFill>
      </dgm:spPr>
      <dgm:t>
        <a:bodyPr/>
        <a:lstStyle/>
        <a:p>
          <a:r>
            <a:rPr lang="en-GB" dirty="0"/>
            <a:t>1980s</a:t>
          </a:r>
        </a:p>
      </dgm:t>
    </dgm:pt>
    <dgm:pt modelId="{3F18E7BA-1D79-495E-AF75-50BFB88C0746}" type="parTrans" cxnId="{E7596E34-728C-4674-B496-00B1257B0A55}">
      <dgm:prSet/>
      <dgm:spPr/>
      <dgm:t>
        <a:bodyPr/>
        <a:lstStyle/>
        <a:p>
          <a:endParaRPr lang="en-GB"/>
        </a:p>
      </dgm:t>
    </dgm:pt>
    <dgm:pt modelId="{233FCFF0-AF1E-4054-8219-F198A37E84E9}" type="sibTrans" cxnId="{E7596E34-728C-4674-B496-00B1257B0A55}">
      <dgm:prSet/>
      <dgm:spPr/>
      <dgm:t>
        <a:bodyPr/>
        <a:lstStyle/>
        <a:p>
          <a:endParaRPr lang="en-GB"/>
        </a:p>
      </dgm:t>
    </dgm:pt>
    <dgm:pt modelId="{C368AEE7-F8B0-4EC5-A13F-A688547977EF}" type="pres">
      <dgm:prSet presAssocID="{498D8775-B64D-40BE-AEFC-AE17AD419627}" presName="Name0" presStyleCnt="0">
        <dgm:presLayoutVars>
          <dgm:dir/>
          <dgm:animLvl val="lvl"/>
          <dgm:resizeHandles val="exact"/>
        </dgm:presLayoutVars>
      </dgm:prSet>
      <dgm:spPr/>
    </dgm:pt>
    <dgm:pt modelId="{DF9A69D7-08AC-4F1B-8450-6203E7539368}" type="pres">
      <dgm:prSet presAssocID="{FAF6556C-71E7-434A-9B77-BE71B77FBE3F}" presName="parTxOnly" presStyleLbl="node1" presStyleIdx="0" presStyleCnt="12">
        <dgm:presLayoutVars>
          <dgm:chMax val="0"/>
          <dgm:chPref val="0"/>
          <dgm:bulletEnabled val="1"/>
        </dgm:presLayoutVars>
      </dgm:prSet>
      <dgm:spPr/>
    </dgm:pt>
    <dgm:pt modelId="{97B33137-A8AB-49B9-B841-29D6A77167DA}" type="pres">
      <dgm:prSet presAssocID="{D6CF23B1-1AF2-4FA1-BC46-3498B9A06031}" presName="parTxOnlySpace" presStyleCnt="0"/>
      <dgm:spPr/>
    </dgm:pt>
    <dgm:pt modelId="{03DA787F-CC60-4C37-A4CF-0C9B81A38BB3}" type="pres">
      <dgm:prSet presAssocID="{FF1EE586-B1EE-4C02-8AF1-AF2C71B56729}" presName="parTxOnly" presStyleLbl="node1" presStyleIdx="1" presStyleCnt="12">
        <dgm:presLayoutVars>
          <dgm:chMax val="0"/>
          <dgm:chPref val="0"/>
          <dgm:bulletEnabled val="1"/>
        </dgm:presLayoutVars>
      </dgm:prSet>
      <dgm:spPr/>
    </dgm:pt>
    <dgm:pt modelId="{5BAF20A9-8B7C-4FFD-9379-52F9640F8E79}" type="pres">
      <dgm:prSet presAssocID="{2C6C54C9-158A-414E-B093-F09ED03F7ECF}" presName="parTxOnlySpace" presStyleCnt="0"/>
      <dgm:spPr/>
    </dgm:pt>
    <dgm:pt modelId="{37BE74E3-5B32-4DAB-8858-442DE638D858}" type="pres">
      <dgm:prSet presAssocID="{C3616D1E-87CD-4255-B2BF-04342221411D}" presName="parTxOnly" presStyleLbl="node1" presStyleIdx="2" presStyleCnt="12">
        <dgm:presLayoutVars>
          <dgm:chMax val="0"/>
          <dgm:chPref val="0"/>
          <dgm:bulletEnabled val="1"/>
        </dgm:presLayoutVars>
      </dgm:prSet>
      <dgm:spPr/>
    </dgm:pt>
    <dgm:pt modelId="{176835D6-DA6C-4A68-8ED0-D7808A79954C}" type="pres">
      <dgm:prSet presAssocID="{3AA3C685-0A89-4193-B045-75018938F0CE}" presName="parTxOnlySpace" presStyleCnt="0"/>
      <dgm:spPr/>
    </dgm:pt>
    <dgm:pt modelId="{CB33E68E-E3D6-434B-BFE3-FCFAD3370C99}" type="pres">
      <dgm:prSet presAssocID="{7D0B9A41-A8EB-4E1F-B51C-3A794E35910D}" presName="parTxOnly" presStyleLbl="node1" presStyleIdx="3" presStyleCnt="12">
        <dgm:presLayoutVars>
          <dgm:chMax val="0"/>
          <dgm:chPref val="0"/>
          <dgm:bulletEnabled val="1"/>
        </dgm:presLayoutVars>
      </dgm:prSet>
      <dgm:spPr/>
    </dgm:pt>
    <dgm:pt modelId="{8C408D04-4E51-4999-B56A-D1F7A427D4C9}" type="pres">
      <dgm:prSet presAssocID="{EBBB6350-2D97-42CD-B539-7F519826B70A}" presName="parTxOnlySpace" presStyleCnt="0"/>
      <dgm:spPr/>
    </dgm:pt>
    <dgm:pt modelId="{81583372-5C9E-450B-B0EB-C6D26780056F}" type="pres">
      <dgm:prSet presAssocID="{D729E9B9-DCF6-4C24-AD8E-B25032EFDDCE}" presName="parTxOnly" presStyleLbl="node1" presStyleIdx="4" presStyleCnt="12">
        <dgm:presLayoutVars>
          <dgm:chMax val="0"/>
          <dgm:chPref val="0"/>
          <dgm:bulletEnabled val="1"/>
        </dgm:presLayoutVars>
      </dgm:prSet>
      <dgm:spPr/>
    </dgm:pt>
    <dgm:pt modelId="{05D51EC8-24D5-4E9D-A338-E59B8D9D5A00}" type="pres">
      <dgm:prSet presAssocID="{233FCFF0-AF1E-4054-8219-F198A37E84E9}" presName="parTxOnlySpace" presStyleCnt="0"/>
      <dgm:spPr/>
    </dgm:pt>
    <dgm:pt modelId="{20F0B196-C9D3-416B-847E-43357B66072B}" type="pres">
      <dgm:prSet presAssocID="{EBCD1BEC-45C8-4499-8F35-EB6C6AB90C49}" presName="parTxOnly" presStyleLbl="node1" presStyleIdx="5" presStyleCnt="12">
        <dgm:presLayoutVars>
          <dgm:chMax val="0"/>
          <dgm:chPref val="0"/>
          <dgm:bulletEnabled val="1"/>
        </dgm:presLayoutVars>
      </dgm:prSet>
      <dgm:spPr/>
    </dgm:pt>
    <dgm:pt modelId="{8729DECB-CBA3-4803-BFDF-29BDAAA2C6C3}" type="pres">
      <dgm:prSet presAssocID="{42269470-A6A9-4660-8670-0AE6F66D71D0}" presName="parTxOnlySpace" presStyleCnt="0"/>
      <dgm:spPr/>
    </dgm:pt>
    <dgm:pt modelId="{2C05C7B3-27CD-4F77-B4F2-01F7063B900F}" type="pres">
      <dgm:prSet presAssocID="{9C7BBE7F-7E96-4625-907B-51031DC26612}" presName="parTxOnly" presStyleLbl="node1" presStyleIdx="6" presStyleCnt="12">
        <dgm:presLayoutVars>
          <dgm:chMax val="0"/>
          <dgm:chPref val="0"/>
          <dgm:bulletEnabled val="1"/>
        </dgm:presLayoutVars>
      </dgm:prSet>
      <dgm:spPr/>
    </dgm:pt>
    <dgm:pt modelId="{E217B0AE-E20E-4B3A-B866-150F675E5D85}" type="pres">
      <dgm:prSet presAssocID="{3523967E-86F2-4772-8618-D216012CF0D2}" presName="parTxOnlySpace" presStyleCnt="0"/>
      <dgm:spPr/>
    </dgm:pt>
    <dgm:pt modelId="{B4F8B3A0-DBC8-4074-BC51-4649CB7D6498}" type="pres">
      <dgm:prSet presAssocID="{0B68DCF4-AD38-40EA-8526-51900895B2C2}" presName="parTxOnly" presStyleLbl="node1" presStyleIdx="7" presStyleCnt="12">
        <dgm:presLayoutVars>
          <dgm:chMax val="0"/>
          <dgm:chPref val="0"/>
          <dgm:bulletEnabled val="1"/>
        </dgm:presLayoutVars>
      </dgm:prSet>
      <dgm:spPr/>
    </dgm:pt>
    <dgm:pt modelId="{9158F3BF-8C06-470B-8A35-100638587EAA}" type="pres">
      <dgm:prSet presAssocID="{4F4E9623-1977-4A05-A9C4-BA2230395BAC}" presName="parTxOnlySpace" presStyleCnt="0"/>
      <dgm:spPr/>
    </dgm:pt>
    <dgm:pt modelId="{217326E5-947A-48B3-AF39-DFE8D34896F5}" type="pres">
      <dgm:prSet presAssocID="{9B103B9A-7FE8-4CF5-857B-6A558DD7F7CF}" presName="parTxOnly" presStyleLbl="node1" presStyleIdx="8" presStyleCnt="12">
        <dgm:presLayoutVars>
          <dgm:chMax val="0"/>
          <dgm:chPref val="0"/>
          <dgm:bulletEnabled val="1"/>
        </dgm:presLayoutVars>
      </dgm:prSet>
      <dgm:spPr/>
    </dgm:pt>
    <dgm:pt modelId="{BE963712-223D-4BA0-B012-A3B2B86012C0}" type="pres">
      <dgm:prSet presAssocID="{30253C74-16D4-4CEC-AA5E-FE82EB3235CF}" presName="parTxOnlySpace" presStyleCnt="0"/>
      <dgm:spPr/>
    </dgm:pt>
    <dgm:pt modelId="{F86006E0-8CE0-4504-AD12-26D31610169C}" type="pres">
      <dgm:prSet presAssocID="{0628F850-51A7-47FE-9A87-5531D56A58A3}" presName="parTxOnly" presStyleLbl="node1" presStyleIdx="9" presStyleCnt="12">
        <dgm:presLayoutVars>
          <dgm:chMax val="0"/>
          <dgm:chPref val="0"/>
          <dgm:bulletEnabled val="1"/>
        </dgm:presLayoutVars>
      </dgm:prSet>
      <dgm:spPr/>
    </dgm:pt>
    <dgm:pt modelId="{6E0261F4-CBF1-4D87-9DE2-D40275CA0537}" type="pres">
      <dgm:prSet presAssocID="{D0B640E7-8D9C-418C-8517-A4B1071FFE0E}" presName="parTxOnlySpace" presStyleCnt="0"/>
      <dgm:spPr/>
    </dgm:pt>
    <dgm:pt modelId="{B4E0180D-16E9-443C-AA98-E5611CAC5B6F}" type="pres">
      <dgm:prSet presAssocID="{DFCD4CFA-50A0-4B98-A596-560D8CA52090}" presName="parTxOnly" presStyleLbl="node1" presStyleIdx="10" presStyleCnt="12">
        <dgm:presLayoutVars>
          <dgm:chMax val="0"/>
          <dgm:chPref val="0"/>
          <dgm:bulletEnabled val="1"/>
        </dgm:presLayoutVars>
      </dgm:prSet>
      <dgm:spPr/>
    </dgm:pt>
    <dgm:pt modelId="{74F3E680-5B13-455C-A0E0-151505496F1D}" type="pres">
      <dgm:prSet presAssocID="{9C55C644-A7AF-42B1-995A-1382BCD3BBA6}" presName="parTxOnlySpace" presStyleCnt="0"/>
      <dgm:spPr/>
    </dgm:pt>
    <dgm:pt modelId="{A693576B-DA22-4514-8708-F2B1732BC966}" type="pres">
      <dgm:prSet presAssocID="{44AA4D90-5E82-4E74-81D9-CBE9257255CE}" presName="parTxOnly" presStyleLbl="node1" presStyleIdx="11" presStyleCnt="12">
        <dgm:presLayoutVars>
          <dgm:chMax val="0"/>
          <dgm:chPref val="0"/>
          <dgm:bulletEnabled val="1"/>
        </dgm:presLayoutVars>
      </dgm:prSet>
      <dgm:spPr/>
    </dgm:pt>
  </dgm:ptLst>
  <dgm:cxnLst>
    <dgm:cxn modelId="{41ADD912-7E08-4A9C-9C97-4F0F234D3FE8}" srcId="{498D8775-B64D-40BE-AEFC-AE17AD419627}" destId="{FAF6556C-71E7-434A-9B77-BE71B77FBE3F}" srcOrd="0" destOrd="0" parTransId="{CF799BBD-4216-4DB0-A79A-6EEF1DC1597E}" sibTransId="{D6CF23B1-1AF2-4FA1-BC46-3498B9A06031}"/>
    <dgm:cxn modelId="{5A973620-E0FA-411D-9A30-6010409C2E58}" type="presOf" srcId="{44AA4D90-5E82-4E74-81D9-CBE9257255CE}" destId="{A693576B-DA22-4514-8708-F2B1732BC966}" srcOrd="0" destOrd="0" presId="urn:microsoft.com/office/officeart/2005/8/layout/chevron1"/>
    <dgm:cxn modelId="{A6FD4423-B949-4564-85AE-EE085549CEA4}" type="presOf" srcId="{C3616D1E-87CD-4255-B2BF-04342221411D}" destId="{37BE74E3-5B32-4DAB-8858-442DE638D858}" srcOrd="0" destOrd="0" presId="urn:microsoft.com/office/officeart/2005/8/layout/chevron1"/>
    <dgm:cxn modelId="{690B0529-3FCC-4E10-B7D1-D78EF88CEF8E}" type="presOf" srcId="{FAF6556C-71E7-434A-9B77-BE71B77FBE3F}" destId="{DF9A69D7-08AC-4F1B-8450-6203E7539368}" srcOrd="0" destOrd="0" presId="urn:microsoft.com/office/officeart/2005/8/layout/chevron1"/>
    <dgm:cxn modelId="{E7596E34-728C-4674-B496-00B1257B0A55}" srcId="{498D8775-B64D-40BE-AEFC-AE17AD419627}" destId="{D729E9B9-DCF6-4C24-AD8E-B25032EFDDCE}" srcOrd="4" destOrd="0" parTransId="{3F18E7BA-1D79-495E-AF75-50BFB88C0746}" sibTransId="{233FCFF0-AF1E-4054-8219-F198A37E84E9}"/>
    <dgm:cxn modelId="{FCDA5339-F95C-4B61-BD24-FE887EAD1972}" srcId="{498D8775-B64D-40BE-AEFC-AE17AD419627}" destId="{0B68DCF4-AD38-40EA-8526-51900895B2C2}" srcOrd="7" destOrd="0" parTransId="{2AA6E3EE-7ABC-4EF1-B601-9E8193CC786C}" sibTransId="{4F4E9623-1977-4A05-A9C4-BA2230395BAC}"/>
    <dgm:cxn modelId="{1356523D-4ADA-4A47-9762-169A13BAEA4F}" type="presOf" srcId="{0628F850-51A7-47FE-9A87-5531D56A58A3}" destId="{F86006E0-8CE0-4504-AD12-26D31610169C}" srcOrd="0" destOrd="0" presId="urn:microsoft.com/office/officeart/2005/8/layout/chevron1"/>
    <dgm:cxn modelId="{0E461040-2130-4A0C-A8F4-98CC2C4F2661}" srcId="{498D8775-B64D-40BE-AEFC-AE17AD419627}" destId="{EBCD1BEC-45C8-4499-8F35-EB6C6AB90C49}" srcOrd="5" destOrd="0" parTransId="{BEBABAB5-EA7E-4F7B-9926-FD7D8A44A1FC}" sibTransId="{42269470-A6A9-4660-8670-0AE6F66D71D0}"/>
    <dgm:cxn modelId="{9E864846-F14B-4D61-B281-479775B72A11}" srcId="{498D8775-B64D-40BE-AEFC-AE17AD419627}" destId="{DFCD4CFA-50A0-4B98-A596-560D8CA52090}" srcOrd="10" destOrd="0" parTransId="{4058D10B-9FF6-49B9-8AF0-EFC988DD961E}" sibTransId="{9C55C644-A7AF-42B1-995A-1382BCD3BBA6}"/>
    <dgm:cxn modelId="{B115B867-0E91-4322-BCA8-57D3C82C6C1E}" type="presOf" srcId="{FF1EE586-B1EE-4C02-8AF1-AF2C71B56729}" destId="{03DA787F-CC60-4C37-A4CF-0C9B81A38BB3}" srcOrd="0" destOrd="0" presId="urn:microsoft.com/office/officeart/2005/8/layout/chevron1"/>
    <dgm:cxn modelId="{3F195248-17A1-41EE-8186-93EB43873194}" type="presOf" srcId="{498D8775-B64D-40BE-AEFC-AE17AD419627}" destId="{C368AEE7-F8B0-4EC5-A13F-A688547977EF}" srcOrd="0" destOrd="0" presId="urn:microsoft.com/office/officeart/2005/8/layout/chevron1"/>
    <dgm:cxn modelId="{6AC6104B-081A-4F11-8FC1-0343D978231C}" srcId="{498D8775-B64D-40BE-AEFC-AE17AD419627}" destId="{9C7BBE7F-7E96-4625-907B-51031DC26612}" srcOrd="6" destOrd="0" parTransId="{30830088-7DB4-4D11-A799-3FE25129029C}" sibTransId="{3523967E-86F2-4772-8618-D216012CF0D2}"/>
    <dgm:cxn modelId="{024B247C-B9AE-4E27-AD83-8F51CF95FB4F}" type="presOf" srcId="{7D0B9A41-A8EB-4E1F-B51C-3A794E35910D}" destId="{CB33E68E-E3D6-434B-BFE3-FCFAD3370C99}" srcOrd="0" destOrd="0" presId="urn:microsoft.com/office/officeart/2005/8/layout/chevron1"/>
    <dgm:cxn modelId="{CD1B967D-794D-463A-B1A8-023FCD4E2702}" srcId="{498D8775-B64D-40BE-AEFC-AE17AD419627}" destId="{44AA4D90-5E82-4E74-81D9-CBE9257255CE}" srcOrd="11" destOrd="0" parTransId="{7C27AE23-5E97-45AE-A753-5F9EBCC27399}" sibTransId="{72EE8639-F018-4BD8-A0BF-ACBDDD933D88}"/>
    <dgm:cxn modelId="{04DEF985-B1DB-4FE3-817B-E98FFAA67267}" type="presOf" srcId="{9B103B9A-7FE8-4CF5-857B-6A558DD7F7CF}" destId="{217326E5-947A-48B3-AF39-DFE8D34896F5}" srcOrd="0" destOrd="0" presId="urn:microsoft.com/office/officeart/2005/8/layout/chevron1"/>
    <dgm:cxn modelId="{2DBD6F89-9C85-42B2-B70B-FE1783A7785D}" srcId="{498D8775-B64D-40BE-AEFC-AE17AD419627}" destId="{9B103B9A-7FE8-4CF5-857B-6A558DD7F7CF}" srcOrd="8" destOrd="0" parTransId="{462321CE-B0D3-4A2E-87C1-7500599C75F8}" sibTransId="{30253C74-16D4-4CEC-AA5E-FE82EB3235CF}"/>
    <dgm:cxn modelId="{E98F3E95-E265-4671-AFAB-4A61110C444E}" type="presOf" srcId="{DFCD4CFA-50A0-4B98-A596-560D8CA52090}" destId="{B4E0180D-16E9-443C-AA98-E5611CAC5B6F}" srcOrd="0" destOrd="0" presId="urn:microsoft.com/office/officeart/2005/8/layout/chevron1"/>
    <dgm:cxn modelId="{1980EFA7-5334-43D9-81C1-C00927642247}" srcId="{498D8775-B64D-40BE-AEFC-AE17AD419627}" destId="{0628F850-51A7-47FE-9A87-5531D56A58A3}" srcOrd="9" destOrd="0" parTransId="{61CA0B08-14DF-40CE-A0A0-8FC6EBCD808B}" sibTransId="{D0B640E7-8D9C-418C-8517-A4B1071FFE0E}"/>
    <dgm:cxn modelId="{34F29BC1-13B9-469F-9233-A761F462B6AF}" type="presOf" srcId="{D729E9B9-DCF6-4C24-AD8E-B25032EFDDCE}" destId="{81583372-5C9E-450B-B0EB-C6D26780056F}" srcOrd="0" destOrd="0" presId="urn:microsoft.com/office/officeart/2005/8/layout/chevron1"/>
    <dgm:cxn modelId="{1425FEC1-BAA1-49F0-BBF2-F5E085E0621C}" srcId="{498D8775-B64D-40BE-AEFC-AE17AD419627}" destId="{FF1EE586-B1EE-4C02-8AF1-AF2C71B56729}" srcOrd="1" destOrd="0" parTransId="{98063149-0B4C-4FBB-9A1B-828EE2BA7BB0}" sibTransId="{2C6C54C9-158A-414E-B093-F09ED03F7ECF}"/>
    <dgm:cxn modelId="{60B1E2C4-CFD9-4E96-8116-AA663374DA57}" type="presOf" srcId="{EBCD1BEC-45C8-4499-8F35-EB6C6AB90C49}" destId="{20F0B196-C9D3-416B-847E-43357B66072B}" srcOrd="0" destOrd="0" presId="urn:microsoft.com/office/officeart/2005/8/layout/chevron1"/>
    <dgm:cxn modelId="{DDC4F6D4-9E33-4445-AEC9-F2F999971323}" type="presOf" srcId="{9C7BBE7F-7E96-4625-907B-51031DC26612}" destId="{2C05C7B3-27CD-4F77-B4F2-01F7063B900F}" srcOrd="0" destOrd="0" presId="urn:microsoft.com/office/officeart/2005/8/layout/chevron1"/>
    <dgm:cxn modelId="{309FEFD9-AB6F-4EC8-85E0-9A5035C84EBB}" type="presOf" srcId="{0B68DCF4-AD38-40EA-8526-51900895B2C2}" destId="{B4F8B3A0-DBC8-4074-BC51-4649CB7D6498}" srcOrd="0" destOrd="0" presId="urn:microsoft.com/office/officeart/2005/8/layout/chevron1"/>
    <dgm:cxn modelId="{1C6539F2-6B0B-4621-B31C-FF9A0D921951}" srcId="{498D8775-B64D-40BE-AEFC-AE17AD419627}" destId="{7D0B9A41-A8EB-4E1F-B51C-3A794E35910D}" srcOrd="3" destOrd="0" parTransId="{F35DA762-323F-4FF5-8503-FC2555160F2F}" sibTransId="{EBBB6350-2D97-42CD-B539-7F519826B70A}"/>
    <dgm:cxn modelId="{ECBA06F3-A746-4670-A6A4-C7BC00F2CA49}" srcId="{498D8775-B64D-40BE-AEFC-AE17AD419627}" destId="{C3616D1E-87CD-4255-B2BF-04342221411D}" srcOrd="2" destOrd="0" parTransId="{E5F91765-982A-4566-B874-C71043F18A83}" sibTransId="{3AA3C685-0A89-4193-B045-75018938F0CE}"/>
    <dgm:cxn modelId="{509001FE-9EA5-43FF-B05F-6827E4F828EF}" type="presParOf" srcId="{C368AEE7-F8B0-4EC5-A13F-A688547977EF}" destId="{DF9A69D7-08AC-4F1B-8450-6203E7539368}" srcOrd="0" destOrd="0" presId="urn:microsoft.com/office/officeart/2005/8/layout/chevron1"/>
    <dgm:cxn modelId="{71A93C57-A5BB-4E2C-8A48-0C559718E743}" type="presParOf" srcId="{C368AEE7-F8B0-4EC5-A13F-A688547977EF}" destId="{97B33137-A8AB-49B9-B841-29D6A77167DA}" srcOrd="1" destOrd="0" presId="urn:microsoft.com/office/officeart/2005/8/layout/chevron1"/>
    <dgm:cxn modelId="{6ED6A4A0-84B5-4666-B68C-2B61571D07EA}" type="presParOf" srcId="{C368AEE7-F8B0-4EC5-A13F-A688547977EF}" destId="{03DA787F-CC60-4C37-A4CF-0C9B81A38BB3}" srcOrd="2" destOrd="0" presId="urn:microsoft.com/office/officeart/2005/8/layout/chevron1"/>
    <dgm:cxn modelId="{B0F0C68E-EB49-4D56-8539-DE278051A774}" type="presParOf" srcId="{C368AEE7-F8B0-4EC5-A13F-A688547977EF}" destId="{5BAF20A9-8B7C-4FFD-9379-52F9640F8E79}" srcOrd="3" destOrd="0" presId="urn:microsoft.com/office/officeart/2005/8/layout/chevron1"/>
    <dgm:cxn modelId="{03057168-200A-4932-B5D3-7F44C988C479}" type="presParOf" srcId="{C368AEE7-F8B0-4EC5-A13F-A688547977EF}" destId="{37BE74E3-5B32-4DAB-8858-442DE638D858}" srcOrd="4" destOrd="0" presId="urn:microsoft.com/office/officeart/2005/8/layout/chevron1"/>
    <dgm:cxn modelId="{634E9FED-3B4B-4B97-8838-EC41F240FC3D}" type="presParOf" srcId="{C368AEE7-F8B0-4EC5-A13F-A688547977EF}" destId="{176835D6-DA6C-4A68-8ED0-D7808A79954C}" srcOrd="5" destOrd="0" presId="urn:microsoft.com/office/officeart/2005/8/layout/chevron1"/>
    <dgm:cxn modelId="{C505E11F-F744-4CEE-9FE9-002A581D9018}" type="presParOf" srcId="{C368AEE7-F8B0-4EC5-A13F-A688547977EF}" destId="{CB33E68E-E3D6-434B-BFE3-FCFAD3370C99}" srcOrd="6" destOrd="0" presId="urn:microsoft.com/office/officeart/2005/8/layout/chevron1"/>
    <dgm:cxn modelId="{1A0C6583-1232-446D-B229-1C0655F3DDE0}" type="presParOf" srcId="{C368AEE7-F8B0-4EC5-A13F-A688547977EF}" destId="{8C408D04-4E51-4999-B56A-D1F7A427D4C9}" srcOrd="7" destOrd="0" presId="urn:microsoft.com/office/officeart/2005/8/layout/chevron1"/>
    <dgm:cxn modelId="{0A07E8AF-A3BE-46F6-A65E-6F4D2005D5DE}" type="presParOf" srcId="{C368AEE7-F8B0-4EC5-A13F-A688547977EF}" destId="{81583372-5C9E-450B-B0EB-C6D26780056F}" srcOrd="8" destOrd="0" presId="urn:microsoft.com/office/officeart/2005/8/layout/chevron1"/>
    <dgm:cxn modelId="{7B8FCAB9-8B4F-4C9C-8C4A-9A3DD44CA8CF}" type="presParOf" srcId="{C368AEE7-F8B0-4EC5-A13F-A688547977EF}" destId="{05D51EC8-24D5-4E9D-A338-E59B8D9D5A00}" srcOrd="9" destOrd="0" presId="urn:microsoft.com/office/officeart/2005/8/layout/chevron1"/>
    <dgm:cxn modelId="{3D9929DE-093C-4379-AC38-0F58F1FB6F34}" type="presParOf" srcId="{C368AEE7-F8B0-4EC5-A13F-A688547977EF}" destId="{20F0B196-C9D3-416B-847E-43357B66072B}" srcOrd="10" destOrd="0" presId="urn:microsoft.com/office/officeart/2005/8/layout/chevron1"/>
    <dgm:cxn modelId="{5DC4AFC8-270D-4EE7-A64D-E405B28295E4}" type="presParOf" srcId="{C368AEE7-F8B0-4EC5-A13F-A688547977EF}" destId="{8729DECB-CBA3-4803-BFDF-29BDAAA2C6C3}" srcOrd="11" destOrd="0" presId="urn:microsoft.com/office/officeart/2005/8/layout/chevron1"/>
    <dgm:cxn modelId="{6E766C25-4690-41C4-A751-3277CFCDDF08}" type="presParOf" srcId="{C368AEE7-F8B0-4EC5-A13F-A688547977EF}" destId="{2C05C7B3-27CD-4F77-B4F2-01F7063B900F}" srcOrd="12" destOrd="0" presId="urn:microsoft.com/office/officeart/2005/8/layout/chevron1"/>
    <dgm:cxn modelId="{741411EA-F3F6-4B43-9935-F509CEDFBBB4}" type="presParOf" srcId="{C368AEE7-F8B0-4EC5-A13F-A688547977EF}" destId="{E217B0AE-E20E-4B3A-B866-150F675E5D85}" srcOrd="13" destOrd="0" presId="urn:microsoft.com/office/officeart/2005/8/layout/chevron1"/>
    <dgm:cxn modelId="{2C67C823-719C-4EA1-8F16-EF18A081CC5C}" type="presParOf" srcId="{C368AEE7-F8B0-4EC5-A13F-A688547977EF}" destId="{B4F8B3A0-DBC8-4074-BC51-4649CB7D6498}" srcOrd="14" destOrd="0" presId="urn:microsoft.com/office/officeart/2005/8/layout/chevron1"/>
    <dgm:cxn modelId="{07E977F1-EB67-4267-9518-CE7847A70AB5}" type="presParOf" srcId="{C368AEE7-F8B0-4EC5-A13F-A688547977EF}" destId="{9158F3BF-8C06-470B-8A35-100638587EAA}" srcOrd="15" destOrd="0" presId="urn:microsoft.com/office/officeart/2005/8/layout/chevron1"/>
    <dgm:cxn modelId="{FFB9AC3D-A357-40DD-967A-E06930AA6F72}" type="presParOf" srcId="{C368AEE7-F8B0-4EC5-A13F-A688547977EF}" destId="{217326E5-947A-48B3-AF39-DFE8D34896F5}" srcOrd="16" destOrd="0" presId="urn:microsoft.com/office/officeart/2005/8/layout/chevron1"/>
    <dgm:cxn modelId="{DF9EBA3E-4DEE-4487-A732-D9F0CF038353}" type="presParOf" srcId="{C368AEE7-F8B0-4EC5-A13F-A688547977EF}" destId="{BE963712-223D-4BA0-B012-A3B2B86012C0}" srcOrd="17" destOrd="0" presId="urn:microsoft.com/office/officeart/2005/8/layout/chevron1"/>
    <dgm:cxn modelId="{9A269FC3-6E0A-4076-93D6-EB3DC721DD31}" type="presParOf" srcId="{C368AEE7-F8B0-4EC5-A13F-A688547977EF}" destId="{F86006E0-8CE0-4504-AD12-26D31610169C}" srcOrd="18" destOrd="0" presId="urn:microsoft.com/office/officeart/2005/8/layout/chevron1"/>
    <dgm:cxn modelId="{66BC6348-81AA-47E2-B65A-A00CD8347781}" type="presParOf" srcId="{C368AEE7-F8B0-4EC5-A13F-A688547977EF}" destId="{6E0261F4-CBF1-4D87-9DE2-D40275CA0537}" srcOrd="19" destOrd="0" presId="urn:microsoft.com/office/officeart/2005/8/layout/chevron1"/>
    <dgm:cxn modelId="{BFD5A384-D946-42F5-A348-4634E3075CAD}" type="presParOf" srcId="{C368AEE7-F8B0-4EC5-A13F-A688547977EF}" destId="{B4E0180D-16E9-443C-AA98-E5611CAC5B6F}" srcOrd="20" destOrd="0" presId="urn:microsoft.com/office/officeart/2005/8/layout/chevron1"/>
    <dgm:cxn modelId="{E2E1ACC0-E960-4F7A-9C7E-4A38BDB66450}" type="presParOf" srcId="{C368AEE7-F8B0-4EC5-A13F-A688547977EF}" destId="{74F3E680-5B13-455C-A0E0-151505496F1D}" srcOrd="21" destOrd="0" presId="urn:microsoft.com/office/officeart/2005/8/layout/chevron1"/>
    <dgm:cxn modelId="{F350C322-D921-492D-85B9-3F6522F5F58B}" type="presParOf" srcId="{C368AEE7-F8B0-4EC5-A13F-A688547977EF}" destId="{A693576B-DA22-4514-8708-F2B1732BC966}" srcOrd="2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EFC747-B8CE-408D-B588-B711AFA96F4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GB"/>
        </a:p>
      </dgm:t>
    </dgm:pt>
    <dgm:pt modelId="{9B6E8E27-25ED-4CF9-8BF6-F7D2309E9D41}">
      <dgm:prSet phldrT="[Text]" custT="1"/>
      <dgm:spPr/>
      <dgm:t>
        <a:bodyPr/>
        <a:lstStyle/>
        <a:p>
          <a:r>
            <a:rPr lang="en-GB" sz="2400" dirty="0"/>
            <a:t>Regulatory classification</a:t>
          </a:r>
        </a:p>
      </dgm:t>
    </dgm:pt>
    <dgm:pt modelId="{CECE3493-9B10-4547-9A6D-2BAF7ED20051}" type="parTrans" cxnId="{A019121C-AA98-410E-AB17-4599D793B7BF}">
      <dgm:prSet/>
      <dgm:spPr/>
      <dgm:t>
        <a:bodyPr/>
        <a:lstStyle/>
        <a:p>
          <a:endParaRPr lang="en-GB" sz="2000"/>
        </a:p>
      </dgm:t>
    </dgm:pt>
    <dgm:pt modelId="{44532B94-74B9-48FA-A84E-E06FA2A9E39A}" type="sibTrans" cxnId="{A019121C-AA98-410E-AB17-4599D793B7BF}">
      <dgm:prSet/>
      <dgm:spPr/>
      <dgm:t>
        <a:bodyPr/>
        <a:lstStyle/>
        <a:p>
          <a:endParaRPr lang="en-GB" sz="2000"/>
        </a:p>
      </dgm:t>
    </dgm:pt>
    <dgm:pt modelId="{34E4288C-B263-484C-A120-B490A7AA6749}">
      <dgm:prSet phldrT="[Text]" custT="1"/>
      <dgm:spPr/>
      <dgm:t>
        <a:bodyPr anchor="ctr"/>
        <a:lstStyle/>
        <a:p>
          <a:pPr algn="ctr">
            <a:spcAft>
              <a:spcPct val="15000"/>
            </a:spcAft>
            <a:buNone/>
          </a:pPr>
          <a:endParaRPr lang="en-GB" sz="1600" dirty="0"/>
        </a:p>
      </dgm:t>
    </dgm:pt>
    <dgm:pt modelId="{A9E216F4-4CBC-4A44-863C-59C600C88D8D}" type="parTrans" cxnId="{D47F97B6-41DE-4F06-9AC7-A73583221FD4}">
      <dgm:prSet/>
      <dgm:spPr/>
      <dgm:t>
        <a:bodyPr/>
        <a:lstStyle/>
        <a:p>
          <a:endParaRPr lang="en-GB" sz="2000"/>
        </a:p>
      </dgm:t>
    </dgm:pt>
    <dgm:pt modelId="{B20FE6A7-1F32-45C6-A53C-52E5FA801FAC}" type="sibTrans" cxnId="{D47F97B6-41DE-4F06-9AC7-A73583221FD4}">
      <dgm:prSet/>
      <dgm:spPr/>
      <dgm:t>
        <a:bodyPr/>
        <a:lstStyle/>
        <a:p>
          <a:endParaRPr lang="en-GB" sz="2000"/>
        </a:p>
      </dgm:t>
    </dgm:pt>
    <dgm:pt modelId="{7D992CE5-81D1-4183-9067-16C66E2FFD05}">
      <dgm:prSet phldrT="[Text]" custT="1"/>
      <dgm:spPr/>
      <dgm:t>
        <a:bodyPr/>
        <a:lstStyle/>
        <a:p>
          <a:r>
            <a:rPr lang="en-GB" sz="2400" dirty="0"/>
            <a:t>Starting material</a:t>
          </a:r>
        </a:p>
      </dgm:t>
    </dgm:pt>
    <dgm:pt modelId="{ADE67A22-BC79-4758-AD48-9FD1F10CEF7A}" type="parTrans" cxnId="{3AB21F08-FDCD-4248-A00F-1DE16BF2F1D4}">
      <dgm:prSet/>
      <dgm:spPr/>
      <dgm:t>
        <a:bodyPr/>
        <a:lstStyle/>
        <a:p>
          <a:endParaRPr lang="en-GB" sz="2000"/>
        </a:p>
      </dgm:t>
    </dgm:pt>
    <dgm:pt modelId="{FD71B3B1-1A98-469D-B7F8-E24EFA6B90E8}" type="sibTrans" cxnId="{3AB21F08-FDCD-4248-A00F-1DE16BF2F1D4}">
      <dgm:prSet/>
      <dgm:spPr/>
      <dgm:t>
        <a:bodyPr/>
        <a:lstStyle/>
        <a:p>
          <a:endParaRPr lang="en-GB" sz="2000"/>
        </a:p>
      </dgm:t>
    </dgm:pt>
    <dgm:pt modelId="{28AD4635-FD06-4E32-98E4-FD4B63A0382D}">
      <dgm:prSet phldrT="[Text]" custT="1"/>
      <dgm:spPr/>
      <dgm:t>
        <a:bodyPr/>
        <a:lstStyle/>
        <a:p>
          <a:r>
            <a:rPr lang="en-GB" sz="2400" dirty="0"/>
            <a:t>Manufacturing model</a:t>
          </a:r>
        </a:p>
      </dgm:t>
    </dgm:pt>
    <dgm:pt modelId="{8C641082-BE53-43D1-BFBA-C49D3A9E9CDB}" type="parTrans" cxnId="{066E6ABA-3CCA-467E-8BF6-608C9D7D8D7C}">
      <dgm:prSet/>
      <dgm:spPr/>
      <dgm:t>
        <a:bodyPr/>
        <a:lstStyle/>
        <a:p>
          <a:endParaRPr lang="en-GB" sz="2000"/>
        </a:p>
      </dgm:t>
    </dgm:pt>
    <dgm:pt modelId="{4EB8D546-AD04-428E-A411-6E354EAFB23A}" type="sibTrans" cxnId="{066E6ABA-3CCA-467E-8BF6-608C9D7D8D7C}">
      <dgm:prSet/>
      <dgm:spPr/>
      <dgm:t>
        <a:bodyPr/>
        <a:lstStyle/>
        <a:p>
          <a:endParaRPr lang="en-GB" sz="2000"/>
        </a:p>
      </dgm:t>
    </dgm:pt>
    <dgm:pt modelId="{634A5D37-C7D2-45E9-9D63-D24F81F85386}">
      <dgm:prSet phldrT="[Text]" custT="1"/>
      <dgm:spPr/>
      <dgm:t>
        <a:bodyPr/>
        <a:lstStyle/>
        <a:p>
          <a:r>
            <a:rPr lang="en-GB" sz="2400" dirty="0"/>
            <a:t>Shipping temperature</a:t>
          </a:r>
        </a:p>
      </dgm:t>
    </dgm:pt>
    <dgm:pt modelId="{C4867081-3A24-4E43-92A6-14A604882FC9}" type="parTrans" cxnId="{DDE93A09-E2C5-4924-80DD-1F3070609BB7}">
      <dgm:prSet/>
      <dgm:spPr/>
      <dgm:t>
        <a:bodyPr/>
        <a:lstStyle/>
        <a:p>
          <a:endParaRPr lang="en-GB" sz="2000"/>
        </a:p>
      </dgm:t>
    </dgm:pt>
    <dgm:pt modelId="{F9BB5030-9697-46C5-9F39-28C9649CA0DB}" type="sibTrans" cxnId="{DDE93A09-E2C5-4924-80DD-1F3070609BB7}">
      <dgm:prSet/>
      <dgm:spPr/>
      <dgm:t>
        <a:bodyPr/>
        <a:lstStyle/>
        <a:p>
          <a:endParaRPr lang="en-GB" sz="2000"/>
        </a:p>
      </dgm:t>
    </dgm:pt>
    <dgm:pt modelId="{11DC4C41-D2A9-4B07-8B98-CDF4551B63E8}">
      <dgm:prSet phldrT="[Text]" custT="1"/>
      <dgm:spPr/>
      <dgm:t>
        <a:bodyPr anchor="ctr"/>
        <a:lstStyle/>
        <a:p>
          <a:pPr algn="ctr">
            <a:spcAft>
              <a:spcPts val="2400"/>
            </a:spcAft>
            <a:buNone/>
          </a:pPr>
          <a:r>
            <a:rPr lang="en-GB" sz="2800" dirty="0"/>
            <a:t>Autologous</a:t>
          </a:r>
        </a:p>
      </dgm:t>
    </dgm:pt>
    <dgm:pt modelId="{686321DB-66CF-48D9-94F1-F095FC5027AE}" type="parTrans" cxnId="{A2C17492-0FE3-43CE-881E-005BB2D8ED78}">
      <dgm:prSet/>
      <dgm:spPr/>
      <dgm:t>
        <a:bodyPr/>
        <a:lstStyle/>
        <a:p>
          <a:endParaRPr lang="en-GB" sz="2000"/>
        </a:p>
      </dgm:t>
    </dgm:pt>
    <dgm:pt modelId="{F9792315-0B33-4364-A7B1-500ECA09EB2C}" type="sibTrans" cxnId="{A2C17492-0FE3-43CE-881E-005BB2D8ED78}">
      <dgm:prSet/>
      <dgm:spPr/>
      <dgm:t>
        <a:bodyPr/>
        <a:lstStyle/>
        <a:p>
          <a:endParaRPr lang="en-GB" sz="2000"/>
        </a:p>
      </dgm:t>
    </dgm:pt>
    <dgm:pt modelId="{F0CC250C-BA74-4F62-920F-FAF181B3D6A8}">
      <dgm:prSet phldrT="[Text]" custT="1"/>
      <dgm:spPr/>
      <dgm:t>
        <a:bodyPr anchor="ctr"/>
        <a:lstStyle/>
        <a:p>
          <a:pPr marL="0" algn="ctr">
            <a:spcAft>
              <a:spcPts val="2400"/>
            </a:spcAft>
            <a:buNone/>
          </a:pPr>
          <a:r>
            <a:rPr lang="en-GB" sz="2800" kern="1200" dirty="0"/>
            <a:t>Centralised</a:t>
          </a:r>
        </a:p>
      </dgm:t>
    </dgm:pt>
    <dgm:pt modelId="{38E85BF0-F75A-4C57-889F-A7A16A9B5B05}" type="parTrans" cxnId="{549DFB8A-BE65-49C0-9F92-7E69F323A56D}">
      <dgm:prSet/>
      <dgm:spPr/>
      <dgm:t>
        <a:bodyPr/>
        <a:lstStyle/>
        <a:p>
          <a:endParaRPr lang="en-GB" sz="2000"/>
        </a:p>
      </dgm:t>
    </dgm:pt>
    <dgm:pt modelId="{DE4C6606-44BF-427E-A3D0-3882D427D99D}" type="sibTrans" cxnId="{549DFB8A-BE65-49C0-9F92-7E69F323A56D}">
      <dgm:prSet/>
      <dgm:spPr/>
      <dgm:t>
        <a:bodyPr/>
        <a:lstStyle/>
        <a:p>
          <a:endParaRPr lang="en-GB" sz="2000"/>
        </a:p>
      </dgm:t>
    </dgm:pt>
    <dgm:pt modelId="{1702326B-F605-42DE-9830-50EB16702DDE}">
      <dgm:prSet phldrT="[Text]" custT="1"/>
      <dgm:spPr/>
      <dgm:t>
        <a:bodyPr anchor="ctr"/>
        <a:lstStyle/>
        <a:p>
          <a:pPr marL="0" indent="0" algn="ctr">
            <a:spcAft>
              <a:spcPts val="0"/>
            </a:spcAft>
            <a:buNone/>
          </a:pPr>
          <a:r>
            <a:rPr lang="en-GB" sz="2800" dirty="0"/>
            <a:t>Fresh</a:t>
          </a:r>
        </a:p>
      </dgm:t>
    </dgm:pt>
    <dgm:pt modelId="{945D66AE-4549-4844-84F6-7FC14D88E05B}" type="parTrans" cxnId="{CDED4F62-ACA7-43C1-8EC8-3A091A3F226F}">
      <dgm:prSet/>
      <dgm:spPr/>
      <dgm:t>
        <a:bodyPr/>
        <a:lstStyle/>
        <a:p>
          <a:endParaRPr lang="en-GB"/>
        </a:p>
      </dgm:t>
    </dgm:pt>
    <dgm:pt modelId="{AD41B375-2198-436F-9352-1887AF26FDB8}" type="sibTrans" cxnId="{CDED4F62-ACA7-43C1-8EC8-3A091A3F226F}">
      <dgm:prSet/>
      <dgm:spPr/>
      <dgm:t>
        <a:bodyPr/>
        <a:lstStyle/>
        <a:p>
          <a:endParaRPr lang="en-GB"/>
        </a:p>
      </dgm:t>
    </dgm:pt>
    <dgm:pt modelId="{DE36F8B0-9FBE-4D1D-B3FB-877474AD10B9}">
      <dgm:prSet phldrT="[Text]" custT="1"/>
      <dgm:spPr/>
      <dgm:t>
        <a:bodyPr anchor="ctr"/>
        <a:lstStyle/>
        <a:p>
          <a:pPr algn="ctr">
            <a:spcAft>
              <a:spcPts val="2400"/>
            </a:spcAft>
            <a:buNone/>
          </a:pPr>
          <a:endParaRPr lang="en-GB" sz="1600" dirty="0"/>
        </a:p>
      </dgm:t>
    </dgm:pt>
    <dgm:pt modelId="{CAEFF586-7E6F-480C-8786-DE7E5AA2BFDC}" type="parTrans" cxnId="{654696DE-8161-418D-8BC2-6E6E975EE1D8}">
      <dgm:prSet/>
      <dgm:spPr/>
      <dgm:t>
        <a:bodyPr/>
        <a:lstStyle/>
        <a:p>
          <a:endParaRPr lang="en-GB"/>
        </a:p>
      </dgm:t>
    </dgm:pt>
    <dgm:pt modelId="{3D54853C-08E5-4C7E-B741-37D5C3050E6F}" type="sibTrans" cxnId="{654696DE-8161-418D-8BC2-6E6E975EE1D8}">
      <dgm:prSet/>
      <dgm:spPr/>
      <dgm:t>
        <a:bodyPr/>
        <a:lstStyle/>
        <a:p>
          <a:endParaRPr lang="en-GB"/>
        </a:p>
      </dgm:t>
    </dgm:pt>
    <dgm:pt modelId="{98F673BD-CC53-48E7-9611-3B1B3E2F07C5}">
      <dgm:prSet custT="1"/>
      <dgm:spPr/>
      <dgm:t>
        <a:bodyPr/>
        <a:lstStyle/>
        <a:p>
          <a:pPr algn="ctr">
            <a:spcAft>
              <a:spcPts val="2400"/>
            </a:spcAft>
            <a:buNone/>
          </a:pPr>
          <a:r>
            <a:rPr lang="en-GB" sz="2400"/>
            <a:t>Gene therapy</a:t>
          </a:r>
          <a:endParaRPr lang="en-GB" sz="2400" dirty="0"/>
        </a:p>
      </dgm:t>
    </dgm:pt>
    <dgm:pt modelId="{E2EBF5C2-0B49-4F0B-A1D5-5C67DA9B0346}" type="parTrans" cxnId="{0B2DF378-65B2-4B15-8457-9C5BE6AFA2AF}">
      <dgm:prSet/>
      <dgm:spPr/>
      <dgm:t>
        <a:bodyPr/>
        <a:lstStyle/>
        <a:p>
          <a:endParaRPr lang="en-GB"/>
        </a:p>
      </dgm:t>
    </dgm:pt>
    <dgm:pt modelId="{44DFC949-A0DD-483A-AF95-3A270844E683}" type="sibTrans" cxnId="{0B2DF378-65B2-4B15-8457-9C5BE6AFA2AF}">
      <dgm:prSet/>
      <dgm:spPr/>
      <dgm:t>
        <a:bodyPr/>
        <a:lstStyle/>
        <a:p>
          <a:endParaRPr lang="en-GB"/>
        </a:p>
      </dgm:t>
    </dgm:pt>
    <dgm:pt modelId="{2194BE01-27D1-45E1-A937-F55F649A02CD}">
      <dgm:prSet custT="1"/>
      <dgm:spPr/>
      <dgm:t>
        <a:bodyPr/>
        <a:lstStyle/>
        <a:p>
          <a:pPr algn="ctr">
            <a:spcAft>
              <a:spcPts val="2400"/>
            </a:spcAft>
            <a:buNone/>
          </a:pPr>
          <a:r>
            <a:rPr lang="en-GB" sz="2400"/>
            <a:t>Somatic cell therapy</a:t>
          </a:r>
          <a:endParaRPr lang="en-GB" sz="2400" dirty="0"/>
        </a:p>
      </dgm:t>
    </dgm:pt>
    <dgm:pt modelId="{5749BCE5-629B-44E2-92E1-756F923AC7DE}" type="parTrans" cxnId="{54DE8377-BE21-439B-B40F-48A7C8EDA9FA}">
      <dgm:prSet/>
      <dgm:spPr/>
      <dgm:t>
        <a:bodyPr/>
        <a:lstStyle/>
        <a:p>
          <a:endParaRPr lang="en-GB"/>
        </a:p>
      </dgm:t>
    </dgm:pt>
    <dgm:pt modelId="{9CA78C40-2A54-4252-A5EC-0A86489B1257}" type="sibTrans" cxnId="{54DE8377-BE21-439B-B40F-48A7C8EDA9FA}">
      <dgm:prSet/>
      <dgm:spPr/>
      <dgm:t>
        <a:bodyPr/>
        <a:lstStyle/>
        <a:p>
          <a:endParaRPr lang="en-GB"/>
        </a:p>
      </dgm:t>
    </dgm:pt>
    <dgm:pt modelId="{EC9762BE-523B-47B0-BF14-CB09568CAC19}">
      <dgm:prSet custT="1"/>
      <dgm:spPr/>
      <dgm:t>
        <a:bodyPr/>
        <a:lstStyle/>
        <a:p>
          <a:pPr algn="ctr">
            <a:spcAft>
              <a:spcPts val="2400"/>
            </a:spcAft>
            <a:buNone/>
          </a:pPr>
          <a:r>
            <a:rPr lang="en-GB" sz="2400"/>
            <a:t>Tissue engineered product</a:t>
          </a:r>
          <a:endParaRPr lang="en-GB" sz="2400" dirty="0"/>
        </a:p>
      </dgm:t>
    </dgm:pt>
    <dgm:pt modelId="{D64ABA72-9FC8-489C-9F9A-42F157CAF7D5}" type="parTrans" cxnId="{18DEDB7F-8861-4C9B-A628-4C208E2C616C}">
      <dgm:prSet/>
      <dgm:spPr/>
      <dgm:t>
        <a:bodyPr/>
        <a:lstStyle/>
        <a:p>
          <a:endParaRPr lang="en-GB"/>
        </a:p>
      </dgm:t>
    </dgm:pt>
    <dgm:pt modelId="{140BC8A2-8B87-4FED-81B5-1B8A5A3D0954}" type="sibTrans" cxnId="{18DEDB7F-8861-4C9B-A628-4C208E2C616C}">
      <dgm:prSet/>
      <dgm:spPr/>
      <dgm:t>
        <a:bodyPr/>
        <a:lstStyle/>
        <a:p>
          <a:endParaRPr lang="en-GB"/>
        </a:p>
      </dgm:t>
    </dgm:pt>
    <dgm:pt modelId="{64E48BA8-AC40-4ED1-B055-E331BFC7E8A3}">
      <dgm:prSet custT="1"/>
      <dgm:spPr/>
      <dgm:t>
        <a:bodyPr/>
        <a:lstStyle/>
        <a:p>
          <a:pPr algn="ctr">
            <a:spcAft>
              <a:spcPts val="2400"/>
            </a:spcAft>
            <a:buNone/>
          </a:pPr>
          <a:r>
            <a:rPr lang="en-GB" sz="2400"/>
            <a:t>or</a:t>
          </a:r>
          <a:endParaRPr lang="en-GB" sz="2400" dirty="0"/>
        </a:p>
      </dgm:t>
    </dgm:pt>
    <dgm:pt modelId="{94F80E8E-A871-4C0E-8F8F-04A0D78A3EEE}" type="parTrans" cxnId="{90653FC9-AAB2-42CA-8CAD-4CB7EB03242C}">
      <dgm:prSet/>
      <dgm:spPr/>
      <dgm:t>
        <a:bodyPr/>
        <a:lstStyle/>
        <a:p>
          <a:endParaRPr lang="en-GB"/>
        </a:p>
      </dgm:t>
    </dgm:pt>
    <dgm:pt modelId="{CC53EBCC-257B-462E-9452-39E442C56E50}" type="sibTrans" cxnId="{90653FC9-AAB2-42CA-8CAD-4CB7EB03242C}">
      <dgm:prSet/>
      <dgm:spPr/>
      <dgm:t>
        <a:bodyPr/>
        <a:lstStyle/>
        <a:p>
          <a:endParaRPr lang="en-GB"/>
        </a:p>
      </dgm:t>
    </dgm:pt>
    <dgm:pt modelId="{C12F4567-5D5A-4B78-AEF1-AFE046904204}">
      <dgm:prSet custT="1"/>
      <dgm:spPr/>
      <dgm:t>
        <a:bodyPr/>
        <a:lstStyle/>
        <a:p>
          <a:pPr algn="ctr">
            <a:spcAft>
              <a:spcPts val="2400"/>
            </a:spcAft>
            <a:buNone/>
          </a:pPr>
          <a:r>
            <a:rPr lang="en-GB" sz="2400"/>
            <a:t>Combined ATMP</a:t>
          </a:r>
          <a:endParaRPr lang="en-GB" sz="2400" dirty="0"/>
        </a:p>
      </dgm:t>
    </dgm:pt>
    <dgm:pt modelId="{37467A8D-FAD9-4A4A-8CF5-6A3F49E48D41}" type="parTrans" cxnId="{0CFCCC38-B578-4657-A1E7-BD1FC147BB0D}">
      <dgm:prSet/>
      <dgm:spPr/>
      <dgm:t>
        <a:bodyPr/>
        <a:lstStyle/>
        <a:p>
          <a:endParaRPr lang="en-GB"/>
        </a:p>
      </dgm:t>
    </dgm:pt>
    <dgm:pt modelId="{383F53D0-5E6D-453C-85ED-C521646EA802}" type="sibTrans" cxnId="{0CFCCC38-B578-4657-A1E7-BD1FC147BB0D}">
      <dgm:prSet/>
      <dgm:spPr/>
      <dgm:t>
        <a:bodyPr/>
        <a:lstStyle/>
        <a:p>
          <a:endParaRPr lang="en-GB"/>
        </a:p>
      </dgm:t>
    </dgm:pt>
    <dgm:pt modelId="{3B0068B9-8152-4A9C-9809-D073B0E407D0}">
      <dgm:prSet custT="1"/>
      <dgm:spPr/>
      <dgm:t>
        <a:bodyPr/>
        <a:lstStyle/>
        <a:p>
          <a:pPr marL="0" indent="0" algn="ctr">
            <a:spcAft>
              <a:spcPts val="1800"/>
            </a:spcAft>
            <a:buNone/>
          </a:pPr>
          <a:r>
            <a:rPr lang="en-GB" sz="2800" dirty="0"/>
            <a:t>or</a:t>
          </a:r>
        </a:p>
      </dgm:t>
    </dgm:pt>
    <dgm:pt modelId="{BCD3F822-D714-469F-AC6F-8889923ACDE0}" type="parTrans" cxnId="{8E79A4C9-3D2D-4767-A4C0-78C51F6672A6}">
      <dgm:prSet/>
      <dgm:spPr/>
      <dgm:t>
        <a:bodyPr/>
        <a:lstStyle/>
        <a:p>
          <a:endParaRPr lang="en-GB"/>
        </a:p>
      </dgm:t>
    </dgm:pt>
    <dgm:pt modelId="{CE882E05-10E3-415E-B4B6-FFECDF8343D1}" type="sibTrans" cxnId="{8E79A4C9-3D2D-4767-A4C0-78C51F6672A6}">
      <dgm:prSet/>
      <dgm:spPr/>
      <dgm:t>
        <a:bodyPr/>
        <a:lstStyle/>
        <a:p>
          <a:endParaRPr lang="en-GB"/>
        </a:p>
      </dgm:t>
    </dgm:pt>
    <dgm:pt modelId="{BFE43819-ABA7-4745-B80C-41CE5989D674}">
      <dgm:prSet custT="1"/>
      <dgm:spPr/>
      <dgm:t>
        <a:bodyPr/>
        <a:lstStyle/>
        <a:p>
          <a:pPr marL="0" indent="0" algn="ctr">
            <a:spcAft>
              <a:spcPts val="1800"/>
            </a:spcAft>
            <a:buNone/>
          </a:pPr>
          <a:r>
            <a:rPr lang="en-GB" sz="2800" dirty="0"/>
            <a:t>Frozen </a:t>
          </a:r>
          <a:r>
            <a:rPr lang="en-GB" sz="2400" dirty="0"/>
            <a:t>(cryopreserved)</a:t>
          </a:r>
        </a:p>
      </dgm:t>
    </dgm:pt>
    <dgm:pt modelId="{79AA6538-CF2D-4385-87CD-6C50FC3436E1}" type="parTrans" cxnId="{9F98C852-A966-47F4-99B5-BF6815C588BE}">
      <dgm:prSet/>
      <dgm:spPr/>
      <dgm:t>
        <a:bodyPr/>
        <a:lstStyle/>
        <a:p>
          <a:endParaRPr lang="en-GB"/>
        </a:p>
      </dgm:t>
    </dgm:pt>
    <dgm:pt modelId="{74A4774F-A871-4AF2-A9CB-018AB1865896}" type="sibTrans" cxnId="{9F98C852-A966-47F4-99B5-BF6815C588BE}">
      <dgm:prSet/>
      <dgm:spPr/>
      <dgm:t>
        <a:bodyPr/>
        <a:lstStyle/>
        <a:p>
          <a:endParaRPr lang="en-GB"/>
        </a:p>
      </dgm:t>
    </dgm:pt>
    <dgm:pt modelId="{9550674D-FFF3-4208-A729-462393E9C9BE}">
      <dgm:prSet custT="1"/>
      <dgm:spPr/>
      <dgm:t>
        <a:bodyPr/>
        <a:lstStyle/>
        <a:p>
          <a:pPr marL="0" algn="ctr">
            <a:spcAft>
              <a:spcPts val="2400"/>
            </a:spcAft>
            <a:buNone/>
          </a:pPr>
          <a:r>
            <a:rPr lang="en-GB" sz="2800" kern="1200"/>
            <a:t>or</a:t>
          </a:r>
          <a:endParaRPr lang="en-GB" sz="2800" kern="1200" dirty="0"/>
        </a:p>
      </dgm:t>
    </dgm:pt>
    <dgm:pt modelId="{9E97FFCB-6629-4B90-82AD-C74B5387A3DF}" type="parTrans" cxnId="{2E888C21-8A11-4182-AAAB-D5CE130B5CD3}">
      <dgm:prSet/>
      <dgm:spPr/>
      <dgm:t>
        <a:bodyPr/>
        <a:lstStyle/>
        <a:p>
          <a:endParaRPr lang="en-GB"/>
        </a:p>
      </dgm:t>
    </dgm:pt>
    <dgm:pt modelId="{82720746-C1E4-4CA6-84FC-1C18C25358D5}" type="sibTrans" cxnId="{2E888C21-8A11-4182-AAAB-D5CE130B5CD3}">
      <dgm:prSet/>
      <dgm:spPr/>
      <dgm:t>
        <a:bodyPr/>
        <a:lstStyle/>
        <a:p>
          <a:endParaRPr lang="en-GB"/>
        </a:p>
      </dgm:t>
    </dgm:pt>
    <dgm:pt modelId="{A4FEA6F5-B5D7-46C7-BE6E-61C390375594}">
      <dgm:prSet custT="1"/>
      <dgm:spPr/>
      <dgm:t>
        <a:bodyPr/>
        <a:lstStyle/>
        <a:p>
          <a:pPr marL="0" algn="ctr">
            <a:spcAft>
              <a:spcPts val="0"/>
            </a:spcAft>
            <a:buNone/>
          </a:pPr>
          <a:r>
            <a:rPr lang="en-GB" sz="2800" kern="1200" dirty="0"/>
            <a:t>Localised</a:t>
          </a:r>
        </a:p>
      </dgm:t>
    </dgm:pt>
    <dgm:pt modelId="{5EEC12BD-54F4-4DDE-8FD6-F59B4D86CF8D}" type="parTrans" cxnId="{4BCDE000-E3BE-4C01-95D3-691CFF9B015A}">
      <dgm:prSet/>
      <dgm:spPr/>
      <dgm:t>
        <a:bodyPr/>
        <a:lstStyle/>
        <a:p>
          <a:endParaRPr lang="en-GB"/>
        </a:p>
      </dgm:t>
    </dgm:pt>
    <dgm:pt modelId="{D263C56D-DF14-4CA3-9613-EFC33857D7F4}" type="sibTrans" cxnId="{4BCDE000-E3BE-4C01-95D3-691CFF9B015A}">
      <dgm:prSet/>
      <dgm:spPr/>
      <dgm:t>
        <a:bodyPr/>
        <a:lstStyle/>
        <a:p>
          <a:endParaRPr lang="en-GB"/>
        </a:p>
      </dgm:t>
    </dgm:pt>
    <dgm:pt modelId="{D77E2414-02E9-48B8-AD48-AAE1D742A7B2}">
      <dgm:prSet custT="1"/>
      <dgm:spPr/>
      <dgm:t>
        <a:bodyPr/>
        <a:lstStyle/>
        <a:p>
          <a:pPr marL="0" algn="ctr">
            <a:spcAft>
              <a:spcPts val="2400"/>
            </a:spcAft>
            <a:buNone/>
          </a:pPr>
          <a:r>
            <a:rPr lang="en-GB" sz="2400" kern="1200" dirty="0">
              <a:solidFill>
                <a:prstClr val="black">
                  <a:hueOff val="0"/>
                  <a:satOff val="0"/>
                  <a:lumOff val="0"/>
                  <a:alphaOff val="0"/>
                </a:prstClr>
              </a:solidFill>
              <a:latin typeface="Calibri" panose="020F0502020204030204"/>
              <a:ea typeface="+mn-ea"/>
              <a:cs typeface="+mn-cs"/>
            </a:rPr>
            <a:t>(point of care)</a:t>
          </a:r>
          <a:endParaRPr lang="en-GB" sz="2800" kern="1200" dirty="0"/>
        </a:p>
      </dgm:t>
    </dgm:pt>
    <dgm:pt modelId="{FDE71DD8-4349-4385-8457-A66B2110109A}" type="parTrans" cxnId="{0B4FFD0C-515F-4523-9B1C-9DFA4A02A596}">
      <dgm:prSet/>
      <dgm:spPr/>
      <dgm:t>
        <a:bodyPr/>
        <a:lstStyle/>
        <a:p>
          <a:endParaRPr lang="en-GB"/>
        </a:p>
      </dgm:t>
    </dgm:pt>
    <dgm:pt modelId="{84D198CA-9F07-4967-A186-88CF5336FF60}" type="sibTrans" cxnId="{0B4FFD0C-515F-4523-9B1C-9DFA4A02A596}">
      <dgm:prSet/>
      <dgm:spPr/>
      <dgm:t>
        <a:bodyPr/>
        <a:lstStyle/>
        <a:p>
          <a:endParaRPr lang="en-GB"/>
        </a:p>
      </dgm:t>
    </dgm:pt>
    <dgm:pt modelId="{E01DE87D-3B20-4FA2-826B-7C716ADDC75B}">
      <dgm:prSet custT="1"/>
      <dgm:spPr/>
      <dgm:t>
        <a:bodyPr/>
        <a:lstStyle/>
        <a:p>
          <a:pPr algn="ctr">
            <a:spcAft>
              <a:spcPts val="2400"/>
            </a:spcAft>
            <a:buNone/>
          </a:pPr>
          <a:r>
            <a:rPr lang="en-GB" sz="2800"/>
            <a:t>or</a:t>
          </a:r>
          <a:endParaRPr lang="en-GB" sz="2800" dirty="0"/>
        </a:p>
      </dgm:t>
    </dgm:pt>
    <dgm:pt modelId="{3C82020D-AFA0-4035-8038-6D805B820735}" type="parTrans" cxnId="{AAE90EA8-E685-4CB9-A0A1-5A6469A90DAC}">
      <dgm:prSet/>
      <dgm:spPr/>
      <dgm:t>
        <a:bodyPr/>
        <a:lstStyle/>
        <a:p>
          <a:endParaRPr lang="en-GB"/>
        </a:p>
      </dgm:t>
    </dgm:pt>
    <dgm:pt modelId="{7D973FC6-8867-43DA-8DC8-F53F7618A145}" type="sibTrans" cxnId="{AAE90EA8-E685-4CB9-A0A1-5A6469A90DAC}">
      <dgm:prSet/>
      <dgm:spPr/>
      <dgm:t>
        <a:bodyPr/>
        <a:lstStyle/>
        <a:p>
          <a:endParaRPr lang="en-GB"/>
        </a:p>
      </dgm:t>
    </dgm:pt>
    <dgm:pt modelId="{F429CB4D-6240-4E30-904C-F6685ED32C12}">
      <dgm:prSet custT="1"/>
      <dgm:spPr/>
      <dgm:t>
        <a:bodyPr/>
        <a:lstStyle/>
        <a:p>
          <a:pPr algn="ctr">
            <a:spcAft>
              <a:spcPts val="2400"/>
            </a:spcAft>
            <a:buNone/>
          </a:pPr>
          <a:r>
            <a:rPr lang="en-GB" sz="2800" dirty="0"/>
            <a:t>Allogeneic</a:t>
          </a:r>
          <a:endParaRPr lang="en-GB" sz="2400" dirty="0"/>
        </a:p>
      </dgm:t>
    </dgm:pt>
    <dgm:pt modelId="{D0BC0C04-7472-4258-A57E-9040A23F81CB}" type="parTrans" cxnId="{628B53AF-D3CD-4A9B-935A-8DA1423CA9C6}">
      <dgm:prSet/>
      <dgm:spPr/>
      <dgm:t>
        <a:bodyPr/>
        <a:lstStyle/>
        <a:p>
          <a:endParaRPr lang="en-GB"/>
        </a:p>
      </dgm:t>
    </dgm:pt>
    <dgm:pt modelId="{84D193EF-4802-49ED-9A92-E12BFC6F97A8}" type="sibTrans" cxnId="{628B53AF-D3CD-4A9B-935A-8DA1423CA9C6}">
      <dgm:prSet/>
      <dgm:spPr/>
      <dgm:t>
        <a:bodyPr/>
        <a:lstStyle/>
        <a:p>
          <a:endParaRPr lang="en-GB"/>
        </a:p>
      </dgm:t>
    </dgm:pt>
    <dgm:pt modelId="{82C3713A-75B1-489D-B561-F7513580E302}">
      <dgm:prSet phldrT="[Text]" custT="1"/>
      <dgm:spPr/>
      <dgm:t>
        <a:bodyPr anchor="ctr"/>
        <a:lstStyle/>
        <a:p>
          <a:pPr marL="0" indent="0" algn="ctr">
            <a:spcAft>
              <a:spcPts val="1800"/>
            </a:spcAft>
            <a:buNone/>
          </a:pPr>
          <a:r>
            <a:rPr lang="en-GB" sz="2400" dirty="0"/>
            <a:t>(ambient)</a:t>
          </a:r>
          <a:endParaRPr lang="en-GB" sz="2800" dirty="0"/>
        </a:p>
      </dgm:t>
    </dgm:pt>
    <dgm:pt modelId="{C1156393-5A3C-4E8C-89FB-99831768E5E9}" type="parTrans" cxnId="{04F1F377-2699-48DD-BEFD-C18F4AC5475D}">
      <dgm:prSet/>
      <dgm:spPr/>
      <dgm:t>
        <a:bodyPr/>
        <a:lstStyle/>
        <a:p>
          <a:endParaRPr lang="en-GB"/>
        </a:p>
      </dgm:t>
    </dgm:pt>
    <dgm:pt modelId="{702508AB-3A4E-4E09-8F0F-055BD783A97E}" type="sibTrans" cxnId="{04F1F377-2699-48DD-BEFD-C18F4AC5475D}">
      <dgm:prSet/>
      <dgm:spPr/>
      <dgm:t>
        <a:bodyPr/>
        <a:lstStyle/>
        <a:p>
          <a:endParaRPr lang="en-GB"/>
        </a:p>
      </dgm:t>
    </dgm:pt>
    <dgm:pt modelId="{8AF47EAE-21E7-4130-BE33-D15E46A1BBEC}" type="pres">
      <dgm:prSet presAssocID="{33EFC747-B8CE-408D-B588-B711AFA96F49}" presName="Name0" presStyleCnt="0">
        <dgm:presLayoutVars>
          <dgm:dir/>
          <dgm:animLvl val="lvl"/>
          <dgm:resizeHandles val="exact"/>
        </dgm:presLayoutVars>
      </dgm:prSet>
      <dgm:spPr/>
    </dgm:pt>
    <dgm:pt modelId="{D2E098F1-4890-4312-90C8-9E5C9F64AA21}" type="pres">
      <dgm:prSet presAssocID="{9B6E8E27-25ED-4CF9-8BF6-F7D2309E9D41}" presName="composite" presStyleCnt="0"/>
      <dgm:spPr/>
    </dgm:pt>
    <dgm:pt modelId="{4EEBBEEE-504E-4EC9-9903-51417AAF65BE}" type="pres">
      <dgm:prSet presAssocID="{9B6E8E27-25ED-4CF9-8BF6-F7D2309E9D41}" presName="parTx" presStyleLbl="alignNode1" presStyleIdx="0" presStyleCnt="4">
        <dgm:presLayoutVars>
          <dgm:chMax val="0"/>
          <dgm:chPref val="0"/>
          <dgm:bulletEnabled val="1"/>
        </dgm:presLayoutVars>
      </dgm:prSet>
      <dgm:spPr/>
    </dgm:pt>
    <dgm:pt modelId="{F65ED939-56D4-4AF2-8BF0-4924B52D3C52}" type="pres">
      <dgm:prSet presAssocID="{9B6E8E27-25ED-4CF9-8BF6-F7D2309E9D41}" presName="desTx" presStyleLbl="alignAccFollowNode1" presStyleIdx="0" presStyleCnt="4">
        <dgm:presLayoutVars>
          <dgm:bulletEnabled val="1"/>
        </dgm:presLayoutVars>
      </dgm:prSet>
      <dgm:spPr/>
    </dgm:pt>
    <dgm:pt modelId="{6893D5FE-253D-430F-8A55-14122932BE04}" type="pres">
      <dgm:prSet presAssocID="{44532B94-74B9-48FA-A84E-E06FA2A9E39A}" presName="space" presStyleCnt="0"/>
      <dgm:spPr/>
    </dgm:pt>
    <dgm:pt modelId="{34565E1B-F0A3-48D7-ABBC-6CDF489A8330}" type="pres">
      <dgm:prSet presAssocID="{7D992CE5-81D1-4183-9067-16C66E2FFD05}" presName="composite" presStyleCnt="0"/>
      <dgm:spPr/>
    </dgm:pt>
    <dgm:pt modelId="{0F6EDBFD-8CBE-4DE0-829D-1700E819FFA7}" type="pres">
      <dgm:prSet presAssocID="{7D992CE5-81D1-4183-9067-16C66E2FFD05}" presName="parTx" presStyleLbl="alignNode1" presStyleIdx="1" presStyleCnt="4">
        <dgm:presLayoutVars>
          <dgm:chMax val="0"/>
          <dgm:chPref val="0"/>
          <dgm:bulletEnabled val="1"/>
        </dgm:presLayoutVars>
      </dgm:prSet>
      <dgm:spPr/>
    </dgm:pt>
    <dgm:pt modelId="{4A5CAD9A-1568-49F2-99AA-5376D7F2DC74}" type="pres">
      <dgm:prSet presAssocID="{7D992CE5-81D1-4183-9067-16C66E2FFD05}" presName="desTx" presStyleLbl="alignAccFollowNode1" presStyleIdx="1" presStyleCnt="4">
        <dgm:presLayoutVars>
          <dgm:bulletEnabled val="1"/>
        </dgm:presLayoutVars>
      </dgm:prSet>
      <dgm:spPr/>
    </dgm:pt>
    <dgm:pt modelId="{124B1DF1-A4AD-4A47-AF73-0584FC0AABA2}" type="pres">
      <dgm:prSet presAssocID="{FD71B3B1-1A98-469D-B7F8-E24EFA6B90E8}" presName="space" presStyleCnt="0"/>
      <dgm:spPr/>
    </dgm:pt>
    <dgm:pt modelId="{6AE30EAE-9AB1-4FDE-B942-12BED98B99D8}" type="pres">
      <dgm:prSet presAssocID="{28AD4635-FD06-4E32-98E4-FD4B63A0382D}" presName="composite" presStyleCnt="0"/>
      <dgm:spPr/>
    </dgm:pt>
    <dgm:pt modelId="{C8278B54-CAB5-4C06-BF0A-A8BEA52E999F}" type="pres">
      <dgm:prSet presAssocID="{28AD4635-FD06-4E32-98E4-FD4B63A0382D}" presName="parTx" presStyleLbl="alignNode1" presStyleIdx="2" presStyleCnt="4">
        <dgm:presLayoutVars>
          <dgm:chMax val="0"/>
          <dgm:chPref val="0"/>
          <dgm:bulletEnabled val="1"/>
        </dgm:presLayoutVars>
      </dgm:prSet>
      <dgm:spPr/>
    </dgm:pt>
    <dgm:pt modelId="{81E9776D-707E-4558-A889-CA7CC5FE6378}" type="pres">
      <dgm:prSet presAssocID="{28AD4635-FD06-4E32-98E4-FD4B63A0382D}" presName="desTx" presStyleLbl="alignAccFollowNode1" presStyleIdx="2" presStyleCnt="4">
        <dgm:presLayoutVars>
          <dgm:bulletEnabled val="1"/>
        </dgm:presLayoutVars>
      </dgm:prSet>
      <dgm:spPr/>
    </dgm:pt>
    <dgm:pt modelId="{B4C05064-88CD-4C37-97CD-94A1FE6548F8}" type="pres">
      <dgm:prSet presAssocID="{4EB8D546-AD04-428E-A411-6E354EAFB23A}" presName="space" presStyleCnt="0"/>
      <dgm:spPr/>
    </dgm:pt>
    <dgm:pt modelId="{3E00EC77-6C1F-49D9-8A90-CE8DF1F737C8}" type="pres">
      <dgm:prSet presAssocID="{634A5D37-C7D2-45E9-9D63-D24F81F85386}" presName="composite" presStyleCnt="0"/>
      <dgm:spPr/>
    </dgm:pt>
    <dgm:pt modelId="{DAC37398-7063-45B6-9DE2-A9EEE7D8436F}" type="pres">
      <dgm:prSet presAssocID="{634A5D37-C7D2-45E9-9D63-D24F81F85386}" presName="parTx" presStyleLbl="alignNode1" presStyleIdx="3" presStyleCnt="4">
        <dgm:presLayoutVars>
          <dgm:chMax val="0"/>
          <dgm:chPref val="0"/>
          <dgm:bulletEnabled val="1"/>
        </dgm:presLayoutVars>
      </dgm:prSet>
      <dgm:spPr/>
    </dgm:pt>
    <dgm:pt modelId="{B1F778F5-BC1A-498D-ACFA-CEB24600025D}" type="pres">
      <dgm:prSet presAssocID="{634A5D37-C7D2-45E9-9D63-D24F81F85386}" presName="desTx" presStyleLbl="alignAccFollowNode1" presStyleIdx="3" presStyleCnt="4">
        <dgm:presLayoutVars>
          <dgm:bulletEnabled val="1"/>
        </dgm:presLayoutVars>
      </dgm:prSet>
      <dgm:spPr/>
    </dgm:pt>
  </dgm:ptLst>
  <dgm:cxnLst>
    <dgm:cxn modelId="{4BCDE000-E3BE-4C01-95D3-691CFF9B015A}" srcId="{28AD4635-FD06-4E32-98E4-FD4B63A0382D}" destId="{A4FEA6F5-B5D7-46C7-BE6E-61C390375594}" srcOrd="2" destOrd="0" parTransId="{5EEC12BD-54F4-4DDE-8FD6-F59B4D86CF8D}" sibTransId="{D263C56D-DF14-4CA3-9613-EFC33857D7F4}"/>
    <dgm:cxn modelId="{A7729602-A8BC-4921-9BCA-B589D5335EC9}" type="presOf" srcId="{EC9762BE-523B-47B0-BF14-CB09568CAC19}" destId="{F65ED939-56D4-4AF2-8BF0-4924B52D3C52}" srcOrd="0" destOrd="3" presId="urn:microsoft.com/office/officeart/2005/8/layout/hList1"/>
    <dgm:cxn modelId="{2C62A606-4C66-41DF-9301-27D921126DFC}" type="presOf" srcId="{BFE43819-ABA7-4745-B80C-41CE5989D674}" destId="{B1F778F5-BC1A-498D-ACFA-CEB24600025D}" srcOrd="0" destOrd="3" presId="urn:microsoft.com/office/officeart/2005/8/layout/hList1"/>
    <dgm:cxn modelId="{3AB21F08-FDCD-4248-A00F-1DE16BF2F1D4}" srcId="{33EFC747-B8CE-408D-B588-B711AFA96F49}" destId="{7D992CE5-81D1-4183-9067-16C66E2FFD05}" srcOrd="1" destOrd="0" parTransId="{ADE67A22-BC79-4758-AD48-9FD1F10CEF7A}" sibTransId="{FD71B3B1-1A98-469D-B7F8-E24EFA6B90E8}"/>
    <dgm:cxn modelId="{DDE93A09-E2C5-4924-80DD-1F3070609BB7}" srcId="{33EFC747-B8CE-408D-B588-B711AFA96F49}" destId="{634A5D37-C7D2-45E9-9D63-D24F81F85386}" srcOrd="3" destOrd="0" parTransId="{C4867081-3A24-4E43-92A6-14A604882FC9}" sibTransId="{F9BB5030-9697-46C5-9F39-28C9649CA0DB}"/>
    <dgm:cxn modelId="{0B4FFD0C-515F-4523-9B1C-9DFA4A02A596}" srcId="{28AD4635-FD06-4E32-98E4-FD4B63A0382D}" destId="{D77E2414-02E9-48B8-AD48-AAE1D742A7B2}" srcOrd="3" destOrd="0" parTransId="{FDE71DD8-4349-4385-8457-A66B2110109A}" sibTransId="{84D198CA-9F07-4967-A186-88CF5336FF60}"/>
    <dgm:cxn modelId="{F3A6B610-BB3D-4C4C-84E9-0C0C8DD9DBBE}" type="presOf" srcId="{F0CC250C-BA74-4F62-920F-FAF181B3D6A8}" destId="{81E9776D-707E-4558-A889-CA7CC5FE6378}" srcOrd="0" destOrd="0" presId="urn:microsoft.com/office/officeart/2005/8/layout/hList1"/>
    <dgm:cxn modelId="{A019121C-AA98-410E-AB17-4599D793B7BF}" srcId="{33EFC747-B8CE-408D-B588-B711AFA96F49}" destId="{9B6E8E27-25ED-4CF9-8BF6-F7D2309E9D41}" srcOrd="0" destOrd="0" parTransId="{CECE3493-9B10-4547-9A6D-2BAF7ED20051}" sibTransId="{44532B94-74B9-48FA-A84E-E06FA2A9E39A}"/>
    <dgm:cxn modelId="{2E888C21-8A11-4182-AAAB-D5CE130B5CD3}" srcId="{28AD4635-FD06-4E32-98E4-FD4B63A0382D}" destId="{9550674D-FFF3-4208-A729-462393E9C9BE}" srcOrd="1" destOrd="0" parTransId="{9E97FFCB-6629-4B90-82AD-C74B5387A3DF}" sibTransId="{82720746-C1E4-4CA6-84FC-1C18C25358D5}"/>
    <dgm:cxn modelId="{DC72E527-2DD5-4EA8-88B2-B73E8AF33D8A}" type="presOf" srcId="{F429CB4D-6240-4E30-904C-F6685ED32C12}" destId="{4A5CAD9A-1568-49F2-99AA-5376D7F2DC74}" srcOrd="0" destOrd="2" presId="urn:microsoft.com/office/officeart/2005/8/layout/hList1"/>
    <dgm:cxn modelId="{9008DE37-8566-4075-8B71-6C251B365972}" type="presOf" srcId="{98F673BD-CC53-48E7-9611-3B1B3E2F07C5}" destId="{F65ED939-56D4-4AF2-8BF0-4924B52D3C52}" srcOrd="0" destOrd="1" presId="urn:microsoft.com/office/officeart/2005/8/layout/hList1"/>
    <dgm:cxn modelId="{0CFCCC38-B578-4657-A1E7-BD1FC147BB0D}" srcId="{9B6E8E27-25ED-4CF9-8BF6-F7D2309E9D41}" destId="{C12F4567-5D5A-4B78-AEF1-AFE046904204}" srcOrd="5" destOrd="0" parTransId="{37467A8D-FAD9-4A4A-8CF5-6A3F49E48D41}" sibTransId="{383F53D0-5E6D-453C-85ED-C521646EA802}"/>
    <dgm:cxn modelId="{84E18761-CEB9-4A84-87E6-50684D0A8E40}" type="presOf" srcId="{2194BE01-27D1-45E1-A937-F55F649A02CD}" destId="{F65ED939-56D4-4AF2-8BF0-4924B52D3C52}" srcOrd="0" destOrd="2" presId="urn:microsoft.com/office/officeart/2005/8/layout/hList1"/>
    <dgm:cxn modelId="{CDED4F62-ACA7-43C1-8EC8-3A091A3F226F}" srcId="{634A5D37-C7D2-45E9-9D63-D24F81F85386}" destId="{1702326B-F605-42DE-9830-50EB16702DDE}" srcOrd="0" destOrd="0" parTransId="{945D66AE-4549-4844-84F6-7FC14D88E05B}" sibTransId="{AD41B375-2198-436F-9352-1887AF26FDB8}"/>
    <dgm:cxn modelId="{6284B16A-9CCF-464C-B89C-20530868CBA2}" type="presOf" srcId="{28AD4635-FD06-4E32-98E4-FD4B63A0382D}" destId="{C8278B54-CAB5-4C06-BF0A-A8BEA52E999F}" srcOrd="0" destOrd="0" presId="urn:microsoft.com/office/officeart/2005/8/layout/hList1"/>
    <dgm:cxn modelId="{234E3F6E-F069-4000-8155-824E6AFB95CA}" type="presOf" srcId="{A4FEA6F5-B5D7-46C7-BE6E-61C390375594}" destId="{81E9776D-707E-4558-A889-CA7CC5FE6378}" srcOrd="0" destOrd="2" presId="urn:microsoft.com/office/officeart/2005/8/layout/hList1"/>
    <dgm:cxn modelId="{FEB95A4E-B957-4E8D-9E71-5D251DA7023E}" type="presOf" srcId="{E01DE87D-3B20-4FA2-826B-7C716ADDC75B}" destId="{4A5CAD9A-1568-49F2-99AA-5376D7F2DC74}" srcOrd="0" destOrd="1" presId="urn:microsoft.com/office/officeart/2005/8/layout/hList1"/>
    <dgm:cxn modelId="{9F98C852-A966-47F4-99B5-BF6815C588BE}" srcId="{634A5D37-C7D2-45E9-9D63-D24F81F85386}" destId="{BFE43819-ABA7-4745-B80C-41CE5989D674}" srcOrd="3" destOrd="0" parTransId="{79AA6538-CF2D-4385-87CD-6C50FC3436E1}" sibTransId="{74A4774F-A871-4AF2-A9CB-018AB1865896}"/>
    <dgm:cxn modelId="{C7431753-D417-4B28-AF56-432724074106}" type="presOf" srcId="{3B0068B9-8152-4A9C-9809-D073B0E407D0}" destId="{B1F778F5-BC1A-498D-ACFA-CEB24600025D}" srcOrd="0" destOrd="2" presId="urn:microsoft.com/office/officeart/2005/8/layout/hList1"/>
    <dgm:cxn modelId="{57B8AF55-444D-4385-AAB0-6DFE8DCA98C8}" type="presOf" srcId="{9B6E8E27-25ED-4CF9-8BF6-F7D2309E9D41}" destId="{4EEBBEEE-504E-4EC9-9903-51417AAF65BE}" srcOrd="0" destOrd="0" presId="urn:microsoft.com/office/officeart/2005/8/layout/hList1"/>
    <dgm:cxn modelId="{54DE8377-BE21-439B-B40F-48A7C8EDA9FA}" srcId="{9B6E8E27-25ED-4CF9-8BF6-F7D2309E9D41}" destId="{2194BE01-27D1-45E1-A937-F55F649A02CD}" srcOrd="2" destOrd="0" parTransId="{5749BCE5-629B-44E2-92E1-756F923AC7DE}" sibTransId="{9CA78C40-2A54-4252-A5EC-0A86489B1257}"/>
    <dgm:cxn modelId="{04F1F377-2699-48DD-BEFD-C18F4AC5475D}" srcId="{634A5D37-C7D2-45E9-9D63-D24F81F85386}" destId="{82C3713A-75B1-489D-B561-F7513580E302}" srcOrd="1" destOrd="0" parTransId="{C1156393-5A3C-4E8C-89FB-99831768E5E9}" sibTransId="{702508AB-3A4E-4E09-8F0F-055BD783A97E}"/>
    <dgm:cxn modelId="{0B2DF378-65B2-4B15-8457-9C5BE6AFA2AF}" srcId="{9B6E8E27-25ED-4CF9-8BF6-F7D2309E9D41}" destId="{98F673BD-CC53-48E7-9611-3B1B3E2F07C5}" srcOrd="1" destOrd="0" parTransId="{E2EBF5C2-0B49-4F0B-A1D5-5C67DA9B0346}" sibTransId="{44DFC949-A0DD-483A-AF95-3A270844E683}"/>
    <dgm:cxn modelId="{11FECE7F-B548-4611-AF27-0EFA81C52E24}" type="presOf" srcId="{C12F4567-5D5A-4B78-AEF1-AFE046904204}" destId="{F65ED939-56D4-4AF2-8BF0-4924B52D3C52}" srcOrd="0" destOrd="5" presId="urn:microsoft.com/office/officeart/2005/8/layout/hList1"/>
    <dgm:cxn modelId="{18DEDB7F-8861-4C9B-A628-4C208E2C616C}" srcId="{9B6E8E27-25ED-4CF9-8BF6-F7D2309E9D41}" destId="{EC9762BE-523B-47B0-BF14-CB09568CAC19}" srcOrd="3" destOrd="0" parTransId="{D64ABA72-9FC8-489C-9F9A-42F157CAF7D5}" sibTransId="{140BC8A2-8B87-4FED-81B5-1B8A5A3D0954}"/>
    <dgm:cxn modelId="{5B0D1C89-D7E7-4B47-8A9D-53E6C77C07D3}" type="presOf" srcId="{634A5D37-C7D2-45E9-9D63-D24F81F85386}" destId="{DAC37398-7063-45B6-9DE2-A9EEE7D8436F}" srcOrd="0" destOrd="0" presId="urn:microsoft.com/office/officeart/2005/8/layout/hList1"/>
    <dgm:cxn modelId="{549DFB8A-BE65-49C0-9F92-7E69F323A56D}" srcId="{28AD4635-FD06-4E32-98E4-FD4B63A0382D}" destId="{F0CC250C-BA74-4F62-920F-FAF181B3D6A8}" srcOrd="0" destOrd="0" parTransId="{38E85BF0-F75A-4C57-889F-A7A16A9B5B05}" sibTransId="{DE4C6606-44BF-427E-A3D0-3882D427D99D}"/>
    <dgm:cxn modelId="{19388390-5138-44C4-A93F-86881423A5A9}" type="presOf" srcId="{7D992CE5-81D1-4183-9067-16C66E2FFD05}" destId="{0F6EDBFD-8CBE-4DE0-829D-1700E819FFA7}" srcOrd="0" destOrd="0" presId="urn:microsoft.com/office/officeart/2005/8/layout/hList1"/>
    <dgm:cxn modelId="{A2C17492-0FE3-43CE-881E-005BB2D8ED78}" srcId="{7D992CE5-81D1-4183-9067-16C66E2FFD05}" destId="{11DC4C41-D2A9-4B07-8B98-CDF4551B63E8}" srcOrd="0" destOrd="0" parTransId="{686321DB-66CF-48D9-94F1-F095FC5027AE}" sibTransId="{F9792315-0B33-4364-A7B1-500ECA09EB2C}"/>
    <dgm:cxn modelId="{68F38D94-AC4E-485A-ABE9-2721A40611A4}" type="presOf" srcId="{11DC4C41-D2A9-4B07-8B98-CDF4551B63E8}" destId="{4A5CAD9A-1568-49F2-99AA-5376D7F2DC74}" srcOrd="0" destOrd="0" presId="urn:microsoft.com/office/officeart/2005/8/layout/hList1"/>
    <dgm:cxn modelId="{87CB5F9A-913A-4732-8099-14826DF6F791}" type="presOf" srcId="{64E48BA8-AC40-4ED1-B055-E331BFC7E8A3}" destId="{F65ED939-56D4-4AF2-8BF0-4924B52D3C52}" srcOrd="0" destOrd="4" presId="urn:microsoft.com/office/officeart/2005/8/layout/hList1"/>
    <dgm:cxn modelId="{AAE90EA8-E685-4CB9-A0A1-5A6469A90DAC}" srcId="{7D992CE5-81D1-4183-9067-16C66E2FFD05}" destId="{E01DE87D-3B20-4FA2-826B-7C716ADDC75B}" srcOrd="1" destOrd="0" parTransId="{3C82020D-AFA0-4035-8038-6D805B820735}" sibTransId="{7D973FC6-8867-43DA-8DC8-F53F7618A145}"/>
    <dgm:cxn modelId="{E7F23CAE-0706-4A7F-9E32-6B445ECF2F10}" type="presOf" srcId="{33EFC747-B8CE-408D-B588-B711AFA96F49}" destId="{8AF47EAE-21E7-4130-BE33-D15E46A1BBEC}" srcOrd="0" destOrd="0" presId="urn:microsoft.com/office/officeart/2005/8/layout/hList1"/>
    <dgm:cxn modelId="{628B53AF-D3CD-4A9B-935A-8DA1423CA9C6}" srcId="{7D992CE5-81D1-4183-9067-16C66E2FFD05}" destId="{F429CB4D-6240-4E30-904C-F6685ED32C12}" srcOrd="2" destOrd="0" parTransId="{D0BC0C04-7472-4258-A57E-9040A23F81CB}" sibTransId="{84D193EF-4802-49ED-9A92-E12BFC6F97A8}"/>
    <dgm:cxn modelId="{5922CAAF-7966-44F9-A31C-20B62F98317A}" type="presOf" srcId="{1702326B-F605-42DE-9830-50EB16702DDE}" destId="{B1F778F5-BC1A-498D-ACFA-CEB24600025D}" srcOrd="0" destOrd="0" presId="urn:microsoft.com/office/officeart/2005/8/layout/hList1"/>
    <dgm:cxn modelId="{8DD1CDB1-C5F8-486A-B630-AD70263404E6}" type="presOf" srcId="{9550674D-FFF3-4208-A729-462393E9C9BE}" destId="{81E9776D-707E-4558-A889-CA7CC5FE6378}" srcOrd="0" destOrd="1" presId="urn:microsoft.com/office/officeart/2005/8/layout/hList1"/>
    <dgm:cxn modelId="{D47F97B6-41DE-4F06-9AC7-A73583221FD4}" srcId="{9B6E8E27-25ED-4CF9-8BF6-F7D2309E9D41}" destId="{34E4288C-B263-484C-A120-B490A7AA6749}" srcOrd="6" destOrd="0" parTransId="{A9E216F4-4CBC-4A44-863C-59C600C88D8D}" sibTransId="{B20FE6A7-1F32-45C6-A53C-52E5FA801FAC}"/>
    <dgm:cxn modelId="{8018C1B8-A6A6-4E74-AE39-47F6F5956A89}" type="presOf" srcId="{82C3713A-75B1-489D-B561-F7513580E302}" destId="{B1F778F5-BC1A-498D-ACFA-CEB24600025D}" srcOrd="0" destOrd="1" presId="urn:microsoft.com/office/officeart/2005/8/layout/hList1"/>
    <dgm:cxn modelId="{066E6ABA-3CCA-467E-8BF6-608C9D7D8D7C}" srcId="{33EFC747-B8CE-408D-B588-B711AFA96F49}" destId="{28AD4635-FD06-4E32-98E4-FD4B63A0382D}" srcOrd="2" destOrd="0" parTransId="{8C641082-BE53-43D1-BFBA-C49D3A9E9CDB}" sibTransId="{4EB8D546-AD04-428E-A411-6E354EAFB23A}"/>
    <dgm:cxn modelId="{154FBBBE-61C4-48F6-B4A6-D50AF2A070B8}" type="presOf" srcId="{DE36F8B0-9FBE-4D1D-B3FB-877474AD10B9}" destId="{F65ED939-56D4-4AF2-8BF0-4924B52D3C52}" srcOrd="0" destOrd="0" presId="urn:microsoft.com/office/officeart/2005/8/layout/hList1"/>
    <dgm:cxn modelId="{90653FC9-AAB2-42CA-8CAD-4CB7EB03242C}" srcId="{9B6E8E27-25ED-4CF9-8BF6-F7D2309E9D41}" destId="{64E48BA8-AC40-4ED1-B055-E331BFC7E8A3}" srcOrd="4" destOrd="0" parTransId="{94F80E8E-A871-4C0E-8F8F-04A0D78A3EEE}" sibTransId="{CC53EBCC-257B-462E-9452-39E442C56E50}"/>
    <dgm:cxn modelId="{8E79A4C9-3D2D-4767-A4C0-78C51F6672A6}" srcId="{634A5D37-C7D2-45E9-9D63-D24F81F85386}" destId="{3B0068B9-8152-4A9C-9809-D073B0E407D0}" srcOrd="2" destOrd="0" parTransId="{BCD3F822-D714-469F-AC6F-8889923ACDE0}" sibTransId="{CE882E05-10E3-415E-B4B6-FFECDF8343D1}"/>
    <dgm:cxn modelId="{687710D3-B467-4D0A-8FB3-9CD9C8D96C93}" type="presOf" srcId="{34E4288C-B263-484C-A120-B490A7AA6749}" destId="{F65ED939-56D4-4AF2-8BF0-4924B52D3C52}" srcOrd="0" destOrd="6" presId="urn:microsoft.com/office/officeart/2005/8/layout/hList1"/>
    <dgm:cxn modelId="{654696DE-8161-418D-8BC2-6E6E975EE1D8}" srcId="{9B6E8E27-25ED-4CF9-8BF6-F7D2309E9D41}" destId="{DE36F8B0-9FBE-4D1D-B3FB-877474AD10B9}" srcOrd="0" destOrd="0" parTransId="{CAEFF586-7E6F-480C-8786-DE7E5AA2BFDC}" sibTransId="{3D54853C-08E5-4C7E-B741-37D5C3050E6F}"/>
    <dgm:cxn modelId="{DC3868DF-5AAE-433A-AA31-24D54503DFF1}" type="presOf" srcId="{D77E2414-02E9-48B8-AD48-AAE1D742A7B2}" destId="{81E9776D-707E-4558-A889-CA7CC5FE6378}" srcOrd="0" destOrd="3" presId="urn:microsoft.com/office/officeart/2005/8/layout/hList1"/>
    <dgm:cxn modelId="{49DB16A4-339F-4938-8C3B-3ED2968AF0AC}" type="presParOf" srcId="{8AF47EAE-21E7-4130-BE33-D15E46A1BBEC}" destId="{D2E098F1-4890-4312-90C8-9E5C9F64AA21}" srcOrd="0" destOrd="0" presId="urn:microsoft.com/office/officeart/2005/8/layout/hList1"/>
    <dgm:cxn modelId="{03BCED0C-FBE0-4670-92AA-735352D556BE}" type="presParOf" srcId="{D2E098F1-4890-4312-90C8-9E5C9F64AA21}" destId="{4EEBBEEE-504E-4EC9-9903-51417AAF65BE}" srcOrd="0" destOrd="0" presId="urn:microsoft.com/office/officeart/2005/8/layout/hList1"/>
    <dgm:cxn modelId="{8A4B346A-38A3-42E5-97B8-754CC4E322D5}" type="presParOf" srcId="{D2E098F1-4890-4312-90C8-9E5C9F64AA21}" destId="{F65ED939-56D4-4AF2-8BF0-4924B52D3C52}" srcOrd="1" destOrd="0" presId="urn:microsoft.com/office/officeart/2005/8/layout/hList1"/>
    <dgm:cxn modelId="{DC93C0AA-035F-45C7-BA17-437996ABD2C0}" type="presParOf" srcId="{8AF47EAE-21E7-4130-BE33-D15E46A1BBEC}" destId="{6893D5FE-253D-430F-8A55-14122932BE04}" srcOrd="1" destOrd="0" presId="urn:microsoft.com/office/officeart/2005/8/layout/hList1"/>
    <dgm:cxn modelId="{36F17BD0-219E-4595-94A8-1CB8C3E1442E}" type="presParOf" srcId="{8AF47EAE-21E7-4130-BE33-D15E46A1BBEC}" destId="{34565E1B-F0A3-48D7-ABBC-6CDF489A8330}" srcOrd="2" destOrd="0" presId="urn:microsoft.com/office/officeart/2005/8/layout/hList1"/>
    <dgm:cxn modelId="{5AC0A9DF-2690-441B-83DE-31D6CF281F69}" type="presParOf" srcId="{34565E1B-F0A3-48D7-ABBC-6CDF489A8330}" destId="{0F6EDBFD-8CBE-4DE0-829D-1700E819FFA7}" srcOrd="0" destOrd="0" presId="urn:microsoft.com/office/officeart/2005/8/layout/hList1"/>
    <dgm:cxn modelId="{C9C977C0-44C9-455D-AA7C-75A292CD88AD}" type="presParOf" srcId="{34565E1B-F0A3-48D7-ABBC-6CDF489A8330}" destId="{4A5CAD9A-1568-49F2-99AA-5376D7F2DC74}" srcOrd="1" destOrd="0" presId="urn:microsoft.com/office/officeart/2005/8/layout/hList1"/>
    <dgm:cxn modelId="{D50A4413-8DCF-4FF6-9E60-F921042AE08F}" type="presParOf" srcId="{8AF47EAE-21E7-4130-BE33-D15E46A1BBEC}" destId="{124B1DF1-A4AD-4A47-AF73-0584FC0AABA2}" srcOrd="3" destOrd="0" presId="urn:microsoft.com/office/officeart/2005/8/layout/hList1"/>
    <dgm:cxn modelId="{0D683E0C-400E-4DCD-94C9-A864CCDBB0F1}" type="presParOf" srcId="{8AF47EAE-21E7-4130-BE33-D15E46A1BBEC}" destId="{6AE30EAE-9AB1-4FDE-B942-12BED98B99D8}" srcOrd="4" destOrd="0" presId="urn:microsoft.com/office/officeart/2005/8/layout/hList1"/>
    <dgm:cxn modelId="{F7EC158F-0762-4D5F-AAD3-CFF0DC11CE10}" type="presParOf" srcId="{6AE30EAE-9AB1-4FDE-B942-12BED98B99D8}" destId="{C8278B54-CAB5-4C06-BF0A-A8BEA52E999F}" srcOrd="0" destOrd="0" presId="urn:microsoft.com/office/officeart/2005/8/layout/hList1"/>
    <dgm:cxn modelId="{5F6E139F-C369-4647-8E4F-8FFA5CEC04FE}" type="presParOf" srcId="{6AE30EAE-9AB1-4FDE-B942-12BED98B99D8}" destId="{81E9776D-707E-4558-A889-CA7CC5FE6378}" srcOrd="1" destOrd="0" presId="urn:microsoft.com/office/officeart/2005/8/layout/hList1"/>
    <dgm:cxn modelId="{A2B0E780-86E0-46D7-AE98-67E9A0867135}" type="presParOf" srcId="{8AF47EAE-21E7-4130-BE33-D15E46A1BBEC}" destId="{B4C05064-88CD-4C37-97CD-94A1FE6548F8}" srcOrd="5" destOrd="0" presId="urn:microsoft.com/office/officeart/2005/8/layout/hList1"/>
    <dgm:cxn modelId="{E6C0EAD9-9210-493F-B77D-0EF456696273}" type="presParOf" srcId="{8AF47EAE-21E7-4130-BE33-D15E46A1BBEC}" destId="{3E00EC77-6C1F-49D9-8A90-CE8DF1F737C8}" srcOrd="6" destOrd="0" presId="urn:microsoft.com/office/officeart/2005/8/layout/hList1"/>
    <dgm:cxn modelId="{81165FD2-8BD0-4470-9C79-1DC61F5EE6C0}" type="presParOf" srcId="{3E00EC77-6C1F-49D9-8A90-CE8DF1F737C8}" destId="{DAC37398-7063-45B6-9DE2-A9EEE7D8436F}" srcOrd="0" destOrd="0" presId="urn:microsoft.com/office/officeart/2005/8/layout/hList1"/>
    <dgm:cxn modelId="{530FC508-A8A6-47FF-A946-6595AE153939}" type="presParOf" srcId="{3E00EC77-6C1F-49D9-8A90-CE8DF1F737C8}" destId="{B1F778F5-BC1A-498D-ACFA-CEB2460002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A69D7-08AC-4F1B-8450-6203E7539368}">
      <dsp:nvSpPr>
        <dsp:cNvPr id="0" name=""/>
        <dsp:cNvSpPr/>
      </dsp:nvSpPr>
      <dsp:spPr>
        <a:xfrm>
          <a:off x="4162" y="2517620"/>
          <a:ext cx="1024949" cy="409979"/>
        </a:xfrm>
        <a:prstGeom prst="chevron">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1818</a:t>
          </a:r>
        </a:p>
      </dsp:txBody>
      <dsp:txXfrm>
        <a:off x="209152" y="2517620"/>
        <a:ext cx="614970" cy="409979"/>
      </dsp:txXfrm>
    </dsp:sp>
    <dsp:sp modelId="{03DA787F-CC60-4C37-A4CF-0C9B81A38BB3}">
      <dsp:nvSpPr>
        <dsp:cNvPr id="0" name=""/>
        <dsp:cNvSpPr/>
      </dsp:nvSpPr>
      <dsp:spPr>
        <a:xfrm>
          <a:off x="926617" y="2517620"/>
          <a:ext cx="1024949" cy="409979"/>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1953</a:t>
          </a:r>
        </a:p>
      </dsp:txBody>
      <dsp:txXfrm>
        <a:off x="1131607" y="2517620"/>
        <a:ext cx="614970" cy="409979"/>
      </dsp:txXfrm>
    </dsp:sp>
    <dsp:sp modelId="{37BE74E3-5B32-4DAB-8858-442DE638D858}">
      <dsp:nvSpPr>
        <dsp:cNvPr id="0" name=""/>
        <dsp:cNvSpPr/>
      </dsp:nvSpPr>
      <dsp:spPr>
        <a:xfrm>
          <a:off x="1849072" y="2517620"/>
          <a:ext cx="1024949" cy="409979"/>
        </a:xfrm>
        <a:prstGeom prst="chevron">
          <a:avLst/>
        </a:prstGeom>
        <a:solidFill>
          <a:srgbClr val="FFD9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1957</a:t>
          </a:r>
        </a:p>
      </dsp:txBody>
      <dsp:txXfrm>
        <a:off x="2054062" y="2517620"/>
        <a:ext cx="614970" cy="409979"/>
      </dsp:txXfrm>
    </dsp:sp>
    <dsp:sp modelId="{CB33E68E-E3D6-434B-BFE3-FCFAD3370C99}">
      <dsp:nvSpPr>
        <dsp:cNvPr id="0" name=""/>
        <dsp:cNvSpPr/>
      </dsp:nvSpPr>
      <dsp:spPr>
        <a:xfrm>
          <a:off x="2771526" y="2517620"/>
          <a:ext cx="1024949" cy="409979"/>
        </a:xfrm>
        <a:prstGeom prst="chevron">
          <a:avLst/>
        </a:prstGeom>
        <a:solidFill>
          <a:srgbClr val="BDF6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1965</a:t>
          </a:r>
        </a:p>
      </dsp:txBody>
      <dsp:txXfrm>
        <a:off x="2976516" y="2517620"/>
        <a:ext cx="614970" cy="409979"/>
      </dsp:txXfrm>
    </dsp:sp>
    <dsp:sp modelId="{81583372-5C9E-450B-B0EB-C6D26780056F}">
      <dsp:nvSpPr>
        <dsp:cNvPr id="0" name=""/>
        <dsp:cNvSpPr/>
      </dsp:nvSpPr>
      <dsp:spPr>
        <a:xfrm>
          <a:off x="3693981" y="2517620"/>
          <a:ext cx="1024949" cy="409979"/>
        </a:xfrm>
        <a:prstGeom prst="chevron">
          <a:avLst/>
        </a:prstGeom>
        <a:solidFill>
          <a:srgbClr val="87F2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1980s</a:t>
          </a:r>
        </a:p>
      </dsp:txBody>
      <dsp:txXfrm>
        <a:off x="3898971" y="2517620"/>
        <a:ext cx="614970" cy="409979"/>
      </dsp:txXfrm>
    </dsp:sp>
    <dsp:sp modelId="{20F0B196-C9D3-416B-847E-43357B66072B}">
      <dsp:nvSpPr>
        <dsp:cNvPr id="0" name=""/>
        <dsp:cNvSpPr/>
      </dsp:nvSpPr>
      <dsp:spPr>
        <a:xfrm>
          <a:off x="4616436" y="2517620"/>
          <a:ext cx="1024949" cy="409979"/>
        </a:xfrm>
        <a:prstGeom prst="chevron">
          <a:avLst/>
        </a:prstGeom>
        <a:solidFill>
          <a:schemeClr val="accent4">
            <a:hueOff val="4454951"/>
            <a:satOff val="-18535"/>
            <a:lumOff val="4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1990</a:t>
          </a:r>
        </a:p>
      </dsp:txBody>
      <dsp:txXfrm>
        <a:off x="4821426" y="2517620"/>
        <a:ext cx="614970" cy="409979"/>
      </dsp:txXfrm>
    </dsp:sp>
    <dsp:sp modelId="{2C05C7B3-27CD-4F77-B4F2-01F7063B900F}">
      <dsp:nvSpPr>
        <dsp:cNvPr id="0" name=""/>
        <dsp:cNvSpPr/>
      </dsp:nvSpPr>
      <dsp:spPr>
        <a:xfrm>
          <a:off x="5538891" y="2517620"/>
          <a:ext cx="1024949" cy="409979"/>
        </a:xfrm>
        <a:prstGeom prst="chevron">
          <a:avLst/>
        </a:prstGeom>
        <a:solidFill>
          <a:schemeClr val="accent4">
            <a:hueOff val="5345940"/>
            <a:satOff val="-22242"/>
            <a:lumOff val="5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1995</a:t>
          </a:r>
        </a:p>
      </dsp:txBody>
      <dsp:txXfrm>
        <a:off x="5743881" y="2517620"/>
        <a:ext cx="614970" cy="409979"/>
      </dsp:txXfrm>
    </dsp:sp>
    <dsp:sp modelId="{B4F8B3A0-DBC8-4074-BC51-4649CB7D6498}">
      <dsp:nvSpPr>
        <dsp:cNvPr id="0" name=""/>
        <dsp:cNvSpPr/>
      </dsp:nvSpPr>
      <dsp:spPr>
        <a:xfrm>
          <a:off x="6461345" y="2517620"/>
          <a:ext cx="1024949" cy="409979"/>
        </a:xfrm>
        <a:prstGeom prst="chevron">
          <a:avLst/>
        </a:prstGeom>
        <a:solidFill>
          <a:schemeClr val="accent4">
            <a:hueOff val="6236930"/>
            <a:satOff val="-25949"/>
            <a:lumOff val="61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2006</a:t>
          </a:r>
        </a:p>
      </dsp:txBody>
      <dsp:txXfrm>
        <a:off x="6666335" y="2517620"/>
        <a:ext cx="614970" cy="409979"/>
      </dsp:txXfrm>
    </dsp:sp>
    <dsp:sp modelId="{217326E5-947A-48B3-AF39-DFE8D34896F5}">
      <dsp:nvSpPr>
        <dsp:cNvPr id="0" name=""/>
        <dsp:cNvSpPr/>
      </dsp:nvSpPr>
      <dsp:spPr>
        <a:xfrm>
          <a:off x="7383800" y="2517620"/>
          <a:ext cx="1024949" cy="409979"/>
        </a:xfrm>
        <a:prstGeom prst="chevron">
          <a:avLst/>
        </a:prstGeom>
        <a:solidFill>
          <a:schemeClr val="accent4">
            <a:hueOff val="7127921"/>
            <a:satOff val="-29656"/>
            <a:lumOff val="69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2007</a:t>
          </a:r>
        </a:p>
      </dsp:txBody>
      <dsp:txXfrm>
        <a:off x="7588790" y="2517620"/>
        <a:ext cx="614970" cy="409979"/>
      </dsp:txXfrm>
    </dsp:sp>
    <dsp:sp modelId="{F86006E0-8CE0-4504-AD12-26D31610169C}">
      <dsp:nvSpPr>
        <dsp:cNvPr id="0" name=""/>
        <dsp:cNvSpPr/>
      </dsp:nvSpPr>
      <dsp:spPr>
        <a:xfrm>
          <a:off x="8306255" y="2517620"/>
          <a:ext cx="1024949" cy="409979"/>
        </a:xfrm>
        <a:prstGeom prst="chevron">
          <a:avLst/>
        </a:prstGeom>
        <a:solidFill>
          <a:schemeClr val="accent4">
            <a:hueOff val="8018910"/>
            <a:satOff val="-33363"/>
            <a:lumOff val="78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2009</a:t>
          </a:r>
        </a:p>
      </dsp:txBody>
      <dsp:txXfrm>
        <a:off x="8511245" y="2517620"/>
        <a:ext cx="614970" cy="409979"/>
      </dsp:txXfrm>
    </dsp:sp>
    <dsp:sp modelId="{B4E0180D-16E9-443C-AA98-E5611CAC5B6F}">
      <dsp:nvSpPr>
        <dsp:cNvPr id="0" name=""/>
        <dsp:cNvSpPr/>
      </dsp:nvSpPr>
      <dsp:spPr>
        <a:xfrm>
          <a:off x="9228709" y="2517620"/>
          <a:ext cx="1024949" cy="409979"/>
        </a:xfrm>
        <a:prstGeom prst="chevron">
          <a:avLst/>
        </a:prstGeom>
        <a:solidFill>
          <a:schemeClr val="accent4">
            <a:hueOff val="8909901"/>
            <a:satOff val="-37070"/>
            <a:lumOff val="87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2012</a:t>
          </a:r>
        </a:p>
      </dsp:txBody>
      <dsp:txXfrm>
        <a:off x="9433699" y="2517620"/>
        <a:ext cx="614970" cy="409979"/>
      </dsp:txXfrm>
    </dsp:sp>
    <dsp:sp modelId="{A693576B-DA22-4514-8708-F2B1732BC966}">
      <dsp:nvSpPr>
        <dsp:cNvPr id="0" name=""/>
        <dsp:cNvSpPr/>
      </dsp:nvSpPr>
      <dsp:spPr>
        <a:xfrm>
          <a:off x="10151164" y="2517620"/>
          <a:ext cx="1024949" cy="409979"/>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GB" sz="1700" kern="1200" dirty="0"/>
            <a:t>2018</a:t>
          </a:r>
        </a:p>
      </dsp:txBody>
      <dsp:txXfrm>
        <a:off x="10356154" y="2517620"/>
        <a:ext cx="614970" cy="4099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EBBEEE-504E-4EC9-9903-51417AAF65BE}">
      <dsp:nvSpPr>
        <dsp:cNvPr id="0" name=""/>
        <dsp:cNvSpPr/>
      </dsp:nvSpPr>
      <dsp:spPr>
        <a:xfrm>
          <a:off x="14771" y="0"/>
          <a:ext cx="2466403" cy="88292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Regulatory classification</a:t>
          </a:r>
        </a:p>
      </dsp:txBody>
      <dsp:txXfrm>
        <a:off x="14771" y="0"/>
        <a:ext cx="2466403" cy="882929"/>
      </dsp:txXfrm>
    </dsp:sp>
    <dsp:sp modelId="{F65ED939-56D4-4AF2-8BF0-4924B52D3C52}">
      <dsp:nvSpPr>
        <dsp:cNvPr id="0" name=""/>
        <dsp:cNvSpPr/>
      </dsp:nvSpPr>
      <dsp:spPr>
        <a:xfrm>
          <a:off x="14771" y="882929"/>
          <a:ext cx="2466403" cy="387589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171450" lvl="1" indent="-171450" algn="ctr" defTabSz="711200">
            <a:lnSpc>
              <a:spcPct val="90000"/>
            </a:lnSpc>
            <a:spcBef>
              <a:spcPct val="0"/>
            </a:spcBef>
            <a:spcAft>
              <a:spcPts val="2400"/>
            </a:spcAft>
            <a:buNone/>
          </a:pPr>
          <a:endParaRPr lang="en-GB" sz="1600" kern="1200" dirty="0"/>
        </a:p>
        <a:p>
          <a:pPr marL="228600" lvl="1" indent="-228600" algn="ctr" defTabSz="1066800">
            <a:lnSpc>
              <a:spcPct val="90000"/>
            </a:lnSpc>
            <a:spcBef>
              <a:spcPct val="0"/>
            </a:spcBef>
            <a:spcAft>
              <a:spcPts val="2400"/>
            </a:spcAft>
            <a:buNone/>
          </a:pPr>
          <a:r>
            <a:rPr lang="en-GB" sz="2400" kern="1200"/>
            <a:t>Gene therapy</a:t>
          </a:r>
          <a:endParaRPr lang="en-GB" sz="2400" kern="1200" dirty="0"/>
        </a:p>
        <a:p>
          <a:pPr marL="228600" lvl="1" indent="-228600" algn="ctr" defTabSz="1066800">
            <a:lnSpc>
              <a:spcPct val="90000"/>
            </a:lnSpc>
            <a:spcBef>
              <a:spcPct val="0"/>
            </a:spcBef>
            <a:spcAft>
              <a:spcPts val="2400"/>
            </a:spcAft>
            <a:buNone/>
          </a:pPr>
          <a:r>
            <a:rPr lang="en-GB" sz="2400" kern="1200"/>
            <a:t>Somatic cell therapy</a:t>
          </a:r>
          <a:endParaRPr lang="en-GB" sz="2400" kern="1200" dirty="0"/>
        </a:p>
        <a:p>
          <a:pPr marL="228600" lvl="1" indent="-228600" algn="ctr" defTabSz="1066800">
            <a:lnSpc>
              <a:spcPct val="90000"/>
            </a:lnSpc>
            <a:spcBef>
              <a:spcPct val="0"/>
            </a:spcBef>
            <a:spcAft>
              <a:spcPts val="2400"/>
            </a:spcAft>
            <a:buNone/>
          </a:pPr>
          <a:r>
            <a:rPr lang="en-GB" sz="2400" kern="1200"/>
            <a:t>Tissue engineered product</a:t>
          </a:r>
          <a:endParaRPr lang="en-GB" sz="2400" kern="1200" dirty="0"/>
        </a:p>
        <a:p>
          <a:pPr marL="228600" lvl="1" indent="-228600" algn="ctr" defTabSz="1066800">
            <a:lnSpc>
              <a:spcPct val="90000"/>
            </a:lnSpc>
            <a:spcBef>
              <a:spcPct val="0"/>
            </a:spcBef>
            <a:spcAft>
              <a:spcPts val="2400"/>
            </a:spcAft>
            <a:buNone/>
          </a:pPr>
          <a:r>
            <a:rPr lang="en-GB" sz="2400" kern="1200"/>
            <a:t>or</a:t>
          </a:r>
          <a:endParaRPr lang="en-GB" sz="2400" kern="1200" dirty="0"/>
        </a:p>
        <a:p>
          <a:pPr marL="228600" lvl="1" indent="-228600" algn="ctr" defTabSz="1066800">
            <a:lnSpc>
              <a:spcPct val="90000"/>
            </a:lnSpc>
            <a:spcBef>
              <a:spcPct val="0"/>
            </a:spcBef>
            <a:spcAft>
              <a:spcPts val="2400"/>
            </a:spcAft>
            <a:buNone/>
          </a:pPr>
          <a:r>
            <a:rPr lang="en-GB" sz="2400" kern="1200"/>
            <a:t>Combined ATMP</a:t>
          </a:r>
          <a:endParaRPr lang="en-GB" sz="2400" kern="1200" dirty="0"/>
        </a:p>
        <a:p>
          <a:pPr marL="171450" lvl="1" indent="-171450" algn="ctr" defTabSz="711200">
            <a:lnSpc>
              <a:spcPct val="90000"/>
            </a:lnSpc>
            <a:spcBef>
              <a:spcPct val="0"/>
            </a:spcBef>
            <a:spcAft>
              <a:spcPct val="15000"/>
            </a:spcAft>
            <a:buNone/>
          </a:pPr>
          <a:endParaRPr lang="en-GB" sz="1600" kern="1200" dirty="0"/>
        </a:p>
      </dsp:txBody>
      <dsp:txXfrm>
        <a:off x="14771" y="882929"/>
        <a:ext cx="2466403" cy="3875897"/>
      </dsp:txXfrm>
    </dsp:sp>
    <dsp:sp modelId="{0F6EDBFD-8CBE-4DE0-829D-1700E819FFA7}">
      <dsp:nvSpPr>
        <dsp:cNvPr id="0" name=""/>
        <dsp:cNvSpPr/>
      </dsp:nvSpPr>
      <dsp:spPr>
        <a:xfrm>
          <a:off x="2826471" y="0"/>
          <a:ext cx="2466403" cy="882929"/>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Starting material</a:t>
          </a:r>
        </a:p>
      </dsp:txBody>
      <dsp:txXfrm>
        <a:off x="2826471" y="0"/>
        <a:ext cx="2466403" cy="882929"/>
      </dsp:txXfrm>
    </dsp:sp>
    <dsp:sp modelId="{4A5CAD9A-1568-49F2-99AA-5376D7F2DC74}">
      <dsp:nvSpPr>
        <dsp:cNvPr id="0" name=""/>
        <dsp:cNvSpPr/>
      </dsp:nvSpPr>
      <dsp:spPr>
        <a:xfrm>
          <a:off x="2826471" y="882929"/>
          <a:ext cx="2466403" cy="387589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285750" lvl="1" indent="-285750" algn="ctr" defTabSz="1244600">
            <a:lnSpc>
              <a:spcPct val="90000"/>
            </a:lnSpc>
            <a:spcBef>
              <a:spcPct val="0"/>
            </a:spcBef>
            <a:spcAft>
              <a:spcPts val="2400"/>
            </a:spcAft>
            <a:buNone/>
          </a:pPr>
          <a:r>
            <a:rPr lang="en-GB" sz="2800" kern="1200" dirty="0"/>
            <a:t>Autologous</a:t>
          </a:r>
        </a:p>
        <a:p>
          <a:pPr marL="285750" lvl="1" indent="-285750" algn="ctr" defTabSz="1244600">
            <a:lnSpc>
              <a:spcPct val="90000"/>
            </a:lnSpc>
            <a:spcBef>
              <a:spcPct val="0"/>
            </a:spcBef>
            <a:spcAft>
              <a:spcPts val="2400"/>
            </a:spcAft>
            <a:buNone/>
          </a:pPr>
          <a:r>
            <a:rPr lang="en-GB" sz="2800" kern="1200"/>
            <a:t>or</a:t>
          </a:r>
          <a:endParaRPr lang="en-GB" sz="2800" kern="1200" dirty="0"/>
        </a:p>
        <a:p>
          <a:pPr marL="285750" lvl="1" indent="-285750" algn="ctr" defTabSz="1244600">
            <a:lnSpc>
              <a:spcPct val="90000"/>
            </a:lnSpc>
            <a:spcBef>
              <a:spcPct val="0"/>
            </a:spcBef>
            <a:spcAft>
              <a:spcPts val="2400"/>
            </a:spcAft>
            <a:buNone/>
          </a:pPr>
          <a:r>
            <a:rPr lang="en-GB" sz="2800" kern="1200" dirty="0"/>
            <a:t>Allogeneic</a:t>
          </a:r>
          <a:endParaRPr lang="en-GB" sz="2400" kern="1200" dirty="0"/>
        </a:p>
      </dsp:txBody>
      <dsp:txXfrm>
        <a:off x="2826471" y="882929"/>
        <a:ext cx="2466403" cy="3875897"/>
      </dsp:txXfrm>
    </dsp:sp>
    <dsp:sp modelId="{C8278B54-CAB5-4C06-BF0A-A8BEA52E999F}">
      <dsp:nvSpPr>
        <dsp:cNvPr id="0" name=""/>
        <dsp:cNvSpPr/>
      </dsp:nvSpPr>
      <dsp:spPr>
        <a:xfrm>
          <a:off x="5638171" y="0"/>
          <a:ext cx="2466403" cy="882929"/>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Manufacturing model</a:t>
          </a:r>
        </a:p>
      </dsp:txBody>
      <dsp:txXfrm>
        <a:off x="5638171" y="0"/>
        <a:ext cx="2466403" cy="882929"/>
      </dsp:txXfrm>
    </dsp:sp>
    <dsp:sp modelId="{81E9776D-707E-4558-A889-CA7CC5FE6378}">
      <dsp:nvSpPr>
        <dsp:cNvPr id="0" name=""/>
        <dsp:cNvSpPr/>
      </dsp:nvSpPr>
      <dsp:spPr>
        <a:xfrm>
          <a:off x="5638171" y="882929"/>
          <a:ext cx="2466403" cy="387589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0" lvl="1" indent="-285750" algn="ctr" defTabSz="1244600">
            <a:lnSpc>
              <a:spcPct val="90000"/>
            </a:lnSpc>
            <a:spcBef>
              <a:spcPct val="0"/>
            </a:spcBef>
            <a:spcAft>
              <a:spcPts val="2400"/>
            </a:spcAft>
            <a:buNone/>
          </a:pPr>
          <a:r>
            <a:rPr lang="en-GB" sz="2800" kern="1200" dirty="0"/>
            <a:t>Centralised</a:t>
          </a:r>
        </a:p>
        <a:p>
          <a:pPr marL="0" lvl="1" indent="-285750" algn="ctr" defTabSz="1244600">
            <a:lnSpc>
              <a:spcPct val="90000"/>
            </a:lnSpc>
            <a:spcBef>
              <a:spcPct val="0"/>
            </a:spcBef>
            <a:spcAft>
              <a:spcPts val="2400"/>
            </a:spcAft>
            <a:buNone/>
          </a:pPr>
          <a:r>
            <a:rPr lang="en-GB" sz="2800" kern="1200"/>
            <a:t>or</a:t>
          </a:r>
          <a:endParaRPr lang="en-GB" sz="2800" kern="1200" dirty="0"/>
        </a:p>
        <a:p>
          <a:pPr marL="0" lvl="1" indent="-285750" algn="ctr" defTabSz="1244600">
            <a:lnSpc>
              <a:spcPct val="90000"/>
            </a:lnSpc>
            <a:spcBef>
              <a:spcPct val="0"/>
            </a:spcBef>
            <a:spcAft>
              <a:spcPts val="0"/>
            </a:spcAft>
            <a:buNone/>
          </a:pPr>
          <a:r>
            <a:rPr lang="en-GB" sz="2800" kern="1200" dirty="0"/>
            <a:t>Localised</a:t>
          </a:r>
        </a:p>
        <a:p>
          <a:pPr marL="0" lvl="1" indent="-228600" algn="ctr" defTabSz="1066800">
            <a:lnSpc>
              <a:spcPct val="90000"/>
            </a:lnSpc>
            <a:spcBef>
              <a:spcPct val="0"/>
            </a:spcBef>
            <a:spcAft>
              <a:spcPts val="2400"/>
            </a:spcAft>
            <a:buNone/>
          </a:pPr>
          <a:r>
            <a:rPr lang="en-GB" sz="2400" kern="1200" dirty="0">
              <a:solidFill>
                <a:prstClr val="black">
                  <a:hueOff val="0"/>
                  <a:satOff val="0"/>
                  <a:lumOff val="0"/>
                  <a:alphaOff val="0"/>
                </a:prstClr>
              </a:solidFill>
              <a:latin typeface="Calibri" panose="020F0502020204030204"/>
              <a:ea typeface="+mn-ea"/>
              <a:cs typeface="+mn-cs"/>
            </a:rPr>
            <a:t>(point of care)</a:t>
          </a:r>
          <a:endParaRPr lang="en-GB" sz="2800" kern="1200" dirty="0"/>
        </a:p>
      </dsp:txBody>
      <dsp:txXfrm>
        <a:off x="5638171" y="882929"/>
        <a:ext cx="2466403" cy="3875897"/>
      </dsp:txXfrm>
    </dsp:sp>
    <dsp:sp modelId="{DAC37398-7063-45B6-9DE2-A9EEE7D8436F}">
      <dsp:nvSpPr>
        <dsp:cNvPr id="0" name=""/>
        <dsp:cNvSpPr/>
      </dsp:nvSpPr>
      <dsp:spPr>
        <a:xfrm>
          <a:off x="8449871" y="0"/>
          <a:ext cx="2466403" cy="88292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dirty="0"/>
            <a:t>Shipping temperature</a:t>
          </a:r>
        </a:p>
      </dsp:txBody>
      <dsp:txXfrm>
        <a:off x="8449871" y="0"/>
        <a:ext cx="2466403" cy="882929"/>
      </dsp:txXfrm>
    </dsp:sp>
    <dsp:sp modelId="{B1F778F5-BC1A-498D-ACFA-CEB24600025D}">
      <dsp:nvSpPr>
        <dsp:cNvPr id="0" name=""/>
        <dsp:cNvSpPr/>
      </dsp:nvSpPr>
      <dsp:spPr>
        <a:xfrm>
          <a:off x="8449871" y="882929"/>
          <a:ext cx="2466403" cy="387589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ctr" anchorCtr="0">
          <a:noAutofit/>
        </a:bodyPr>
        <a:lstStyle/>
        <a:p>
          <a:pPr marL="0" lvl="1" indent="0" algn="ctr" defTabSz="1244600">
            <a:lnSpc>
              <a:spcPct val="90000"/>
            </a:lnSpc>
            <a:spcBef>
              <a:spcPct val="0"/>
            </a:spcBef>
            <a:spcAft>
              <a:spcPts val="0"/>
            </a:spcAft>
            <a:buNone/>
          </a:pPr>
          <a:r>
            <a:rPr lang="en-GB" sz="2800" kern="1200" dirty="0"/>
            <a:t>Fresh</a:t>
          </a:r>
        </a:p>
        <a:p>
          <a:pPr marL="0" lvl="1" indent="0" algn="ctr" defTabSz="1066800">
            <a:lnSpc>
              <a:spcPct val="90000"/>
            </a:lnSpc>
            <a:spcBef>
              <a:spcPct val="0"/>
            </a:spcBef>
            <a:spcAft>
              <a:spcPts val="1800"/>
            </a:spcAft>
            <a:buNone/>
          </a:pPr>
          <a:r>
            <a:rPr lang="en-GB" sz="2400" kern="1200" dirty="0"/>
            <a:t>(ambient)</a:t>
          </a:r>
          <a:endParaRPr lang="en-GB" sz="2800" kern="1200" dirty="0"/>
        </a:p>
        <a:p>
          <a:pPr marL="0" lvl="1" indent="0" algn="ctr" defTabSz="1244600">
            <a:lnSpc>
              <a:spcPct val="90000"/>
            </a:lnSpc>
            <a:spcBef>
              <a:spcPct val="0"/>
            </a:spcBef>
            <a:spcAft>
              <a:spcPts val="1800"/>
            </a:spcAft>
            <a:buNone/>
          </a:pPr>
          <a:r>
            <a:rPr lang="en-GB" sz="2800" kern="1200" dirty="0"/>
            <a:t>or</a:t>
          </a:r>
        </a:p>
        <a:p>
          <a:pPr marL="0" lvl="1" indent="0" algn="ctr" defTabSz="1244600">
            <a:lnSpc>
              <a:spcPct val="90000"/>
            </a:lnSpc>
            <a:spcBef>
              <a:spcPct val="0"/>
            </a:spcBef>
            <a:spcAft>
              <a:spcPts val="1800"/>
            </a:spcAft>
            <a:buNone/>
          </a:pPr>
          <a:r>
            <a:rPr lang="en-GB" sz="2800" kern="1200" dirty="0"/>
            <a:t>Frozen </a:t>
          </a:r>
          <a:r>
            <a:rPr lang="en-GB" sz="2400" kern="1200" dirty="0"/>
            <a:t>(cryopreserved)</a:t>
          </a:r>
        </a:p>
      </dsp:txBody>
      <dsp:txXfrm>
        <a:off x="8449871" y="882929"/>
        <a:ext cx="2466403" cy="387589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FBC5BC-B095-466F-BD61-617FB06917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080472A-3FE5-4EC5-B1C6-EBA6C973A9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16B9C6-CE75-4435-BDE3-A4F43A1D4B93}" type="datetimeFigureOut">
              <a:rPr lang="en-GB" smtClean="0"/>
              <a:t>14/10/2020</a:t>
            </a:fld>
            <a:endParaRPr lang="en-GB"/>
          </a:p>
        </p:txBody>
      </p:sp>
      <p:sp>
        <p:nvSpPr>
          <p:cNvPr id="4" name="Footer Placeholder 3">
            <a:extLst>
              <a:ext uri="{FF2B5EF4-FFF2-40B4-BE49-F238E27FC236}">
                <a16:creationId xmlns:a16="http://schemas.microsoft.com/office/drawing/2014/main" id="{7288F19A-C29C-4215-955C-003981C8655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73F172-6575-4A66-8640-38A5D72A64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CB6EAB-5A67-401A-A247-495C8D30BFF5}" type="slidenum">
              <a:rPr lang="en-GB" smtClean="0"/>
              <a:t>‹#›</a:t>
            </a:fld>
            <a:endParaRPr lang="en-GB"/>
          </a:p>
        </p:txBody>
      </p:sp>
    </p:spTree>
    <p:extLst>
      <p:ext uri="{BB962C8B-B14F-4D97-AF65-F5344CB8AC3E}">
        <p14:creationId xmlns:p14="http://schemas.microsoft.com/office/powerpoint/2010/main" val="3946177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79ED6-EA8E-4F5A-BAB9-12AF4732184D}" type="datetimeFigureOut">
              <a:rPr lang="en-GB" smtClean="0"/>
              <a:t>14/10/2020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E50913-8173-41CC-917F-C3CC1FD5F98C}" type="slidenum">
              <a:rPr lang="en-GB" smtClean="0"/>
              <a:t>‹#›</a:t>
            </a:fld>
            <a:endParaRPr lang="en-GB"/>
          </a:p>
        </p:txBody>
      </p:sp>
    </p:spTree>
    <p:extLst>
      <p:ext uri="{BB962C8B-B14F-4D97-AF65-F5344CB8AC3E}">
        <p14:creationId xmlns:p14="http://schemas.microsoft.com/office/powerpoint/2010/main" val="3705313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rontiersin.org/articles/10.3389/fphar.2019.00921/full#B27"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ema.europa.eu/en/glossary/marketing-authorisation-holder"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ec.europa.eu/health/files/eudralex/vol-1/reg_2007_1394/reg_2007_1394_en.pdf"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ema.europa.eu/en/human-regulatory/marketing-authorisation/advanced-therapies-marketing-authorisation"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www.ema.europa.eu/en/glossary/committee-advanced-therapies" TargetMode="External"/><Relationship Id="rId7" Type="http://schemas.openxmlformats.org/officeDocument/2006/relationships/hyperlink" Target="http://eur-lex.europa.eu/LexUriServ/LexUriServ.do?uri=OJ:L:2007:324:0121:0137:en:PDF"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s://www.ema.europa.eu/en/glossary/advanced-therapy-medicinal-product" TargetMode="External"/><Relationship Id="rId5" Type="http://schemas.openxmlformats.org/officeDocument/2006/relationships/hyperlink" Target="https://www.ema.europa.eu/en/glossary/efficacy" TargetMode="External"/><Relationship Id="rId4" Type="http://schemas.openxmlformats.org/officeDocument/2006/relationships/hyperlink" Target="https://www.ema.europa.eu/en/glossary/ca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tandfonline.com/author/Eder%2C+Claudia" TargetMode="External"/><Relationship Id="rId2" Type="http://schemas.openxmlformats.org/officeDocument/2006/relationships/slide" Target="../slides/slide104.xml"/><Relationship Id="rId1" Type="http://schemas.openxmlformats.org/officeDocument/2006/relationships/notesMaster" Target="../notesMasters/notesMaster1.xml"/><Relationship Id="rId4" Type="http://schemas.openxmlformats.org/officeDocument/2006/relationships/hyperlink" Target="https://www.tandfonline.com/author/Wild%2C+Claudia"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1</a:t>
            </a:fld>
            <a:endParaRPr lang="en-GB"/>
          </a:p>
        </p:txBody>
      </p:sp>
    </p:spTree>
    <p:extLst>
      <p:ext uri="{BB962C8B-B14F-4D97-AF65-F5344CB8AC3E}">
        <p14:creationId xmlns:p14="http://schemas.microsoft.com/office/powerpoint/2010/main" val="281197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hear the term ‘regenerative medicine’ used when talking about advanced therapy.</a:t>
            </a:r>
          </a:p>
        </p:txBody>
      </p:sp>
      <p:sp>
        <p:nvSpPr>
          <p:cNvPr id="4" name="Slide Number Placeholder 3"/>
          <p:cNvSpPr>
            <a:spLocks noGrp="1"/>
          </p:cNvSpPr>
          <p:nvPr>
            <p:ph type="sldNum" sz="quarter" idx="5"/>
          </p:nvPr>
        </p:nvSpPr>
        <p:spPr/>
        <p:txBody>
          <a:bodyPr/>
          <a:lstStyle/>
          <a:p>
            <a:fld id="{6FE50913-8173-41CC-917F-C3CC1FD5F98C}" type="slidenum">
              <a:rPr lang="en-GB" smtClean="0"/>
              <a:t>10</a:t>
            </a:fld>
            <a:endParaRPr lang="en-GB"/>
          </a:p>
        </p:txBody>
      </p:sp>
    </p:spTree>
    <p:extLst>
      <p:ext uri="{BB962C8B-B14F-4D97-AF65-F5344CB8AC3E}">
        <p14:creationId xmlns:p14="http://schemas.microsoft.com/office/powerpoint/2010/main" val="4003110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few slides introduce </a:t>
            </a:r>
            <a:r>
              <a:rPr lang="en-GB" b="1" dirty="0"/>
              <a:t>stem cells </a:t>
            </a:r>
            <a:r>
              <a:rPr lang="en-GB" dirty="0"/>
              <a:t>as these may be used to produce some types of advanced therapy.</a:t>
            </a:r>
          </a:p>
          <a:p>
            <a:endParaRPr lang="en-GB" dirty="0"/>
          </a:p>
          <a:p>
            <a:r>
              <a:rPr lang="en-GB" b="1" dirty="0"/>
              <a:t>Important: not all advanced therapies use stem cells</a:t>
            </a:r>
            <a:r>
              <a:rPr lang="en-GB" dirty="0"/>
              <a:t> (e.g. CAR T cell therapy uses T cells)</a:t>
            </a:r>
          </a:p>
          <a:p>
            <a:r>
              <a:rPr lang="en-GB" b="1" dirty="0"/>
              <a:t>And not all treatments using stem cells are advanced therapies </a:t>
            </a:r>
            <a:r>
              <a:rPr lang="en-GB" dirty="0"/>
              <a:t>(e.g. a haematopoietic stem cell transplant of unmanipulated stem cells is </a:t>
            </a:r>
            <a:r>
              <a:rPr lang="en-GB" b="1" dirty="0"/>
              <a:t>not</a:t>
            </a:r>
            <a:r>
              <a:rPr lang="en-GB" dirty="0"/>
              <a:t> an advanced therapy)</a:t>
            </a:r>
          </a:p>
        </p:txBody>
      </p:sp>
      <p:sp>
        <p:nvSpPr>
          <p:cNvPr id="4" name="Slide Number Placeholder 3"/>
          <p:cNvSpPr>
            <a:spLocks noGrp="1"/>
          </p:cNvSpPr>
          <p:nvPr>
            <p:ph type="sldNum" sz="quarter" idx="5"/>
          </p:nvPr>
        </p:nvSpPr>
        <p:spPr/>
        <p:txBody>
          <a:bodyPr/>
          <a:lstStyle/>
          <a:p>
            <a:fld id="{6FE50913-8173-41CC-917F-C3CC1FD5F98C}" type="slidenum">
              <a:rPr lang="en-GB" smtClean="0"/>
              <a:t>11</a:t>
            </a:fld>
            <a:endParaRPr lang="en-GB"/>
          </a:p>
        </p:txBody>
      </p:sp>
    </p:spTree>
    <p:extLst>
      <p:ext uri="{BB962C8B-B14F-4D97-AF65-F5344CB8AC3E}">
        <p14:creationId xmlns:p14="http://schemas.microsoft.com/office/powerpoint/2010/main" val="175634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Confusingly, an adult stem cell is not only found in adults – they are also found in children. They are also called somatic stem cells.</a:t>
            </a:r>
          </a:p>
        </p:txBody>
      </p:sp>
      <p:sp>
        <p:nvSpPr>
          <p:cNvPr id="4" name="Slide Number Placeholder 3"/>
          <p:cNvSpPr>
            <a:spLocks noGrp="1"/>
          </p:cNvSpPr>
          <p:nvPr>
            <p:ph type="sldNum" sz="quarter" idx="5"/>
          </p:nvPr>
        </p:nvSpPr>
        <p:spPr/>
        <p:txBody>
          <a:bodyPr/>
          <a:lstStyle/>
          <a:p>
            <a:fld id="{6FE50913-8173-41CC-917F-C3CC1FD5F98C}" type="slidenum">
              <a:rPr lang="en-GB" smtClean="0"/>
              <a:t>12</a:t>
            </a:fld>
            <a:endParaRPr lang="en-GB"/>
          </a:p>
        </p:txBody>
      </p:sp>
    </p:spTree>
    <p:extLst>
      <p:ext uri="{BB962C8B-B14F-4D97-AF65-F5344CB8AC3E}">
        <p14:creationId xmlns:p14="http://schemas.microsoft.com/office/powerpoint/2010/main" val="3400515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13</a:t>
            </a:fld>
            <a:endParaRPr lang="en-GB"/>
          </a:p>
        </p:txBody>
      </p:sp>
    </p:spTree>
    <p:extLst>
      <p:ext uri="{BB962C8B-B14F-4D97-AF65-F5344CB8AC3E}">
        <p14:creationId xmlns:p14="http://schemas.microsoft.com/office/powerpoint/2010/main" val="322727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cs typeface="Times New Roman" panose="02020603050405020304" pitchFamily="18" charset="0"/>
              </a:rPr>
              <a:t>There are some similarities between advanced therapies and more ‘traditional’ types of cell therapy, but it is important to understand the differences.</a:t>
            </a:r>
          </a:p>
          <a:p>
            <a:endParaRPr lang="en-GB" sz="1200" b="0" dirty="0">
              <a:cs typeface="Times New Roman" panose="02020603050405020304" pitchFamily="18" charset="0"/>
            </a:endParaRPr>
          </a:p>
          <a:p>
            <a:r>
              <a:rPr lang="en-GB" sz="1200" b="0" dirty="0">
                <a:cs typeface="Times New Roman" panose="02020603050405020304" pitchFamily="18" charset="0"/>
              </a:rPr>
              <a:t>Haematopoietic stem cell transplant (</a:t>
            </a:r>
            <a:r>
              <a:rPr lang="en-GB" b="0" dirty="0"/>
              <a:t>HSCT) </a:t>
            </a:r>
            <a:r>
              <a:rPr lang="en-GB" dirty="0"/>
              <a:t>is used to treat certain cancers of the blood (like leukaemia, lymphoma and multiple myeloma) as well as a variety of non-malignant diseases including </a:t>
            </a:r>
            <a:r>
              <a:rPr lang="en-GB" sz="1200" b="0" i="0" kern="1200" dirty="0">
                <a:solidFill>
                  <a:schemeClr val="tx1"/>
                </a:solidFill>
                <a:effectLst/>
                <a:latin typeface="+mn-lt"/>
                <a:ea typeface="+mn-ea"/>
                <a:cs typeface="+mn-cs"/>
              </a:rPr>
              <a:t>sickle cell disease, severe combined immune deficiencies an</a:t>
            </a:r>
            <a:r>
              <a:rPr lang="en-GB" dirty="0"/>
              <a:t>d severe autoimmune diseases such as multiple sclerosis and scleroderma. Standard HSCT is </a:t>
            </a:r>
            <a:r>
              <a:rPr lang="en-GB" b="1" dirty="0"/>
              <a:t>NOT </a:t>
            </a:r>
            <a:r>
              <a:rPr lang="en-GB" b="0" dirty="0"/>
              <a:t>an advanced therapy.</a:t>
            </a:r>
            <a:endParaRPr lang="en-GB" dirty="0"/>
          </a:p>
          <a:p>
            <a:endParaRPr lang="en-GB" dirty="0"/>
          </a:p>
          <a:p>
            <a:r>
              <a:rPr lang="en-GB" dirty="0"/>
              <a:t>In HSCT stem cells are usually extracted from the blood after being mobilised from the bone marrow using growth factors such as G-CSF.</a:t>
            </a:r>
          </a:p>
          <a:p>
            <a:r>
              <a:rPr lang="en-GB" dirty="0"/>
              <a:t>They can also be harvested directly from the bone marrow or from umbilical cord blood. Depending on the clinical setting, the treatment may use the patient’s own stem cells or require cells from a donor.</a:t>
            </a:r>
          </a:p>
          <a:p>
            <a:endParaRPr lang="en-GB" dirty="0"/>
          </a:p>
          <a:p>
            <a:r>
              <a:rPr lang="en-GB" dirty="0"/>
              <a:t>Apart from minor manipulation in the lab (such as treating the cells for storage at ultra low temperature), the stem cells are </a:t>
            </a:r>
            <a:r>
              <a:rPr lang="en-GB" b="1" dirty="0"/>
              <a:t>not manipulated</a:t>
            </a:r>
            <a:r>
              <a:rPr lang="en-GB" dirty="0"/>
              <a:t>. There is no genetic modification, and they will be returned to the body for “homologous use” i.e. the same essential function (to generate blood cells).</a:t>
            </a:r>
          </a:p>
          <a:p>
            <a:endParaRPr lang="en-GB" dirty="0"/>
          </a:p>
          <a:p>
            <a:r>
              <a:rPr lang="en-GB" dirty="0"/>
              <a:t>The therapy is considered a transplant, not a drug.</a:t>
            </a:r>
          </a:p>
        </p:txBody>
      </p:sp>
      <p:sp>
        <p:nvSpPr>
          <p:cNvPr id="4" name="Slide Number Placeholder 3"/>
          <p:cNvSpPr>
            <a:spLocks noGrp="1"/>
          </p:cNvSpPr>
          <p:nvPr>
            <p:ph type="sldNum" sz="quarter" idx="5"/>
          </p:nvPr>
        </p:nvSpPr>
        <p:spPr/>
        <p:txBody>
          <a:bodyPr/>
          <a:lstStyle/>
          <a:p>
            <a:fld id="{6FE50913-8173-41CC-917F-C3CC1FD5F98C}" type="slidenum">
              <a:rPr lang="en-GB" smtClean="0"/>
              <a:t>15</a:t>
            </a:fld>
            <a:endParaRPr lang="en-GB"/>
          </a:p>
        </p:txBody>
      </p:sp>
    </p:spTree>
    <p:extLst>
      <p:ext uri="{BB962C8B-B14F-4D97-AF65-F5344CB8AC3E}">
        <p14:creationId xmlns:p14="http://schemas.microsoft.com/office/powerpoint/2010/main" val="161002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cs typeface="Times New Roman" panose="02020603050405020304" pitchFamily="18" charset="0"/>
              </a:rPr>
              <a:t>In advanced therapies, cell types other than haematopoietic stem cells may be collected:</a:t>
            </a:r>
          </a:p>
          <a:p>
            <a:r>
              <a:rPr lang="en-GB" sz="1200" b="0" dirty="0">
                <a:cs typeface="Times New Roman" panose="02020603050405020304" pitchFamily="18" charset="0"/>
              </a:rPr>
              <a:t>e.g. white blood cells to make CAR T cells</a:t>
            </a:r>
          </a:p>
          <a:p>
            <a:r>
              <a:rPr lang="en-GB" sz="1200" b="0" dirty="0">
                <a:cs typeface="Times New Roman" panose="02020603050405020304" pitchFamily="18" charset="0"/>
              </a:rPr>
              <a:t>e.g. stem cells from the eye to repair a damaged cornea</a:t>
            </a:r>
          </a:p>
          <a:p>
            <a:r>
              <a:rPr lang="en-GB" sz="1200" b="0" dirty="0">
                <a:cs typeface="Times New Roman" panose="02020603050405020304" pitchFamily="18" charset="0"/>
              </a:rPr>
              <a:t>NB in some gene therapies, cells are not taken out of the body at all.</a:t>
            </a:r>
          </a:p>
          <a:p>
            <a:endParaRPr lang="en-GB" dirty="0"/>
          </a:p>
          <a:p>
            <a:r>
              <a:rPr lang="en-GB" dirty="0"/>
              <a:t>The cells are either substantially modified in some way, or will be returned to the body for “non-homologous use” i.e. a different essential function.</a:t>
            </a:r>
          </a:p>
          <a:p>
            <a:endParaRPr lang="en-GB" dirty="0"/>
          </a:p>
          <a:p>
            <a:r>
              <a:rPr lang="en-GB" dirty="0"/>
              <a:t>The therapy is now classed as a medicine, so it must be issued by Pharmacy as with all other drugs.</a:t>
            </a:r>
          </a:p>
        </p:txBody>
      </p:sp>
      <p:sp>
        <p:nvSpPr>
          <p:cNvPr id="4" name="Slide Number Placeholder 3"/>
          <p:cNvSpPr>
            <a:spLocks noGrp="1"/>
          </p:cNvSpPr>
          <p:nvPr>
            <p:ph type="sldNum" sz="quarter" idx="5"/>
          </p:nvPr>
        </p:nvSpPr>
        <p:spPr/>
        <p:txBody>
          <a:bodyPr/>
          <a:lstStyle/>
          <a:p>
            <a:fld id="{6FE50913-8173-41CC-917F-C3CC1FD5F98C}" type="slidenum">
              <a:rPr lang="en-GB" smtClean="0"/>
              <a:t>16</a:t>
            </a:fld>
            <a:endParaRPr lang="en-GB"/>
          </a:p>
        </p:txBody>
      </p:sp>
    </p:spTree>
    <p:extLst>
      <p:ext uri="{BB962C8B-B14F-4D97-AF65-F5344CB8AC3E}">
        <p14:creationId xmlns:p14="http://schemas.microsoft.com/office/powerpoint/2010/main" val="51337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Advanced therapies have different requirements to either standard stem cell transplantation or traditional pharmaceutical medicines</a:t>
            </a:r>
            <a:endParaRPr lang="en-GB" dirty="0"/>
          </a:p>
          <a:p>
            <a:endParaRPr lang="en-GB" dirty="0"/>
          </a:p>
          <a:p>
            <a:r>
              <a:rPr lang="en-GB" dirty="0"/>
              <a:t>Care required in handling and storage - may have strict temperature requirements</a:t>
            </a:r>
          </a:p>
          <a:p>
            <a:pPr marL="0" indent="0">
              <a:buFontTx/>
              <a:buNone/>
            </a:pPr>
            <a:endParaRPr lang="en-GB" dirty="0"/>
          </a:p>
          <a:p>
            <a:pPr marL="0" indent="0">
              <a:buFontTx/>
              <a:buNone/>
            </a:pPr>
            <a:r>
              <a:rPr lang="en-GB" dirty="0"/>
              <a:t>Must be a clear chain of custody at all times – in hands of trained personnel only!</a:t>
            </a:r>
          </a:p>
          <a:p>
            <a:pPr marL="171450" indent="-171450">
              <a:buFontTx/>
              <a:buChar char="-"/>
            </a:pPr>
            <a:endParaRPr lang="en-GB"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17</a:t>
            </a:fld>
            <a:endParaRPr lang="en-GB"/>
          </a:p>
        </p:txBody>
      </p:sp>
    </p:spTree>
    <p:extLst>
      <p:ext uri="{BB962C8B-B14F-4D97-AF65-F5344CB8AC3E}">
        <p14:creationId xmlns:p14="http://schemas.microsoft.com/office/powerpoint/2010/main" val="71886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further info:</a:t>
            </a:r>
          </a:p>
          <a:p>
            <a:r>
              <a:rPr lang="en-GB" dirty="0"/>
              <a:t>https://www.theattcnetwork.co.uk/wp-content/uploads/2019/06/The-Role-of-Pharmacy-in-the-Successful-Delivery-of-Advanced-Therapy-Medicinal-Products-ATMPs-1.pdf</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18</a:t>
            </a:fld>
            <a:endParaRPr lang="en-GB"/>
          </a:p>
        </p:txBody>
      </p:sp>
    </p:spTree>
    <p:extLst>
      <p:ext uri="{BB962C8B-B14F-4D97-AF65-F5344CB8AC3E}">
        <p14:creationId xmlns:p14="http://schemas.microsoft.com/office/powerpoint/2010/main" val="319665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19</a:t>
            </a:fld>
            <a:endParaRPr lang="en-GB"/>
          </a:p>
        </p:txBody>
      </p:sp>
    </p:spTree>
    <p:extLst>
      <p:ext uri="{BB962C8B-B14F-4D97-AF65-F5344CB8AC3E}">
        <p14:creationId xmlns:p14="http://schemas.microsoft.com/office/powerpoint/2010/main" val="2993611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we will look at the different classes of ATMPs. We’ll focus on each classification in turn, including their formal definition. </a:t>
            </a:r>
          </a:p>
          <a:p>
            <a:endParaRPr lang="en-GB" dirty="0"/>
          </a:p>
          <a:p>
            <a:r>
              <a:rPr lang="en-GB" dirty="0"/>
              <a:t>First, Gene Therapy Medicinal Products (sometimes abbreviated to GTMPs)</a:t>
            </a:r>
          </a:p>
        </p:txBody>
      </p:sp>
      <p:sp>
        <p:nvSpPr>
          <p:cNvPr id="4" name="Slide Number Placeholder 3"/>
          <p:cNvSpPr>
            <a:spLocks noGrp="1"/>
          </p:cNvSpPr>
          <p:nvPr>
            <p:ph type="sldNum" sz="quarter" idx="5"/>
          </p:nvPr>
        </p:nvSpPr>
        <p:spPr/>
        <p:txBody>
          <a:bodyPr/>
          <a:lstStyle/>
          <a:p>
            <a:fld id="{6FE50913-8173-41CC-917F-C3CC1FD5F98C}" type="slidenum">
              <a:rPr lang="en-GB" smtClean="0"/>
              <a:t>20</a:t>
            </a:fld>
            <a:endParaRPr lang="en-GB"/>
          </a:p>
        </p:txBody>
      </p:sp>
    </p:spTree>
    <p:extLst>
      <p:ext uri="{BB962C8B-B14F-4D97-AF65-F5344CB8AC3E}">
        <p14:creationId xmlns:p14="http://schemas.microsoft.com/office/powerpoint/2010/main" val="370202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remove this slide before delivering the training presentation to an audience.</a:t>
            </a:r>
          </a:p>
        </p:txBody>
      </p:sp>
      <p:sp>
        <p:nvSpPr>
          <p:cNvPr id="4" name="Slide Number Placeholder 3"/>
          <p:cNvSpPr>
            <a:spLocks noGrp="1"/>
          </p:cNvSpPr>
          <p:nvPr>
            <p:ph type="sldNum" sz="quarter" idx="5"/>
          </p:nvPr>
        </p:nvSpPr>
        <p:spPr/>
        <p:txBody>
          <a:bodyPr/>
          <a:lstStyle/>
          <a:p>
            <a:fld id="{6FE50913-8173-41CC-917F-C3CC1FD5F98C}" type="slidenum">
              <a:rPr lang="en-GB" smtClean="0"/>
              <a:t>2</a:t>
            </a:fld>
            <a:endParaRPr lang="en-GB"/>
          </a:p>
        </p:txBody>
      </p:sp>
    </p:spTree>
    <p:extLst>
      <p:ext uri="{BB962C8B-B14F-4D97-AF65-F5344CB8AC3E}">
        <p14:creationId xmlns:p14="http://schemas.microsoft.com/office/powerpoint/2010/main" val="972151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latin typeface="+mn-lt"/>
            </a:endParaRPr>
          </a:p>
        </p:txBody>
      </p:sp>
      <p:sp>
        <p:nvSpPr>
          <p:cNvPr id="4" name="Slide Number Placeholder 3"/>
          <p:cNvSpPr>
            <a:spLocks noGrp="1"/>
          </p:cNvSpPr>
          <p:nvPr>
            <p:ph type="sldNum" sz="quarter" idx="5"/>
          </p:nvPr>
        </p:nvSpPr>
        <p:spPr/>
        <p:txBody>
          <a:bodyPr/>
          <a:lstStyle/>
          <a:p>
            <a:fld id="{6FE50913-8173-41CC-917F-C3CC1FD5F98C}" type="slidenum">
              <a:rPr lang="en-GB" smtClean="0"/>
              <a:t>21</a:t>
            </a:fld>
            <a:endParaRPr lang="en-GB"/>
          </a:p>
        </p:txBody>
      </p:sp>
    </p:spTree>
    <p:extLst>
      <p:ext uri="{BB962C8B-B14F-4D97-AF65-F5344CB8AC3E}">
        <p14:creationId xmlns:p14="http://schemas.microsoft.com/office/powerpoint/2010/main" val="2774322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defRPr/>
            </a:pPr>
            <a:r>
              <a:rPr lang="en-GB" altLang="en-US" sz="1200" dirty="0">
                <a:latin typeface="+mn-lt"/>
              </a:rPr>
              <a:t>Viral vectors: </a:t>
            </a:r>
            <a:r>
              <a:rPr lang="en-GB" sz="1200" dirty="0">
                <a:latin typeface="+mn-lt"/>
              </a:rPr>
              <a:t>modified viruses are used to carry DNA into target cells without causing viral disease. </a:t>
            </a:r>
          </a:p>
          <a:p>
            <a:pPr marL="342900" indent="-342900">
              <a:defRPr/>
            </a:pPr>
            <a:r>
              <a:rPr lang="en-GB" sz="1200" dirty="0">
                <a:latin typeface="+mn-lt"/>
              </a:rPr>
              <a:t>	e.g. adenoviruses, adeno-associated viruses, retroviruses and lentiviruses.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lang="en-GB" sz="1200" b="1" u="none" dirty="0">
                <a:latin typeface="+mn-lt"/>
              </a:rPr>
              <a:t>	NB the virus is a harmless version – it cannot replicate or cause disease!</a:t>
            </a:r>
            <a:endParaRPr lang="en-GB" altLang="en-US" sz="1200" dirty="0">
              <a:latin typeface="+mn-lt"/>
            </a:endParaRPr>
          </a:p>
          <a:p>
            <a:pPr marL="342900" indent="-342900">
              <a:defRPr/>
            </a:pPr>
            <a:endParaRPr lang="en-GB" altLang="en-US" sz="1200" dirty="0">
              <a:latin typeface="+mn-lt"/>
            </a:endParaRPr>
          </a:p>
          <a:p>
            <a:pPr marL="342900" indent="-342900">
              <a:buFont typeface="+mj-lt"/>
              <a:buAutoNum type="arabicPeriod" startAt="2"/>
              <a:defRPr/>
            </a:pPr>
            <a:r>
              <a:rPr lang="en-GB" altLang="en-US" sz="1200" dirty="0">
                <a:latin typeface="+mn-lt"/>
              </a:rPr>
              <a:t>Chemical or ‘non-viral’ vectors such as:</a:t>
            </a:r>
          </a:p>
          <a:p>
            <a:pPr marL="342900" indent="-342900">
              <a:defRPr/>
            </a:pPr>
            <a:r>
              <a:rPr lang="en-GB" altLang="en-US" sz="1200" dirty="0">
                <a:latin typeface="+mn-lt"/>
              </a:rPr>
              <a:t>	lipoplexes – a complex of DNA + lipid</a:t>
            </a:r>
          </a:p>
          <a:p>
            <a:pPr marL="342900" indent="-342900">
              <a:defRPr/>
            </a:pPr>
            <a:r>
              <a:rPr lang="en-GB" altLang="en-US" sz="1200" dirty="0">
                <a:latin typeface="+mn-lt"/>
              </a:rPr>
              <a:t>	polyplexes – a complex of DNA + polymer</a:t>
            </a:r>
          </a:p>
          <a:p>
            <a:pPr marL="342900" indent="-342900">
              <a:defRPr/>
            </a:pPr>
            <a:endParaRPr lang="en-GB" altLang="en-US" sz="1200" dirty="0">
              <a:latin typeface="+mn-lt"/>
            </a:endParaRPr>
          </a:p>
          <a:p>
            <a:pPr marL="342900" indent="-342900">
              <a:buFont typeface="+mj-lt"/>
              <a:buAutoNum type="arabicPeriod" startAt="3"/>
              <a:defRPr/>
            </a:pPr>
            <a:r>
              <a:rPr lang="en-GB" altLang="en-US" sz="1200" dirty="0">
                <a:latin typeface="+mn-lt"/>
              </a:rPr>
              <a:t>Physical methods such as:</a:t>
            </a:r>
          </a:p>
          <a:p>
            <a:pPr marL="342900" indent="-342900">
              <a:defRPr/>
            </a:pPr>
            <a:r>
              <a:rPr lang="en-GB" altLang="en-US" sz="1200" dirty="0">
                <a:latin typeface="+mn-lt"/>
              </a:rPr>
              <a:t>	Electroporation – pulses of high voltage carry DNA across the cell membrane</a:t>
            </a:r>
          </a:p>
          <a:p>
            <a:pPr marL="342900" indent="-342900">
              <a:defRPr/>
            </a:pPr>
            <a:r>
              <a:rPr lang="en-GB" altLang="en-US" sz="1200" dirty="0">
                <a:latin typeface="+mn-lt"/>
              </a:rPr>
              <a:t>	Gene gun – DNA is coated onto gold particles and forced into the cells</a:t>
            </a:r>
          </a:p>
          <a:p>
            <a:pPr marL="342900" indent="-342900">
              <a:defRPr/>
            </a:pPr>
            <a:r>
              <a:rPr lang="en-GB" altLang="en-US" sz="1200" dirty="0">
                <a:latin typeface="+mn-lt"/>
              </a:rPr>
              <a:t>	</a:t>
            </a:r>
            <a:r>
              <a:rPr lang="en-GB" altLang="en-US" sz="1200" dirty="0" err="1">
                <a:latin typeface="+mn-lt"/>
              </a:rPr>
              <a:t>Sonoporation</a:t>
            </a:r>
            <a:r>
              <a:rPr lang="en-GB" altLang="en-US" sz="1200" dirty="0">
                <a:latin typeface="+mn-lt"/>
              </a:rPr>
              <a:t> – ultrasonic frequencies are used to disrupt the cell membrane allowing DNA to move inside.</a:t>
            </a:r>
          </a:p>
          <a:p>
            <a:pPr marL="342900" indent="-342900">
              <a:defRPr/>
            </a:pPr>
            <a:endParaRPr lang="en-GB" altLang="en-US" sz="1200" dirty="0">
              <a:latin typeface="+mn-lt"/>
            </a:endParaRPr>
          </a:p>
          <a:p>
            <a:pPr marL="342900" indent="-342900">
              <a:buFont typeface="+mj-lt"/>
              <a:buAutoNum type="arabicPeriod" startAt="4"/>
              <a:defRPr/>
            </a:pPr>
            <a:r>
              <a:rPr lang="en-GB" altLang="en-US" sz="1200" dirty="0">
                <a:latin typeface="+mn-lt"/>
              </a:rPr>
              <a:t>Direct injection: naked DNA can be injected directly into certain tissues, such as muscle or skin.</a:t>
            </a:r>
          </a:p>
          <a:p>
            <a:endParaRPr lang="en-GB" sz="1200" dirty="0">
              <a:latin typeface="+mn-lt"/>
            </a:endParaRPr>
          </a:p>
          <a:p>
            <a:endParaRPr lang="en-GB" sz="1200" dirty="0">
              <a:latin typeface="+mn-lt"/>
            </a:endParaRPr>
          </a:p>
        </p:txBody>
      </p:sp>
      <p:sp>
        <p:nvSpPr>
          <p:cNvPr id="4" name="Slide Number Placeholder 3"/>
          <p:cNvSpPr>
            <a:spLocks noGrp="1"/>
          </p:cNvSpPr>
          <p:nvPr>
            <p:ph type="sldNum" sz="quarter" idx="5"/>
          </p:nvPr>
        </p:nvSpPr>
        <p:spPr/>
        <p:txBody>
          <a:bodyPr/>
          <a:lstStyle/>
          <a:p>
            <a:fld id="{6FE50913-8173-41CC-917F-C3CC1FD5F98C}" type="slidenum">
              <a:rPr lang="en-GB" smtClean="0"/>
              <a:t>23</a:t>
            </a:fld>
            <a:endParaRPr lang="en-GB"/>
          </a:p>
        </p:txBody>
      </p:sp>
    </p:spTree>
    <p:extLst>
      <p:ext uri="{BB962C8B-B14F-4D97-AF65-F5344CB8AC3E}">
        <p14:creationId xmlns:p14="http://schemas.microsoft.com/office/powerpoint/2010/main" val="70404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slide shows a diagram to help explain this</a:t>
            </a:r>
          </a:p>
        </p:txBody>
      </p:sp>
      <p:sp>
        <p:nvSpPr>
          <p:cNvPr id="4" name="Slide Number Placeholder 3"/>
          <p:cNvSpPr>
            <a:spLocks noGrp="1"/>
          </p:cNvSpPr>
          <p:nvPr>
            <p:ph type="sldNum" sz="quarter" idx="5"/>
          </p:nvPr>
        </p:nvSpPr>
        <p:spPr/>
        <p:txBody>
          <a:bodyPr/>
          <a:lstStyle/>
          <a:p>
            <a:fld id="{6FE50913-8173-41CC-917F-C3CC1FD5F98C}" type="slidenum">
              <a:rPr lang="en-GB" smtClean="0"/>
              <a:t>24</a:t>
            </a:fld>
            <a:endParaRPr lang="en-GB"/>
          </a:p>
        </p:txBody>
      </p:sp>
    </p:spTree>
    <p:extLst>
      <p:ext uri="{BB962C8B-B14F-4D97-AF65-F5344CB8AC3E}">
        <p14:creationId xmlns:p14="http://schemas.microsoft.com/office/powerpoint/2010/main" val="2415948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i="1" dirty="0">
                <a:latin typeface="+mn-lt"/>
              </a:rPr>
              <a:t>in vivo: </a:t>
            </a:r>
            <a:r>
              <a:rPr lang="en-GB" altLang="en-US" sz="1200" dirty="0">
                <a:latin typeface="+mn-lt"/>
              </a:rPr>
              <a:t>gene modification occurs </a:t>
            </a:r>
            <a:r>
              <a:rPr lang="en-GB" altLang="en-US" sz="1200" b="1" dirty="0">
                <a:latin typeface="+mn-lt"/>
              </a:rPr>
              <a:t>inside </a:t>
            </a:r>
            <a:r>
              <a:rPr lang="en-GB" altLang="en-US" sz="1200" dirty="0">
                <a:latin typeface="+mn-lt"/>
              </a:rPr>
              <a:t>the patient’s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i="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i="1" dirty="0">
                <a:latin typeface="+mn-lt"/>
              </a:rPr>
              <a:t>ex vivo: </a:t>
            </a:r>
            <a:r>
              <a:rPr lang="en-GB" altLang="en-US" sz="1200" dirty="0">
                <a:latin typeface="+mn-lt"/>
              </a:rPr>
              <a:t>a therapeutic product is produced </a:t>
            </a:r>
            <a:r>
              <a:rPr lang="en-GB" altLang="en-US" sz="1200" b="1" dirty="0">
                <a:latin typeface="+mn-lt"/>
              </a:rPr>
              <a:t>externally </a:t>
            </a:r>
            <a:r>
              <a:rPr lang="en-GB" altLang="en-US" sz="1200" dirty="0">
                <a:latin typeface="+mn-lt"/>
              </a:rPr>
              <a:t>to the body</a:t>
            </a:r>
          </a:p>
        </p:txBody>
      </p:sp>
      <p:sp>
        <p:nvSpPr>
          <p:cNvPr id="4" name="Slide Number Placeholder 3"/>
          <p:cNvSpPr>
            <a:spLocks noGrp="1"/>
          </p:cNvSpPr>
          <p:nvPr>
            <p:ph type="sldNum" sz="quarter" idx="10"/>
          </p:nvPr>
        </p:nvSpPr>
        <p:spPr/>
        <p:txBody>
          <a:bodyPr/>
          <a:lstStyle/>
          <a:p>
            <a:fld id="{6FE50913-8173-41CC-917F-C3CC1FD5F98C}" type="slidenum">
              <a:rPr lang="en-GB" smtClean="0"/>
              <a:t>25</a:t>
            </a:fld>
            <a:endParaRPr lang="en-GB"/>
          </a:p>
        </p:txBody>
      </p:sp>
    </p:spTree>
    <p:extLst>
      <p:ext uri="{BB962C8B-B14F-4D97-AF65-F5344CB8AC3E}">
        <p14:creationId xmlns:p14="http://schemas.microsoft.com/office/powerpoint/2010/main" val="1585376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 augmentation therapy may be used to insert a functioning gene into cells where that gene is either missing or defective.</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26</a:t>
            </a:fld>
            <a:endParaRPr lang="en-GB"/>
          </a:p>
        </p:txBody>
      </p:sp>
    </p:spTree>
    <p:extLst>
      <p:ext uri="{BB962C8B-B14F-4D97-AF65-F5344CB8AC3E}">
        <p14:creationId xmlns:p14="http://schemas.microsoft.com/office/powerpoint/2010/main" val="1532459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 inhibition therapy may be used to treat disease caused by inappropriate gene activity.</a:t>
            </a:r>
          </a:p>
          <a:p>
            <a:endParaRPr lang="en-GB" dirty="0"/>
          </a:p>
          <a:p>
            <a:r>
              <a:rPr lang="en-GB" dirty="0"/>
              <a:t>If a patient has a faulty gene that is causing disease, gene inhibition therapy may be used to introduce a blocking gene that can either:</a:t>
            </a:r>
          </a:p>
          <a:p>
            <a:pPr marL="171450" indent="-171450">
              <a:buFontTx/>
              <a:buChar char="-"/>
            </a:pPr>
            <a:r>
              <a:rPr lang="en-GB" dirty="0"/>
              <a:t>inhibit the expression of the faulty gene itself</a:t>
            </a:r>
          </a:p>
          <a:p>
            <a:pPr marL="171450" indent="-171450">
              <a:buFontTx/>
              <a:buChar char="-"/>
            </a:pPr>
            <a:r>
              <a:rPr lang="en-GB" dirty="0"/>
              <a:t>interfere with the activity of the product of the faulty gene’s expression.</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27</a:t>
            </a:fld>
            <a:endParaRPr lang="en-GB"/>
          </a:p>
        </p:txBody>
      </p:sp>
    </p:spTree>
    <p:extLst>
      <p:ext uri="{BB962C8B-B14F-4D97-AF65-F5344CB8AC3E}">
        <p14:creationId xmlns:p14="http://schemas.microsoft.com/office/powerpoint/2010/main" val="42250416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suicide gene can be added to diseased cells. The toxic product made by the suicide gene then kills the disease cell.</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28</a:t>
            </a:fld>
            <a:endParaRPr lang="en-GB"/>
          </a:p>
        </p:txBody>
      </p:sp>
    </p:spTree>
    <p:extLst>
      <p:ext uri="{BB962C8B-B14F-4D97-AF65-F5344CB8AC3E}">
        <p14:creationId xmlns:p14="http://schemas.microsoft.com/office/powerpoint/2010/main" val="335135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T cells are white blood cells that help to protect the body from infection and destroy abnormal cells.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T cells can be engineered to </a:t>
            </a:r>
            <a:r>
              <a:rPr lang="en-GB" altLang="en-US" sz="1200" b="0" dirty="0"/>
              <a:t>express </a:t>
            </a:r>
            <a:r>
              <a:rPr lang="en-GB" b="0" dirty="0"/>
              <a:t>a receptor specific for something on the surface of tumour cells.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t>The modified T cells are then able to target and kill tumour cells.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dirty="0"/>
              <a:t>After killing a tumour cell, a modified T cell can live on to fight further tumour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i="0" dirty="0"/>
              <a:t>This is how </a:t>
            </a:r>
            <a:r>
              <a:rPr lang="en-GB" altLang="en-US" sz="1200" b="0" i="1" dirty="0"/>
              <a:t>CAR T cell therapy</a:t>
            </a:r>
            <a:r>
              <a:rPr lang="en-GB" altLang="en-US" sz="1200" b="0" dirty="0"/>
              <a:t> works. More on this later.</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29</a:t>
            </a:fld>
            <a:endParaRPr lang="en-GB"/>
          </a:p>
        </p:txBody>
      </p:sp>
    </p:spTree>
    <p:extLst>
      <p:ext uri="{BB962C8B-B14F-4D97-AF65-F5344CB8AC3E}">
        <p14:creationId xmlns:p14="http://schemas.microsoft.com/office/powerpoint/2010/main" val="2175382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marker gene can be added to diseased cells. The disease cell is then decorated with markers that instruct the immune system to attack it.</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30</a:t>
            </a:fld>
            <a:endParaRPr lang="en-GB"/>
          </a:p>
        </p:txBody>
      </p:sp>
    </p:spTree>
    <p:extLst>
      <p:ext uri="{BB962C8B-B14F-4D97-AF65-F5344CB8AC3E}">
        <p14:creationId xmlns:p14="http://schemas.microsoft.com/office/powerpoint/2010/main" val="2587814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 somatic cell therapy medicinal products</a:t>
            </a:r>
          </a:p>
        </p:txBody>
      </p:sp>
      <p:sp>
        <p:nvSpPr>
          <p:cNvPr id="4" name="Slide Number Placeholder 3"/>
          <p:cNvSpPr>
            <a:spLocks noGrp="1"/>
          </p:cNvSpPr>
          <p:nvPr>
            <p:ph type="sldNum" sz="quarter" idx="5"/>
          </p:nvPr>
        </p:nvSpPr>
        <p:spPr/>
        <p:txBody>
          <a:bodyPr/>
          <a:lstStyle/>
          <a:p>
            <a:fld id="{6FE50913-8173-41CC-917F-C3CC1FD5F98C}" type="slidenum">
              <a:rPr lang="en-GB" smtClean="0"/>
              <a:t>31</a:t>
            </a:fld>
            <a:endParaRPr lang="en-GB"/>
          </a:p>
        </p:txBody>
      </p:sp>
    </p:spTree>
    <p:extLst>
      <p:ext uri="{BB962C8B-B14F-4D97-AF65-F5344CB8AC3E}">
        <p14:creationId xmlns:p14="http://schemas.microsoft.com/office/powerpoint/2010/main" val="98808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3</a:t>
            </a:fld>
            <a:endParaRPr lang="en-GB"/>
          </a:p>
        </p:txBody>
      </p:sp>
    </p:spTree>
    <p:extLst>
      <p:ext uri="{BB962C8B-B14F-4D97-AF65-F5344CB8AC3E}">
        <p14:creationId xmlns:p14="http://schemas.microsoft.com/office/powerpoint/2010/main" val="3792331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“Substantial manipulation” will be explained on the next slide</a:t>
            </a:r>
          </a:p>
        </p:txBody>
      </p:sp>
      <p:sp>
        <p:nvSpPr>
          <p:cNvPr id="4" name="Slide Number Placeholder 3"/>
          <p:cNvSpPr>
            <a:spLocks noGrp="1"/>
          </p:cNvSpPr>
          <p:nvPr>
            <p:ph type="sldNum" sz="quarter" idx="5"/>
          </p:nvPr>
        </p:nvSpPr>
        <p:spPr/>
        <p:txBody>
          <a:bodyPr/>
          <a:lstStyle/>
          <a:p>
            <a:fld id="{6FE50913-8173-41CC-917F-C3CC1FD5F98C}" type="slidenum">
              <a:rPr lang="en-GB" smtClean="0"/>
              <a:t>32</a:t>
            </a:fld>
            <a:endParaRPr lang="en-GB"/>
          </a:p>
        </p:txBody>
      </p:sp>
    </p:spTree>
    <p:extLst>
      <p:ext uri="{BB962C8B-B14F-4D97-AF65-F5344CB8AC3E}">
        <p14:creationId xmlns:p14="http://schemas.microsoft.com/office/powerpoint/2010/main" val="1521612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34</a:t>
            </a:fld>
            <a:endParaRPr lang="en-GB"/>
          </a:p>
        </p:txBody>
      </p:sp>
    </p:spTree>
    <p:extLst>
      <p:ext uri="{BB962C8B-B14F-4D97-AF65-F5344CB8AC3E}">
        <p14:creationId xmlns:p14="http://schemas.microsoft.com/office/powerpoint/2010/main" val="3808919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 tissue engineered products</a:t>
            </a:r>
          </a:p>
        </p:txBody>
      </p:sp>
      <p:sp>
        <p:nvSpPr>
          <p:cNvPr id="4" name="Slide Number Placeholder 3"/>
          <p:cNvSpPr>
            <a:spLocks noGrp="1"/>
          </p:cNvSpPr>
          <p:nvPr>
            <p:ph type="sldNum" sz="quarter" idx="5"/>
          </p:nvPr>
        </p:nvSpPr>
        <p:spPr/>
        <p:txBody>
          <a:bodyPr/>
          <a:lstStyle/>
          <a:p>
            <a:fld id="{6FE50913-8173-41CC-917F-C3CC1FD5F98C}" type="slidenum">
              <a:rPr lang="en-GB" smtClean="0"/>
              <a:t>35</a:t>
            </a:fld>
            <a:endParaRPr lang="en-GB"/>
          </a:p>
        </p:txBody>
      </p:sp>
    </p:spTree>
    <p:extLst>
      <p:ext uri="{BB962C8B-B14F-4D97-AF65-F5344CB8AC3E}">
        <p14:creationId xmlns:p14="http://schemas.microsoft.com/office/powerpoint/2010/main" val="2310787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72C6"/>
                </a:solidFill>
              </a:rPr>
              <a:t>Note that tissue engineered products are used to regenerate, repair or replace human tissue.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0072C6"/>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72C6"/>
                </a:solidFill>
              </a:rPr>
              <a:t>Whereas somatic cell therapy medicinal products </a:t>
            </a:r>
            <a:r>
              <a:rPr lang="en-GB" sz="1200" dirty="0"/>
              <a:t>treat, prevent or diagnose a disease through the </a:t>
            </a:r>
            <a:r>
              <a:rPr lang="en-GB" sz="1200" b="1" dirty="0">
                <a:solidFill>
                  <a:srgbClr val="0072C6"/>
                </a:solidFill>
              </a:rPr>
              <a:t>pharmacological, immunological or metabolic action </a:t>
            </a:r>
            <a:r>
              <a:rPr lang="en-GB" sz="1200" dirty="0"/>
              <a:t>of its cells or tissues.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Arial" panose="020B0604020202020204" pitchFamily="34"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ea typeface="Cambria" panose="02040503050406030204" pitchFamily="18" charset="0"/>
              </a:rPr>
              <a:t>Definitions: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ea typeface="Cambria" panose="02040503050406030204" pitchFamily="18" charset="0"/>
              </a:rPr>
              <a:t>A </a:t>
            </a:r>
            <a:r>
              <a:rPr lang="en-GB" altLang="en-US" sz="1200" b="1" u="sng" dirty="0">
                <a:latin typeface="+mn-lt"/>
                <a:ea typeface="Cambria" panose="02040503050406030204" pitchFamily="18" charset="0"/>
              </a:rPr>
              <a:t>viable</a:t>
            </a:r>
            <a:r>
              <a:rPr lang="en-GB" altLang="en-US" sz="1200" dirty="0">
                <a:latin typeface="+mn-lt"/>
                <a:ea typeface="Cambria" panose="02040503050406030204" pitchFamily="18" charset="0"/>
              </a:rPr>
              <a:t> cell has a functional cytoplasmic membrane and is capable of producing energy and synthesising new molecules from raw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u="sng" dirty="0">
                <a:latin typeface="+mn-lt"/>
                <a:ea typeface="Cambria" panose="02040503050406030204" pitchFamily="18" charset="0"/>
              </a:rPr>
              <a:t>Non-viable</a:t>
            </a:r>
            <a:r>
              <a:rPr lang="en-GB" altLang="en-US" sz="1200" dirty="0">
                <a:latin typeface="+mn-lt"/>
                <a:ea typeface="Cambria" panose="02040503050406030204" pitchFamily="18" charset="0"/>
              </a:rPr>
              <a:t> cells do not display these properties.</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36</a:t>
            </a:fld>
            <a:endParaRPr lang="en-GB"/>
          </a:p>
        </p:txBody>
      </p:sp>
    </p:spTree>
    <p:extLst>
      <p:ext uri="{BB962C8B-B14F-4D97-AF65-F5344CB8AC3E}">
        <p14:creationId xmlns:p14="http://schemas.microsoft.com/office/powerpoint/2010/main" val="1104681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 combined ATMPs</a:t>
            </a:r>
          </a:p>
        </p:txBody>
      </p:sp>
      <p:sp>
        <p:nvSpPr>
          <p:cNvPr id="4" name="Slide Number Placeholder 3"/>
          <p:cNvSpPr>
            <a:spLocks noGrp="1"/>
          </p:cNvSpPr>
          <p:nvPr>
            <p:ph type="sldNum" sz="quarter" idx="5"/>
          </p:nvPr>
        </p:nvSpPr>
        <p:spPr/>
        <p:txBody>
          <a:bodyPr/>
          <a:lstStyle/>
          <a:p>
            <a:fld id="{6FE50913-8173-41CC-917F-C3CC1FD5F98C}" type="slidenum">
              <a:rPr lang="en-GB" smtClean="0"/>
              <a:t>37</a:t>
            </a:fld>
            <a:endParaRPr lang="en-GB"/>
          </a:p>
        </p:txBody>
      </p:sp>
    </p:spTree>
    <p:extLst>
      <p:ext uri="{BB962C8B-B14F-4D97-AF65-F5344CB8AC3E}">
        <p14:creationId xmlns:p14="http://schemas.microsoft.com/office/powerpoint/2010/main" val="2791534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ea typeface="Cambria" panose="02040503050406030204" pitchFamily="18" charset="0"/>
              </a:rPr>
              <a:t>A combined ATMP is one that has been </a:t>
            </a:r>
            <a:r>
              <a:rPr lang="en-GB" altLang="en-US" sz="1200" b="1" i="1" dirty="0">
                <a:latin typeface="+mn-lt"/>
                <a:ea typeface="Cambria" panose="02040503050406030204" pitchFamily="18" charset="0"/>
              </a:rPr>
              <a:t>combined with one or more medical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 medical device is defined as any instrument, apparatus, appliance, material, or other article intended by the manufacturer to be used on human beings for the purpose of: </a:t>
            </a:r>
            <a:r>
              <a:rPr lang="en-GB" sz="1200" b="0" i="0" kern="1200" dirty="0" err="1">
                <a:solidFill>
                  <a:schemeClr val="tx1"/>
                </a:solidFill>
                <a:effectLst/>
                <a:latin typeface="+mn-lt"/>
                <a:ea typeface="+mn-ea"/>
                <a:cs typeface="+mn-cs"/>
              </a:rPr>
              <a:t>i</a:t>
            </a:r>
            <a:r>
              <a:rPr lang="en-GB" sz="1200" b="0" i="0" kern="1200" dirty="0">
                <a:solidFill>
                  <a:schemeClr val="tx1"/>
                </a:solidFill>
                <a:effectLst/>
                <a:latin typeface="+mn-lt"/>
                <a:ea typeface="+mn-ea"/>
                <a:cs typeface="+mn-cs"/>
              </a:rPr>
              <a:t>) diagnosis, prevention, monitoring, treatment or alleviation of disease, compensation for an injury or handicap, investigation, replacement, or modification of the anatomy of a physiological process, or control of conception and ii) which does not achieve its principal intended action in or on the human body by pharmacological, immunological, or metabolic means, but may assist its function by such means (</a:t>
            </a:r>
            <a:r>
              <a:rPr lang="en-GB" sz="1200" b="0" i="0" u="none" strike="noStrike" kern="1200" dirty="0">
                <a:solidFill>
                  <a:schemeClr val="tx1"/>
                </a:solidFill>
                <a:effectLst/>
                <a:latin typeface="+mn-lt"/>
                <a:ea typeface="+mn-ea"/>
                <a:cs typeface="+mn-cs"/>
                <a:hlinkClick r:id="rId3"/>
              </a:rPr>
              <a:t>European Union, 2017</a:t>
            </a: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Examples of medical devices in </a:t>
            </a:r>
            <a:r>
              <a:rPr lang="en-GB" sz="1200" b="0" i="0" kern="1200" dirty="0" err="1">
                <a:solidFill>
                  <a:schemeClr val="tx1"/>
                </a:solidFill>
                <a:effectLst/>
                <a:latin typeface="+mn-lt"/>
                <a:ea typeface="+mn-ea"/>
                <a:cs typeface="+mn-cs"/>
              </a:rPr>
              <a:t>cATMP</a:t>
            </a:r>
            <a:r>
              <a:rPr lang="en-GB" sz="1200" b="0" i="0" kern="1200" dirty="0">
                <a:solidFill>
                  <a:schemeClr val="tx1"/>
                </a:solidFill>
                <a:effectLst/>
                <a:latin typeface="+mn-lt"/>
                <a:ea typeface="+mn-ea"/>
                <a:cs typeface="+mn-cs"/>
              </a:rPr>
              <a:t> could be a scaffold, matrix, or encapsulation systems for cells such as microspheres.</a:t>
            </a:r>
            <a:endParaRPr lang="en-GB" altLang="en-US" sz="1200" dirty="0">
              <a:latin typeface="+mn-lt"/>
              <a:ea typeface="Cambria" panose="02040503050406030204" pitchFamily="18" charset="0"/>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38</a:t>
            </a:fld>
            <a:endParaRPr lang="en-GB"/>
          </a:p>
        </p:txBody>
      </p:sp>
    </p:spTree>
    <p:extLst>
      <p:ext uri="{BB962C8B-B14F-4D97-AF65-F5344CB8AC3E}">
        <p14:creationId xmlns:p14="http://schemas.microsoft.com/office/powerpoint/2010/main" val="2820481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40</a:t>
            </a:fld>
            <a:endParaRPr lang="en-GB"/>
          </a:p>
        </p:txBody>
      </p:sp>
    </p:spTree>
    <p:extLst>
      <p:ext uri="{BB962C8B-B14F-4D97-AF65-F5344CB8AC3E}">
        <p14:creationId xmlns:p14="http://schemas.microsoft.com/office/powerpoint/2010/main" val="1769833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good example of this is CAR T cell therapy – technically this is a gene therapy medicinal product, although it also fulfils the definition of a somatic cell therapy medicinal product.</a:t>
            </a:r>
          </a:p>
        </p:txBody>
      </p:sp>
      <p:sp>
        <p:nvSpPr>
          <p:cNvPr id="4" name="Slide Number Placeholder 3"/>
          <p:cNvSpPr>
            <a:spLocks noGrp="1"/>
          </p:cNvSpPr>
          <p:nvPr>
            <p:ph type="sldNum" sz="quarter" idx="5"/>
          </p:nvPr>
        </p:nvSpPr>
        <p:spPr/>
        <p:txBody>
          <a:bodyPr/>
          <a:lstStyle/>
          <a:p>
            <a:fld id="{6FE50913-8173-41CC-917F-C3CC1FD5F98C}" type="slidenum">
              <a:rPr lang="en-GB" smtClean="0"/>
              <a:t>41</a:t>
            </a:fld>
            <a:endParaRPr lang="en-GB"/>
          </a:p>
        </p:txBody>
      </p:sp>
    </p:spTree>
    <p:extLst>
      <p:ext uri="{BB962C8B-B14F-4D97-AF65-F5344CB8AC3E}">
        <p14:creationId xmlns:p14="http://schemas.microsoft.com/office/powerpoint/2010/main" val="1615268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just covered the four different regulatory classifications (blue box)</a:t>
            </a:r>
          </a:p>
          <a:p>
            <a:endParaRPr lang="en-GB" dirty="0"/>
          </a:p>
          <a:p>
            <a:r>
              <a:rPr lang="en-GB" dirty="0"/>
              <a:t>It’s important to be familiar with these additional terms – they will be explained in the following slides</a:t>
            </a:r>
          </a:p>
        </p:txBody>
      </p:sp>
      <p:sp>
        <p:nvSpPr>
          <p:cNvPr id="4" name="Slide Number Placeholder 3"/>
          <p:cNvSpPr>
            <a:spLocks noGrp="1"/>
          </p:cNvSpPr>
          <p:nvPr>
            <p:ph type="sldNum" sz="quarter" idx="5"/>
          </p:nvPr>
        </p:nvSpPr>
        <p:spPr/>
        <p:txBody>
          <a:bodyPr/>
          <a:lstStyle/>
          <a:p>
            <a:fld id="{6FE50913-8173-41CC-917F-C3CC1FD5F98C}" type="slidenum">
              <a:rPr lang="en-GB" smtClean="0"/>
              <a:t>42</a:t>
            </a:fld>
            <a:endParaRPr lang="en-GB"/>
          </a:p>
        </p:txBody>
      </p:sp>
    </p:spTree>
    <p:extLst>
      <p:ext uri="{BB962C8B-B14F-4D97-AF65-F5344CB8AC3E}">
        <p14:creationId xmlns:p14="http://schemas.microsoft.com/office/powerpoint/2010/main" val="1479476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AUTOLOGOUS therapy the starting material is collected from </a:t>
            </a:r>
            <a:r>
              <a:rPr lang="en-GB" b="1" dirty="0"/>
              <a:t>the patient themselves</a:t>
            </a:r>
            <a:r>
              <a:rPr lang="en-GB" dirty="0"/>
              <a:t>. E.g.:</a:t>
            </a:r>
          </a:p>
          <a:p>
            <a:pPr marL="171450" indent="-171450">
              <a:buFont typeface="Arial" panose="020B0604020202020204" pitchFamily="34" charset="0"/>
              <a:buChar char="•"/>
            </a:pPr>
            <a:r>
              <a:rPr lang="en-GB" dirty="0"/>
              <a:t>Haematopoietic progenitor (stem) cells by bone marrow aspiration or apheresis after GM-CSF mobilisation</a:t>
            </a:r>
          </a:p>
          <a:p>
            <a:pPr marL="171450" indent="-171450">
              <a:buFont typeface="Arial" panose="020B0604020202020204" pitchFamily="34" charset="0"/>
              <a:buChar char="•"/>
            </a:pPr>
            <a:r>
              <a:rPr lang="en-GB" dirty="0"/>
              <a:t>White blood cells collected by leukapheresis</a:t>
            </a:r>
          </a:p>
          <a:p>
            <a:pPr marL="171450" indent="-171450">
              <a:buFont typeface="Arial" panose="020B0604020202020204" pitchFamily="34" charset="0"/>
              <a:buChar char="•"/>
            </a:pPr>
            <a:r>
              <a:rPr lang="en-GB" dirty="0"/>
              <a:t>Tumour resection or biopsy</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Manufacture – the starting material is turned into the therapeutic product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Routes of administration can include:</a:t>
            </a:r>
          </a:p>
          <a:p>
            <a:pPr marL="171450" indent="-171450">
              <a:buFont typeface="Arial" panose="020B0604020202020204" pitchFamily="34" charset="0"/>
              <a:buChar char="•"/>
            </a:pPr>
            <a:r>
              <a:rPr lang="en-GB" dirty="0"/>
              <a:t>IV infusion</a:t>
            </a:r>
          </a:p>
          <a:p>
            <a:pPr marL="171450" indent="-171450">
              <a:buFont typeface="Arial" panose="020B0604020202020204" pitchFamily="34" charset="0"/>
              <a:buChar char="•"/>
            </a:pPr>
            <a:r>
              <a:rPr lang="en-GB" dirty="0"/>
              <a:t>Intradermal/intramuscular injection</a:t>
            </a:r>
          </a:p>
          <a:p>
            <a:pPr marL="171450" indent="-171450">
              <a:buFont typeface="Arial" panose="020B0604020202020204" pitchFamily="34" charset="0"/>
              <a:buChar char="•"/>
            </a:pPr>
            <a:r>
              <a:rPr lang="en-GB" dirty="0"/>
              <a:t>Surgical procedure</a:t>
            </a:r>
          </a:p>
          <a:p>
            <a:pPr marL="0" indent="0">
              <a:buFont typeface="Arial" panose="020B0604020202020204" pitchFamily="34" charset="0"/>
              <a:buNone/>
            </a:pPr>
            <a:r>
              <a:rPr lang="en-GB" dirty="0"/>
              <a:t>May be one-off or repeated.</a:t>
            </a:r>
          </a:p>
        </p:txBody>
      </p:sp>
      <p:sp>
        <p:nvSpPr>
          <p:cNvPr id="4" name="Slide Number Placeholder 3"/>
          <p:cNvSpPr>
            <a:spLocks noGrp="1"/>
          </p:cNvSpPr>
          <p:nvPr>
            <p:ph type="sldNum" sz="quarter" idx="10"/>
          </p:nvPr>
        </p:nvSpPr>
        <p:spPr/>
        <p:txBody>
          <a:bodyPr/>
          <a:lstStyle/>
          <a:p>
            <a:fld id="{6FE50913-8173-41CC-917F-C3CC1FD5F98C}" type="slidenum">
              <a:rPr lang="en-GB" smtClean="0"/>
              <a:t>43</a:t>
            </a:fld>
            <a:endParaRPr lang="en-GB"/>
          </a:p>
        </p:txBody>
      </p:sp>
    </p:spTree>
    <p:extLst>
      <p:ext uri="{BB962C8B-B14F-4D97-AF65-F5344CB8AC3E}">
        <p14:creationId xmlns:p14="http://schemas.microsoft.com/office/powerpoint/2010/main" val="236818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 provide an outline of how the slide deck is structured.</a:t>
            </a:r>
          </a:p>
        </p:txBody>
      </p:sp>
      <p:sp>
        <p:nvSpPr>
          <p:cNvPr id="4" name="Slide Number Placeholder 3"/>
          <p:cNvSpPr>
            <a:spLocks noGrp="1"/>
          </p:cNvSpPr>
          <p:nvPr>
            <p:ph type="sldNum" sz="quarter" idx="5"/>
          </p:nvPr>
        </p:nvSpPr>
        <p:spPr/>
        <p:txBody>
          <a:bodyPr/>
          <a:lstStyle/>
          <a:p>
            <a:fld id="{6FE50913-8173-41CC-917F-C3CC1FD5F98C}" type="slidenum">
              <a:rPr lang="en-GB" smtClean="0"/>
              <a:t>4</a:t>
            </a:fld>
            <a:endParaRPr lang="en-GB"/>
          </a:p>
        </p:txBody>
      </p:sp>
    </p:spTree>
    <p:extLst>
      <p:ext uri="{BB962C8B-B14F-4D97-AF65-F5344CB8AC3E}">
        <p14:creationId xmlns:p14="http://schemas.microsoft.com/office/powerpoint/2010/main" val="2526421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ALLOGENEIC therapy the starting material is collected from </a:t>
            </a:r>
            <a:r>
              <a:rPr lang="en-GB" b="1" dirty="0"/>
              <a:t>a donor, someone other than the patient.</a:t>
            </a:r>
          </a:p>
          <a:p>
            <a:r>
              <a:rPr lang="en-GB" dirty="0"/>
              <a:t>e.g.:</a:t>
            </a:r>
          </a:p>
          <a:p>
            <a:pPr marL="171450" indent="-171450">
              <a:buFont typeface="Arial" panose="020B0604020202020204" pitchFamily="34" charset="0"/>
              <a:buChar char="•"/>
            </a:pPr>
            <a:r>
              <a:rPr lang="en-GB" dirty="0"/>
              <a:t>Donor stem cell collection</a:t>
            </a:r>
          </a:p>
          <a:p>
            <a:pPr marL="171450" indent="-171450">
              <a:buFont typeface="Arial" panose="020B0604020202020204" pitchFamily="34" charset="0"/>
              <a:buChar char="•"/>
            </a:pPr>
            <a:r>
              <a:rPr lang="en-GB" dirty="0"/>
              <a:t>Donor leukapheresis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Umbilical cord blood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Donor registries may facilitate provision of starting material (e.g. Antony Nolan, NHS Cord Blood Bank)</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44</a:t>
            </a:fld>
            <a:endParaRPr lang="en-GB"/>
          </a:p>
        </p:txBody>
      </p:sp>
    </p:spTree>
    <p:extLst>
      <p:ext uri="{BB962C8B-B14F-4D97-AF65-F5344CB8AC3E}">
        <p14:creationId xmlns:p14="http://schemas.microsoft.com/office/powerpoint/2010/main" val="35247311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Advanced therapies are often manufactured at a centralised facility – </a:t>
            </a:r>
            <a:r>
              <a:rPr lang="en-GB" sz="1200" kern="1200" dirty="0">
                <a:solidFill>
                  <a:schemeClr val="tx1"/>
                </a:solidFill>
                <a:latin typeface="+mn-lt"/>
                <a:ea typeface="+mn-ea"/>
                <a:cs typeface="+mn-cs"/>
              </a:rPr>
              <a:t>which may be in another country. It is critical that the starting material and the final product are transported safely and securely according to carefully tested procedures.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therapies may be delivered fresh (perhaps at ambient temperature, or on cool packs), while other therapeutic products are cryopreserved (frozen).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Cryopreserved products may sometimes be stored at a third party storage centre prior to being delivered to the clinical site.</a:t>
            </a:r>
          </a:p>
        </p:txBody>
      </p:sp>
      <p:sp>
        <p:nvSpPr>
          <p:cNvPr id="4" name="Slide Number Placeholder 3"/>
          <p:cNvSpPr>
            <a:spLocks noGrp="1"/>
          </p:cNvSpPr>
          <p:nvPr>
            <p:ph type="sldNum" sz="quarter" idx="5"/>
          </p:nvPr>
        </p:nvSpPr>
        <p:spPr/>
        <p:txBody>
          <a:bodyPr/>
          <a:lstStyle/>
          <a:p>
            <a:fld id="{6FE50913-8173-41CC-917F-C3CC1FD5F98C}" type="slidenum">
              <a:rPr lang="en-GB" smtClean="0"/>
              <a:t>45</a:t>
            </a:fld>
            <a:endParaRPr lang="en-GB"/>
          </a:p>
        </p:txBody>
      </p:sp>
    </p:spTree>
    <p:extLst>
      <p:ext uri="{BB962C8B-B14F-4D97-AF65-F5344CB8AC3E}">
        <p14:creationId xmlns:p14="http://schemas.microsoft.com/office/powerpoint/2010/main" val="1285769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localised manufacturing model involves the therapy being produced and tested at/close to the hospital, usually reducing the need for long-distance transportation – the product may be walked across from the manufacturing facility to the clinic/ward.</a:t>
            </a:r>
          </a:p>
          <a:p>
            <a:endParaRPr lang="en-GB" dirty="0"/>
          </a:p>
          <a:p>
            <a:r>
              <a:rPr lang="en-GB" dirty="0"/>
              <a:t>Still, the final product may be fresh or frozen – it’s different for each therapy.</a:t>
            </a:r>
          </a:p>
        </p:txBody>
      </p:sp>
      <p:sp>
        <p:nvSpPr>
          <p:cNvPr id="4" name="Slide Number Placeholder 3"/>
          <p:cNvSpPr>
            <a:spLocks noGrp="1"/>
          </p:cNvSpPr>
          <p:nvPr>
            <p:ph type="sldNum" sz="quarter" idx="5"/>
          </p:nvPr>
        </p:nvSpPr>
        <p:spPr/>
        <p:txBody>
          <a:bodyPr/>
          <a:lstStyle/>
          <a:p>
            <a:fld id="{6FE50913-8173-41CC-917F-C3CC1FD5F98C}" type="slidenum">
              <a:rPr lang="en-GB" smtClean="0"/>
              <a:t>46</a:t>
            </a:fld>
            <a:endParaRPr lang="en-GB"/>
          </a:p>
        </p:txBody>
      </p:sp>
    </p:spTree>
    <p:extLst>
      <p:ext uri="{BB962C8B-B14F-4D97-AF65-F5344CB8AC3E}">
        <p14:creationId xmlns:p14="http://schemas.microsoft.com/office/powerpoint/2010/main" val="2230608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 a selection of example therapies to talk about depending on what is relevant or of interest to your audience, and how long you have!</a:t>
            </a:r>
          </a:p>
          <a:p>
            <a:endParaRPr lang="en-GB" dirty="0"/>
          </a:p>
          <a:p>
            <a:r>
              <a:rPr lang="en-GB" dirty="0"/>
              <a:t>Things to note:</a:t>
            </a:r>
          </a:p>
          <a:p>
            <a:pPr marL="171450" indent="-171450">
              <a:buFont typeface="Arial" panose="020B0604020202020204" pitchFamily="34" charset="0"/>
              <a:buChar char="•"/>
            </a:pPr>
            <a:r>
              <a:rPr lang="en-GB" dirty="0"/>
              <a:t>For gene therapies the mode of action is </a:t>
            </a:r>
            <a:r>
              <a:rPr lang="en-GB" sz="1200" dirty="0"/>
              <a:t>directly related to a </a:t>
            </a:r>
            <a:r>
              <a:rPr lang="en-GB" sz="1200" b="1" dirty="0"/>
              <a:t>recombinant nucleic acid sequence or its product</a:t>
            </a:r>
            <a:r>
              <a:rPr lang="en-GB" sz="1200" dirty="0"/>
              <a:t>.</a:t>
            </a:r>
            <a:endParaRPr lang="en-GB" dirty="0"/>
          </a:p>
          <a:p>
            <a:pPr marL="171450" indent="-171450">
              <a:buFont typeface="Arial" panose="020B0604020202020204" pitchFamily="34" charset="0"/>
              <a:buChar char="•"/>
            </a:pPr>
            <a:r>
              <a:rPr lang="en-GB" dirty="0"/>
              <a:t>For somatic cell therapies (yellow) the objective is </a:t>
            </a:r>
            <a:r>
              <a:rPr lang="en-GB" sz="1200" dirty="0"/>
              <a:t>to </a:t>
            </a:r>
            <a:r>
              <a:rPr lang="en-GB" sz="1200" b="1" dirty="0"/>
              <a:t>treat, prevent or diagnose a disease </a:t>
            </a:r>
            <a:r>
              <a:rPr lang="en-GB" sz="1200" dirty="0"/>
              <a:t>through the </a:t>
            </a:r>
            <a:r>
              <a:rPr lang="en-GB" sz="1200" b="1" dirty="0">
                <a:solidFill>
                  <a:srgbClr val="0072C6"/>
                </a:solidFill>
              </a:rPr>
              <a:t>pharmacological, immunological or metabolic </a:t>
            </a:r>
            <a:r>
              <a:rPr lang="en-GB" sz="1200" b="0" dirty="0">
                <a:solidFill>
                  <a:srgbClr val="0072C6"/>
                </a:solidFill>
              </a:rPr>
              <a:t>action</a:t>
            </a:r>
            <a:r>
              <a:rPr lang="en-GB" sz="1200" b="1" dirty="0">
                <a:solidFill>
                  <a:srgbClr val="0072C6"/>
                </a:solidFill>
              </a:rPr>
              <a:t> </a:t>
            </a:r>
            <a:r>
              <a:rPr lang="en-GB" sz="1200" dirty="0"/>
              <a:t>of the cells or tissues.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 tissue engineered products (green) the mode of action is to </a:t>
            </a:r>
            <a:r>
              <a:rPr lang="en-GB" sz="1200" b="1" dirty="0">
                <a:solidFill>
                  <a:srgbClr val="0072C6"/>
                </a:solidFill>
              </a:rPr>
              <a:t>regenerate, repair or replace human tissue.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dirty="0">
                <a:solidFill>
                  <a:srgbClr val="0072C6"/>
                </a:solidFill>
              </a:rPr>
              <a:t>There is only one example of a combined ATMP (orange) – so far the only one approved in Europe.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dirty="0">
              <a:solidFill>
                <a:srgbClr val="0072C6"/>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solidFill>
                  <a:srgbClr val="0072C6"/>
                </a:solidFill>
              </a:rPr>
              <a:t>When you are finished looking at example therapies and ready to move on to regulation, click ‘skip examples and go to regulation’</a:t>
            </a:r>
            <a:endParaRPr lang="en-GB" b="0"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47</a:t>
            </a:fld>
            <a:endParaRPr lang="en-GB"/>
          </a:p>
        </p:txBody>
      </p:sp>
    </p:spTree>
    <p:extLst>
      <p:ext uri="{BB962C8B-B14F-4D97-AF65-F5344CB8AC3E}">
        <p14:creationId xmlns:p14="http://schemas.microsoft.com/office/powerpoint/2010/main" val="6245069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kern="1200" dirty="0">
                <a:solidFill>
                  <a:schemeClr val="tx1"/>
                </a:solidFill>
                <a:latin typeface="+mn-lt"/>
                <a:ea typeface="+mn-ea"/>
                <a:cs typeface="+mn-cs"/>
              </a:rPr>
              <a:t>One exciting new type of immunotherapy is CAR T cell therapy.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kern="1200" dirty="0">
                <a:solidFill>
                  <a:schemeClr val="tx1"/>
                </a:solidFill>
                <a:latin typeface="+mn-lt"/>
                <a:ea typeface="+mn-ea"/>
                <a:cs typeface="+mn-cs"/>
              </a:rPr>
              <a:t>Immunotherapy: t</a:t>
            </a:r>
            <a:r>
              <a:rPr lang="en-GB" sz="1200" kern="1200" dirty="0">
                <a:solidFill>
                  <a:schemeClr val="tx1"/>
                </a:solidFill>
                <a:latin typeface="+mn-lt"/>
                <a:ea typeface="+mn-ea"/>
                <a:cs typeface="+mn-cs"/>
              </a:rPr>
              <a:t>he prevention or treatment of disease with substances that stimulate a immune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indent="0">
              <a:spcBef>
                <a:spcPct val="0"/>
              </a:spcBef>
              <a:buNone/>
            </a:pPr>
            <a:r>
              <a:rPr lang="en-GB" altLang="en-US" dirty="0"/>
              <a:t>T cells are white blood cells that help to protect the body from infection and destroy abnormal cells. </a:t>
            </a:r>
          </a:p>
          <a:p>
            <a:pPr marL="0" indent="0">
              <a:spcBef>
                <a:spcPct val="0"/>
              </a:spcBef>
              <a:buNone/>
            </a:pPr>
            <a:r>
              <a:rPr lang="en-GB" altLang="en-US" dirty="0"/>
              <a:t>They can be genetically engineered in the lab to express an artificial receptor on their surface called a </a:t>
            </a:r>
            <a:r>
              <a:rPr lang="en-GB" altLang="en-US" b="1" dirty="0"/>
              <a:t>chimeric antigen receptor</a:t>
            </a:r>
            <a:r>
              <a:rPr lang="en-GB" altLang="en-US" dirty="0"/>
              <a:t> (CAR). </a:t>
            </a:r>
          </a:p>
          <a:p>
            <a:pPr marL="0" indent="0">
              <a:spcBef>
                <a:spcPct val="0"/>
              </a:spcBef>
              <a:buNone/>
            </a:pPr>
            <a:endParaRPr lang="en-GB" altLang="en-US" dirty="0"/>
          </a:p>
          <a:p>
            <a:pPr marL="0" indent="0">
              <a:spcBef>
                <a:spcPct val="0"/>
              </a:spcBef>
              <a:buNone/>
            </a:pPr>
            <a:r>
              <a:rPr lang="en-GB" altLang="en-US" dirty="0"/>
              <a:t>The CAR reprograms the cell to recognise a specific marker (or ‘antigen’) on the surface of cancer cells. When the reprogrammed CAR T cells are put back into the patient’s bloodstream, they can find and destroy the cancer cells.</a:t>
            </a:r>
          </a:p>
          <a:p>
            <a:pPr marL="0" indent="0">
              <a:spcBef>
                <a:spcPct val="0"/>
              </a:spcBef>
              <a:buNone/>
            </a:pPr>
            <a:endParaRPr lang="en-GB" altLang="en-US" dirty="0"/>
          </a:p>
          <a:p>
            <a:pPr marL="0" indent="0">
              <a:spcBef>
                <a:spcPct val="0"/>
              </a:spcBef>
              <a:buNone/>
            </a:pPr>
            <a:r>
              <a:rPr lang="en-GB" altLang="en-US" dirty="0"/>
              <a:t>CAR T therapy is usually a single-dose treatment and is hoped to offer long-term protection against the cancer.</a:t>
            </a:r>
            <a:endParaRPr lang="en-GB" sz="1200" dirty="0"/>
          </a:p>
        </p:txBody>
      </p:sp>
      <p:sp>
        <p:nvSpPr>
          <p:cNvPr id="4" name="Slide Number Placeholder 3"/>
          <p:cNvSpPr>
            <a:spLocks noGrp="1"/>
          </p:cNvSpPr>
          <p:nvPr>
            <p:ph type="sldNum" sz="quarter" idx="10"/>
          </p:nvPr>
        </p:nvSpPr>
        <p:spPr/>
        <p:txBody>
          <a:bodyPr/>
          <a:lstStyle/>
          <a:p>
            <a:fld id="{6FE50913-8173-41CC-917F-C3CC1FD5F98C}" type="slidenum">
              <a:rPr lang="en-GB" smtClean="0"/>
              <a:t>48</a:t>
            </a:fld>
            <a:endParaRPr lang="en-GB"/>
          </a:p>
        </p:txBody>
      </p:sp>
    </p:spTree>
    <p:extLst>
      <p:ext uri="{BB962C8B-B14F-4D97-AF65-F5344CB8AC3E}">
        <p14:creationId xmlns:p14="http://schemas.microsoft.com/office/powerpoint/2010/main" val="39347524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0"/>
              </a:spcBef>
              <a:buFontTx/>
              <a:buNone/>
            </a:pPr>
            <a:r>
              <a:rPr lang="en-GB" altLang="en-US" sz="1200" dirty="0">
                <a:latin typeface="+mn-lt"/>
              </a:rPr>
              <a:t>White blood cells are collected from the patient’s blood by a process called </a:t>
            </a:r>
            <a:r>
              <a:rPr lang="en-GB" altLang="en-US" sz="1200" u="sng" dirty="0">
                <a:latin typeface="+mn-lt"/>
              </a:rPr>
              <a:t>leukapheresis</a:t>
            </a:r>
            <a:r>
              <a:rPr lang="en-GB" altLang="en-US" sz="1200" dirty="0">
                <a:latin typeface="+mn-lt"/>
              </a:rPr>
              <a:t>.</a:t>
            </a:r>
          </a:p>
          <a:p>
            <a:pPr algn="l">
              <a:spcBef>
                <a:spcPct val="0"/>
              </a:spcBef>
              <a:buFontTx/>
              <a:buNone/>
            </a:pPr>
            <a:r>
              <a:rPr lang="en-GB" altLang="en-US" sz="1200" dirty="0">
                <a:latin typeface="+mn-lt"/>
              </a:rPr>
              <a:t>The cells are then usually </a:t>
            </a:r>
            <a:r>
              <a:rPr lang="en-GB" altLang="en-US" sz="1200" u="sng" dirty="0">
                <a:latin typeface="+mn-lt"/>
              </a:rPr>
              <a:t>cryopreserved</a:t>
            </a:r>
            <a:r>
              <a:rPr lang="en-GB" altLang="en-US" sz="1200" dirty="0">
                <a:latin typeface="+mn-lt"/>
              </a:rPr>
              <a:t> in a specialist laboratory (such as a stem cell lab).</a:t>
            </a:r>
          </a:p>
          <a:p>
            <a:pPr algn="l">
              <a:spcBef>
                <a:spcPct val="0"/>
              </a:spcBef>
              <a:buFontTx/>
              <a:buNone/>
            </a:pPr>
            <a:endParaRPr lang="en-GB" altLang="en-US" sz="1200" dirty="0">
              <a:latin typeface="+mn-lt"/>
            </a:endParaRPr>
          </a:p>
          <a:p>
            <a:pPr algn="l">
              <a:spcBef>
                <a:spcPct val="0"/>
              </a:spcBef>
              <a:buFontTx/>
              <a:buNone/>
            </a:pPr>
            <a:r>
              <a:rPr lang="en-GB" altLang="en-US" sz="1200" dirty="0">
                <a:latin typeface="+mn-lt"/>
              </a:rPr>
              <a:t>The frozen white blood cells are then transported to a manufacturing facility. A chimeric antigen receptor (CAR) is delivered into the </a:t>
            </a:r>
            <a:r>
              <a:rPr lang="en-GB" altLang="en-US" sz="1200" u="sng" dirty="0">
                <a:latin typeface="+mn-lt"/>
              </a:rPr>
              <a:t>T cells</a:t>
            </a:r>
            <a:r>
              <a:rPr lang="en-GB" altLang="en-US" sz="1200" dirty="0">
                <a:latin typeface="+mn-lt"/>
              </a:rPr>
              <a:t> using a viral vector.</a:t>
            </a:r>
          </a:p>
          <a:p>
            <a:pPr algn="l">
              <a:spcBef>
                <a:spcPct val="0"/>
              </a:spcBef>
              <a:buFontTx/>
              <a:buNone/>
            </a:pPr>
            <a:endParaRPr lang="en-GB" altLang="en-US" sz="1200" dirty="0">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latin typeface="+mn-lt"/>
              </a:rPr>
              <a:t>The CAR re-programmes the T cells to recognise a marker (or </a:t>
            </a:r>
            <a:r>
              <a:rPr lang="en-GB" altLang="en-US" sz="1200" u="sng" dirty="0">
                <a:latin typeface="+mn-lt"/>
              </a:rPr>
              <a:t>antigen</a:t>
            </a:r>
            <a:r>
              <a:rPr lang="en-GB" altLang="en-US" sz="1200" dirty="0">
                <a:latin typeface="+mn-lt"/>
              </a:rPr>
              <a:t>) on the cancer cells.</a:t>
            </a:r>
          </a:p>
          <a:p>
            <a:pPr algn="l">
              <a:spcBef>
                <a:spcPct val="0"/>
              </a:spcBef>
              <a:buFontTx/>
              <a:buNone/>
            </a:pPr>
            <a:r>
              <a:rPr lang="en-GB" altLang="en-US" sz="1200" dirty="0">
                <a:latin typeface="+mn-lt"/>
              </a:rPr>
              <a:t>The patient is given chemotherapy to prepare for the CAR T cell infusion.</a:t>
            </a:r>
          </a:p>
          <a:p>
            <a:pPr algn="l">
              <a:spcBef>
                <a:spcPct val="0"/>
              </a:spcBef>
              <a:buFontTx/>
              <a:buNone/>
            </a:pPr>
            <a:endParaRPr lang="en-GB" altLang="en-US" sz="1200" dirty="0">
              <a:latin typeface="+mn-lt"/>
            </a:endParaRPr>
          </a:p>
          <a:p>
            <a:pPr algn="l">
              <a:spcBef>
                <a:spcPct val="0"/>
              </a:spcBef>
              <a:buFontTx/>
              <a:buNone/>
            </a:pPr>
            <a:r>
              <a:rPr lang="en-GB" altLang="en-US" sz="1200" dirty="0">
                <a:latin typeface="+mn-lt"/>
              </a:rPr>
              <a:t>The “CAR T cells” are thawed at the bedside and infused into the patient’s bloodstream. The CAR T cells then specifically seek and destroy the cancer cells. The CAR T cells proliferate inside the patient and live on to attack additional cancer cells expressing the marker they have been trained to recognise.</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latin typeface="+mn-lt"/>
              </a:rPr>
              <a:t>CAR T cell therapy is an example of an </a:t>
            </a:r>
            <a:r>
              <a:rPr lang="en-GB" altLang="en-US" sz="1200" i="1" dirty="0">
                <a:latin typeface="+mn-lt"/>
              </a:rPr>
              <a:t>ex vivo</a:t>
            </a:r>
            <a:r>
              <a:rPr lang="en-GB" altLang="en-US" sz="1200" dirty="0">
                <a:latin typeface="+mn-lt"/>
              </a:rPr>
              <a:t> gene therapy - production of the therapeutic product occurs outside the body.</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algn="l">
              <a:spcBef>
                <a:spcPct val="0"/>
              </a:spcBef>
              <a:buFontTx/>
              <a:buNone/>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49</a:t>
            </a:fld>
            <a:endParaRPr lang="en-GB"/>
          </a:p>
        </p:txBody>
      </p:sp>
    </p:spTree>
    <p:extLst>
      <p:ext uri="{BB962C8B-B14F-4D97-AF65-F5344CB8AC3E}">
        <p14:creationId xmlns:p14="http://schemas.microsoft.com/office/powerpoint/2010/main" val="31116504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None/>
            </a:pPr>
            <a:r>
              <a:rPr lang="en-GB" altLang="en-US" dirty="0"/>
              <a:t>This cutting edge treatment often leads to serious side effects, so is currently only available in specialist centres where patients can be closely monitored.</a:t>
            </a:r>
          </a:p>
          <a:p>
            <a:pPr marL="0" indent="0">
              <a:spcBef>
                <a:spcPct val="0"/>
              </a:spcBef>
              <a:buNone/>
            </a:pPr>
            <a:endParaRPr lang="en-GB"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a:t>Cytokine release syndrome (CRS) </a:t>
            </a:r>
            <a:r>
              <a:rPr lang="en-GB" b="0" dirty="0"/>
              <a:t>- </a:t>
            </a:r>
            <a:r>
              <a:rPr lang="en-GB" sz="1200" b="0" i="0" kern="1200" dirty="0">
                <a:solidFill>
                  <a:schemeClr val="tx1"/>
                </a:solidFill>
                <a:effectLst/>
                <a:latin typeface="+mn-lt"/>
                <a:ea typeface="+mn-ea"/>
                <a:cs typeface="+mn-cs"/>
              </a:rPr>
              <a:t>Depending on the patient and the CAR T cells, CRS may occur within 1 to 21 days of CAR T cell infusion. The duration of CRS is variable and it depends on the type of intervention used to manage it. The severity of CRS can be on a spectrum too. On the mild end, a patient might just feel like they have the flu. Because of the potential for fatal outcomes, severe or life‐threatening CRS is a medical emergency and requires intensive care treatment. Interleukin-6 (IL-6) seems to be a primary mediator of CRS. Tocilizumab is a monoclonal antibody (</a:t>
            </a:r>
            <a:r>
              <a:rPr lang="en-GB" sz="1200" b="0" i="0" kern="1200" dirty="0" err="1">
                <a:solidFill>
                  <a:schemeClr val="tx1"/>
                </a:solidFill>
                <a:effectLst/>
                <a:latin typeface="+mn-lt"/>
                <a:ea typeface="+mn-ea"/>
                <a:cs typeface="+mn-cs"/>
              </a:rPr>
              <a:t>mAb</a:t>
            </a:r>
            <a:r>
              <a:rPr lang="en-GB" sz="1200" b="0" i="0" kern="1200" dirty="0">
                <a:solidFill>
                  <a:schemeClr val="tx1"/>
                </a:solidFill>
                <a:effectLst/>
                <a:latin typeface="+mn-lt"/>
                <a:ea typeface="+mn-ea"/>
                <a:cs typeface="+mn-cs"/>
              </a:rPr>
              <a:t>) used to treat CRS. It works by blocking IL-6 signalling.</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Cytokines (chemical messengers that help the T cells carry out their functions) are produced when the CAR T cells multiple in the body and kill the cancer cells. </a:t>
            </a:r>
          </a:p>
          <a:p>
            <a:r>
              <a:rPr lang="en-GB" sz="1200" b="0" i="0" kern="1200" dirty="0">
                <a:solidFill>
                  <a:schemeClr val="tx1"/>
                </a:solidFill>
                <a:effectLst/>
                <a:latin typeface="+mn-lt"/>
                <a:ea typeface="+mn-ea"/>
                <a:cs typeface="+mn-cs"/>
              </a:rPr>
              <a:t>CRS symptoms can range from mild flu-like symptoms that include: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Nausea, Fatigue, Headache, Chills, Fever</a:t>
            </a:r>
          </a:p>
          <a:p>
            <a:r>
              <a:rPr lang="en-GB" sz="1200" b="0" i="0" kern="1200" dirty="0">
                <a:solidFill>
                  <a:schemeClr val="tx1"/>
                </a:solidFill>
                <a:effectLst/>
                <a:latin typeface="+mn-lt"/>
                <a:ea typeface="+mn-ea"/>
                <a:cs typeface="+mn-cs"/>
              </a:rPr>
              <a:t>The symptoms of CRS can also be more serious such as: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Low blood pressure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Tachycardia (abnormally rapid heart rate)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Capillary leakage (fluid and proteins leaking out of tiny blood vessels and flowing into surrounding tissues, resulting in dangerously low blood pressure)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Cardiac arrhythmias/arrest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Hemophagocytic </a:t>
            </a:r>
            <a:r>
              <a:rPr lang="en-GB" sz="1200" b="0" i="0" kern="1200" dirty="0" err="1">
                <a:solidFill>
                  <a:schemeClr val="tx1"/>
                </a:solidFill>
                <a:effectLst/>
                <a:latin typeface="+mn-lt"/>
                <a:ea typeface="+mn-ea"/>
                <a:cs typeface="+mn-cs"/>
              </a:rPr>
              <a:t>lymphohistiocytosis</a:t>
            </a:r>
            <a:r>
              <a:rPr lang="en-GB" sz="1200" b="0" i="0" kern="1200" dirty="0">
                <a:solidFill>
                  <a:schemeClr val="tx1"/>
                </a:solidFill>
                <a:effectLst/>
                <a:latin typeface="+mn-lt"/>
                <a:ea typeface="+mn-ea"/>
                <a:cs typeface="+mn-cs"/>
              </a:rPr>
              <a:t> (life-threatening immune system activation)/</a:t>
            </a:r>
            <a:r>
              <a:rPr lang="en-GB" sz="1200" b="0" i="0" kern="1200" dirty="0" err="1">
                <a:solidFill>
                  <a:schemeClr val="tx1"/>
                </a:solidFill>
                <a:effectLst/>
                <a:latin typeface="+mn-lt"/>
                <a:ea typeface="+mn-ea"/>
                <a:cs typeface="+mn-cs"/>
              </a:rPr>
              <a:t>macrophageactivation</a:t>
            </a:r>
            <a:r>
              <a:rPr lang="en-GB" sz="1200" b="0" i="0" kern="1200" dirty="0">
                <a:solidFill>
                  <a:schemeClr val="tx1"/>
                </a:solidFill>
                <a:effectLst/>
                <a:latin typeface="+mn-lt"/>
                <a:ea typeface="+mn-ea"/>
                <a:cs typeface="+mn-cs"/>
              </a:rPr>
              <a:t> syndrome (life-threatening activation of macrophages) (HLH/MAS)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Hypoxia (lack of oxygen reaching the tissue)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Renal insufficiency (poor function of the kidneys)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Poor lung oxygenation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Multiple organ failure</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Neurological symptoms</a:t>
            </a:r>
            <a:endParaRPr lang="en-GB" b="1" dirty="0"/>
          </a:p>
          <a:p>
            <a:pPr marL="0" indent="0">
              <a:spcBef>
                <a:spcPct val="0"/>
              </a:spcBef>
              <a:buNone/>
            </a:pPr>
            <a:endParaRPr lang="en-GB" altLang="en-US" dirty="0"/>
          </a:p>
          <a:p>
            <a:r>
              <a:rPr lang="en-GB" b="1" dirty="0"/>
              <a:t>Neurotoxicity </a:t>
            </a:r>
            <a:r>
              <a:rPr lang="en-GB" b="0" dirty="0"/>
              <a:t>– mechanism poorly understood. </a:t>
            </a:r>
            <a:r>
              <a:rPr lang="en-GB" sz="1200" b="0" i="0" kern="1200" dirty="0">
                <a:solidFill>
                  <a:schemeClr val="tx1"/>
                </a:solidFill>
                <a:effectLst/>
                <a:latin typeface="+mn-lt"/>
                <a:ea typeface="+mn-ea"/>
                <a:cs typeface="+mn-cs"/>
              </a:rPr>
              <a:t>Common symptoms include language impairment (aphasia), confusion, delirium, involuntary muscle twitching, hallucinations, or unresponsiveness. Seizures have also been reported.</a:t>
            </a:r>
          </a:p>
          <a:p>
            <a:r>
              <a:rPr lang="en-GB" sz="1200" b="0" i="0" kern="1200" dirty="0">
                <a:solidFill>
                  <a:schemeClr val="tx1"/>
                </a:solidFill>
                <a:effectLst/>
                <a:latin typeface="+mn-lt"/>
                <a:ea typeface="+mn-ea"/>
                <a:cs typeface="+mn-cs"/>
              </a:rPr>
              <a:t>Neurotoxicity has been reversible in most cases and the symptoms have resolved over several days without intervention or apparent long-term effects, however there can be life-threatening adverse neurological events. </a:t>
            </a:r>
          </a:p>
          <a:p>
            <a:pPr marL="0" indent="0">
              <a:spcBef>
                <a:spcPct val="0"/>
              </a:spcBef>
              <a:buNone/>
            </a:pPr>
            <a:endParaRPr lang="en-GB" altLang="en-US" dirty="0"/>
          </a:p>
          <a:p>
            <a:pPr marL="0" indent="0">
              <a:spcBef>
                <a:spcPct val="0"/>
              </a:spcBef>
              <a:buNone/>
            </a:pPr>
            <a:r>
              <a:rPr lang="en-GB" sz="1200" b="1" i="0" kern="1200" dirty="0" err="1">
                <a:solidFill>
                  <a:schemeClr val="tx1"/>
                </a:solidFill>
                <a:effectLst/>
                <a:latin typeface="+mn-lt"/>
                <a:ea typeface="+mn-ea"/>
                <a:cs typeface="+mn-cs"/>
              </a:rPr>
              <a:t>Tumor</a:t>
            </a:r>
            <a:r>
              <a:rPr lang="en-GB" sz="1200" b="1" i="0" kern="1200" dirty="0">
                <a:solidFill>
                  <a:schemeClr val="tx1"/>
                </a:solidFill>
                <a:effectLst/>
                <a:latin typeface="+mn-lt"/>
                <a:ea typeface="+mn-ea"/>
                <a:cs typeface="+mn-cs"/>
              </a:rPr>
              <a:t> lysis syndrome </a:t>
            </a:r>
            <a:r>
              <a:rPr lang="en-GB" sz="1200" b="0" i="0" kern="1200" dirty="0">
                <a:solidFill>
                  <a:schemeClr val="tx1"/>
                </a:solidFill>
                <a:effectLst/>
                <a:latin typeface="+mn-lt"/>
                <a:ea typeface="+mn-ea"/>
                <a:cs typeface="+mn-cs"/>
              </a:rPr>
              <a:t>- metabolic complications that can occur due to sudden and/or massive killing of tumour cells</a:t>
            </a:r>
          </a:p>
          <a:p>
            <a:pPr marL="0" indent="0">
              <a:spcBef>
                <a:spcPct val="0"/>
              </a:spcBef>
              <a:buNone/>
            </a:pPr>
            <a:endParaRPr lang="en-GB" altLang="en-US" sz="1200" b="1" i="0" kern="1200" dirty="0">
              <a:solidFill>
                <a:schemeClr val="tx1"/>
              </a:solidFill>
              <a:effectLst/>
              <a:latin typeface="+mn-lt"/>
              <a:ea typeface="+mn-ea"/>
              <a:cs typeface="+mn-cs"/>
            </a:endParaRPr>
          </a:p>
          <a:p>
            <a:pPr marL="0" indent="0">
              <a:spcBef>
                <a:spcPct val="0"/>
              </a:spcBef>
              <a:buNone/>
            </a:pPr>
            <a:r>
              <a:rPr lang="en-GB" sz="1200" b="1" i="0" kern="1200" dirty="0">
                <a:solidFill>
                  <a:schemeClr val="tx1"/>
                </a:solidFill>
                <a:effectLst/>
                <a:latin typeface="+mn-lt"/>
                <a:ea typeface="+mn-ea"/>
                <a:cs typeface="+mn-cs"/>
              </a:rPr>
              <a:t>On-target, Off-</a:t>
            </a:r>
            <a:r>
              <a:rPr lang="en-GB" sz="1200" b="1" i="0" kern="1200" dirty="0" err="1">
                <a:solidFill>
                  <a:schemeClr val="tx1"/>
                </a:solidFill>
                <a:effectLst/>
                <a:latin typeface="+mn-lt"/>
                <a:ea typeface="+mn-ea"/>
                <a:cs typeface="+mn-cs"/>
              </a:rPr>
              <a:t>tumor</a:t>
            </a:r>
            <a:r>
              <a:rPr lang="en-GB" sz="1200" b="1" i="0" kern="1200" dirty="0">
                <a:solidFill>
                  <a:schemeClr val="tx1"/>
                </a:solidFill>
                <a:effectLst/>
                <a:latin typeface="+mn-lt"/>
                <a:ea typeface="+mn-ea"/>
                <a:cs typeface="+mn-cs"/>
              </a:rPr>
              <a:t> Toxicity </a:t>
            </a:r>
            <a:r>
              <a:rPr lang="en-GB" sz="1200" b="0" i="0" kern="1200" dirty="0">
                <a:solidFill>
                  <a:schemeClr val="tx1"/>
                </a:solidFill>
                <a:effectLst/>
                <a:latin typeface="+mn-lt"/>
                <a:ea typeface="+mn-ea"/>
                <a:cs typeface="+mn-cs"/>
              </a:rPr>
              <a:t>- damage to such noncancerous normal tissue by CAR T cells. Therapies targeting CD19 also kill the patient’s healthy B cells, as well as cancerous ones, resulting in B cell aplasia.</a:t>
            </a:r>
          </a:p>
          <a:p>
            <a:pPr marL="0" indent="0">
              <a:spcBef>
                <a:spcPct val="0"/>
              </a:spcBef>
              <a:buNone/>
            </a:pPr>
            <a:endParaRPr lang="en-GB" altLang="en-US" sz="1200" b="0" i="0" kern="1200" dirty="0">
              <a:solidFill>
                <a:schemeClr val="tx1"/>
              </a:solidFill>
              <a:effectLst/>
              <a:latin typeface="+mn-lt"/>
              <a:ea typeface="+mn-ea"/>
              <a:cs typeface="+mn-cs"/>
            </a:endParaRPr>
          </a:p>
          <a:p>
            <a:pPr marL="0" indent="0">
              <a:spcBef>
                <a:spcPct val="0"/>
              </a:spcBef>
              <a:buNone/>
            </a:pPr>
            <a:r>
              <a:rPr lang="en-GB" altLang="en-US" b="1" dirty="0"/>
              <a:t>Allergic reactions and anaphylaxis </a:t>
            </a:r>
            <a:r>
              <a:rPr lang="en-GB" altLang="en-US" b="0" dirty="0"/>
              <a:t>– may be due to DMSO, dextran 40 or residual gentamicin</a:t>
            </a:r>
            <a:endParaRPr lang="en-GB" altLang="en-US" b="1" dirty="0"/>
          </a:p>
        </p:txBody>
      </p:sp>
      <p:sp>
        <p:nvSpPr>
          <p:cNvPr id="4" name="Slide Number Placeholder 3"/>
          <p:cNvSpPr>
            <a:spLocks noGrp="1"/>
          </p:cNvSpPr>
          <p:nvPr>
            <p:ph type="sldNum" sz="quarter" idx="10"/>
          </p:nvPr>
        </p:nvSpPr>
        <p:spPr/>
        <p:txBody>
          <a:bodyPr/>
          <a:lstStyle/>
          <a:p>
            <a:fld id="{6FE50913-8173-41CC-917F-C3CC1FD5F98C}" type="slidenum">
              <a:rPr lang="en-GB" smtClean="0"/>
              <a:t>50</a:t>
            </a:fld>
            <a:endParaRPr lang="en-GB"/>
          </a:p>
        </p:txBody>
      </p:sp>
    </p:spTree>
    <p:extLst>
      <p:ext uri="{BB962C8B-B14F-4D97-AF65-F5344CB8AC3E}">
        <p14:creationId xmlns:p14="http://schemas.microsoft.com/office/powerpoint/2010/main" val="2777412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0" i="0" kern="1200" dirty="0">
                <a:solidFill>
                  <a:schemeClr val="tx1"/>
                </a:solidFill>
                <a:effectLst/>
                <a:latin typeface="+mn-lt"/>
                <a:ea typeface="+mn-ea"/>
                <a:cs typeface="+mn-cs"/>
              </a:rPr>
              <a:t>The chief executive of NHS England Simon Stevens has very recently spoken about the importance of the NHS embracing CAR-T therapy and has announced that preparations are underway to make CAR T cells therapies available within the NHS later this year. He also appealed to manufacturers for their help in delivering these treatments to patients as quickly and cost-effectively as possible.</a:t>
            </a:r>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51</a:t>
            </a:fld>
            <a:endParaRPr lang="en-GB"/>
          </a:p>
        </p:txBody>
      </p:sp>
    </p:spTree>
    <p:extLst>
      <p:ext uri="{BB962C8B-B14F-4D97-AF65-F5344CB8AC3E}">
        <p14:creationId xmlns:p14="http://schemas.microsoft.com/office/powerpoint/2010/main" val="4049312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altLang="en-US" dirty="0">
                <a:ea typeface="Cambria" panose="02040503050406030204" pitchFamily="18" charset="0"/>
                <a:cs typeface="Times New Roman" panose="02020603050405020304" pitchFamily="18" charset="0"/>
              </a:rPr>
              <a:t>Adenosine deaminase deficiency–severe combined immunodeficiency (ADA–SCID) </a:t>
            </a:r>
            <a:endParaRPr lang="en-GB" altLang="en-US" sz="1200" dirty="0"/>
          </a:p>
          <a:p>
            <a:pPr eaLnBrk="1" hangingPunct="1">
              <a:defRPr/>
            </a:pPr>
            <a:r>
              <a:rPr lang="en-GB" altLang="en-US" sz="1200" dirty="0"/>
              <a:t>Lymphocytes – white blood cells that fight off infections</a:t>
            </a:r>
          </a:p>
          <a:p>
            <a:pPr eaLnBrk="1" hangingPunct="1">
              <a:defRPr/>
            </a:pPr>
            <a:endParaRPr lang="en-GB" altLang="en-US" sz="1200" dirty="0"/>
          </a:p>
          <a:p>
            <a:pPr eaLnBrk="1" hangingPunct="1">
              <a:defRPr/>
            </a:pPr>
            <a:r>
              <a:rPr lang="en-GB" altLang="en-US" sz="1200" dirty="0"/>
              <a:t>Allogeneic HSCT – a procedure in which a patient receives a transplant of blood-forming stem cells from a genetically similar donor.</a:t>
            </a:r>
          </a:p>
          <a:p>
            <a:pPr eaLnBrk="1" hangingPunct="1">
              <a:defRPr/>
            </a:pPr>
            <a:endParaRPr lang="en-GB" altLang="en-US" sz="1200" dirty="0"/>
          </a:p>
          <a:p>
            <a:pPr eaLnBrk="1" hangingPunct="1">
              <a:defRPr/>
            </a:pP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improves overall survival compared with HSCT.</a:t>
            </a:r>
            <a:endParaRPr lang="en-GB" altLang="en-US" sz="1200" dirty="0"/>
          </a:p>
          <a:p>
            <a:pPr eaLnBrk="1" hangingPunct="1">
              <a:defRPr/>
            </a:pPr>
            <a:r>
              <a:rPr lang="en-GB" sz="1200" b="0" i="0" kern="1200" dirty="0">
                <a:solidFill>
                  <a:schemeClr val="tx1"/>
                </a:solidFill>
                <a:effectLst/>
                <a:latin typeface="+mn-lt"/>
                <a:ea typeface="+mn-ea"/>
                <a:cs typeface="+mn-cs"/>
              </a:rPr>
              <a:t>Intervention-free survival after </a:t>
            </a: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was 15/17 patients in clinical trials. Difficult to compare with HSCT. </a:t>
            </a:r>
          </a:p>
          <a:p>
            <a:pPr eaLnBrk="1" hangingPunct="1">
              <a:defRPr/>
            </a:pPr>
            <a:r>
              <a:rPr lang="en-GB" sz="1200" b="0" i="0" kern="1200" dirty="0">
                <a:solidFill>
                  <a:schemeClr val="tx1"/>
                </a:solidFill>
                <a:effectLst/>
                <a:latin typeface="+mn-lt"/>
                <a:ea typeface="+mn-ea"/>
                <a:cs typeface="+mn-cs"/>
              </a:rPr>
              <a:t>Expected to increase in clinical practice because of:</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restriction of the use of </a:t>
            </a: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to only people who are expected to produce enough CD34+ cells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expertise gained in administering </a:t>
            </a:r>
            <a:r>
              <a:rPr lang="en-GB" sz="1200" b="0" i="0" kern="1200" dirty="0" err="1">
                <a:solidFill>
                  <a:schemeClr val="tx1"/>
                </a:solidFill>
                <a:effectLst/>
                <a:latin typeface="+mn-lt"/>
                <a:ea typeface="+mn-ea"/>
                <a:cs typeface="+mn-cs"/>
              </a:rPr>
              <a:t>Strimvelis</a:t>
            </a:r>
            <a:r>
              <a:rPr lang="en-GB" sz="1200" b="0" i="0" kern="1200" dirty="0">
                <a:solidFill>
                  <a:schemeClr val="tx1"/>
                </a:solidFill>
                <a:effectLst/>
                <a:latin typeface="+mn-lt"/>
                <a:ea typeface="+mn-ea"/>
                <a:cs typeface="+mn-cs"/>
              </a:rPr>
              <a:t> during the 15‑year timeframe of the trials. </a:t>
            </a:r>
          </a:p>
          <a:p>
            <a:pPr eaLnBrk="1" hangingPunct="1">
              <a:defRPr/>
            </a:pPr>
            <a:endParaRPr lang="en-GB" altLang="en-US"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52</a:t>
            </a:fld>
            <a:endParaRPr lang="en-GB"/>
          </a:p>
        </p:txBody>
      </p:sp>
    </p:spTree>
    <p:extLst>
      <p:ext uri="{BB962C8B-B14F-4D97-AF65-F5344CB8AC3E}">
        <p14:creationId xmlns:p14="http://schemas.microsoft.com/office/powerpoint/2010/main" val="2713217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ADA = a</a:t>
            </a:r>
            <a:r>
              <a:rPr lang="en-GB" altLang="en-US" sz="1200" dirty="0">
                <a:latin typeface="+mn-lt"/>
                <a:ea typeface="Cambria" panose="02040503050406030204" pitchFamily="18" charset="0"/>
                <a:cs typeface="Times New Roman" panose="02020603050405020304" pitchFamily="18" charset="0"/>
              </a:rPr>
              <a:t>denosine deaminase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The patient will now be able to build a functioning immune system that will improve their ability to fight infection.</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err="1">
                <a:latin typeface="+mn-lt"/>
              </a:rPr>
              <a:t>Strimvelis</a:t>
            </a:r>
            <a:r>
              <a:rPr lang="en-GB" altLang="en-US" sz="1200" dirty="0">
                <a:latin typeface="+mn-lt"/>
              </a:rPr>
              <a:t> is an autologous, </a:t>
            </a:r>
            <a:r>
              <a:rPr lang="en-GB" altLang="en-US" sz="1200" i="1" dirty="0">
                <a:latin typeface="+mn-lt"/>
              </a:rPr>
              <a:t>ex vivo</a:t>
            </a:r>
            <a:r>
              <a:rPr lang="en-GB" altLang="en-US" sz="1200" dirty="0">
                <a:latin typeface="+mn-lt"/>
              </a:rPr>
              <a:t> gene therapy</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53</a:t>
            </a:fld>
            <a:endParaRPr lang="en-GB"/>
          </a:p>
        </p:txBody>
      </p:sp>
    </p:spTree>
    <p:extLst>
      <p:ext uri="{BB962C8B-B14F-4D97-AF65-F5344CB8AC3E}">
        <p14:creationId xmlns:p14="http://schemas.microsoft.com/office/powerpoint/2010/main" val="746656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Genes &amp; cells are covered on the next two slides but some definitions are provided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latin typeface="+mn-lt"/>
              </a:rPr>
              <a:t>Genes – the basic biological units of heredity. A gene is a section of DNA that provides a coded set of instructions, usually to make a protein.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sz="1200" dirty="0">
                <a:latin typeface="+mn-lt"/>
              </a:rPr>
              <a:t>Cells – the basic structural, functional, and biological units of all known living organisms. Cells contain the body’s hereditary material (genes) and can make copies of themselves.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sz="1200" dirty="0">
              <a:latin typeface="+mn-lt"/>
            </a:endParaRPr>
          </a:p>
          <a:p>
            <a:pPr marL="171450" indent="-171450" eaLnBrk="1" hangingPunct="1">
              <a:spcBef>
                <a:spcPct val="0"/>
              </a:spcBef>
              <a:buFont typeface="Arial" panose="020B0604020202020204" pitchFamily="34" charset="0"/>
              <a:buChar char="•"/>
            </a:pPr>
            <a:r>
              <a:rPr lang="en-GB" altLang="en-US" sz="1200" dirty="0">
                <a:latin typeface="+mn-lt"/>
              </a:rPr>
              <a:t>Tissues – groups of cells that have a similar structure and act together to perform a specific function.</a:t>
            </a:r>
          </a:p>
          <a:p>
            <a:endParaRPr lang="en-GB" sz="1200" dirty="0">
              <a:latin typeface="+mn-lt"/>
            </a:endParaRPr>
          </a:p>
          <a:p>
            <a:endParaRPr lang="en-GB" sz="1200" dirty="0">
              <a:latin typeface="+mn-lt"/>
            </a:endParaRPr>
          </a:p>
        </p:txBody>
      </p:sp>
      <p:sp>
        <p:nvSpPr>
          <p:cNvPr id="4" name="Slide Number Placeholder 3"/>
          <p:cNvSpPr>
            <a:spLocks noGrp="1"/>
          </p:cNvSpPr>
          <p:nvPr>
            <p:ph type="sldNum" sz="quarter" idx="5"/>
          </p:nvPr>
        </p:nvSpPr>
        <p:spPr/>
        <p:txBody>
          <a:bodyPr/>
          <a:lstStyle/>
          <a:p>
            <a:fld id="{6FE50913-8173-41CC-917F-C3CC1FD5F98C}" type="slidenum">
              <a:rPr lang="en-GB" smtClean="0"/>
              <a:t>5</a:t>
            </a:fld>
            <a:endParaRPr lang="en-GB"/>
          </a:p>
        </p:txBody>
      </p:sp>
    </p:spTree>
    <p:extLst>
      <p:ext uri="{BB962C8B-B14F-4D97-AF65-F5344CB8AC3E}">
        <p14:creationId xmlns:p14="http://schemas.microsoft.com/office/powerpoint/2010/main" val="3761829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endParaRPr lang="en-GB" altLang="en-US" sz="1200" dirty="0">
              <a:solidFill>
                <a:schemeClr val="accent1"/>
              </a:solidFill>
              <a:latin typeface="lato"/>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54</a:t>
            </a:fld>
            <a:endParaRPr lang="en-GB"/>
          </a:p>
        </p:txBody>
      </p:sp>
    </p:spTree>
    <p:extLst>
      <p:ext uri="{BB962C8B-B14F-4D97-AF65-F5344CB8AC3E}">
        <p14:creationId xmlns:p14="http://schemas.microsoft.com/office/powerpoint/2010/main" val="4014149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latin typeface="+mn-lt"/>
              </a:rPr>
              <a:t>In the UK alone 14,000 people have this condition.</a:t>
            </a:r>
          </a:p>
          <a:p>
            <a:pPr eaLnBrk="1" hangingPunct="1">
              <a:spcBef>
                <a:spcPct val="0"/>
              </a:spcBef>
              <a:buFontTx/>
              <a:buNone/>
            </a:pPr>
            <a:endParaRPr lang="en-GB" altLang="en-US" sz="1200" dirty="0">
              <a:latin typeface="+mn-lt"/>
            </a:endParaRPr>
          </a:p>
          <a:p>
            <a:pPr eaLnBrk="1" hangingPunct="1">
              <a:spcBef>
                <a:spcPct val="0"/>
              </a:spcBef>
              <a:buFontTx/>
              <a:buNone/>
            </a:pPr>
            <a:r>
              <a:rPr lang="en-GB" altLang="en-US" sz="1200" dirty="0">
                <a:latin typeface="+mn-lt"/>
              </a:rPr>
              <a:t>In March 2017, French researchers announced a world first – a 13 year old boy had been cured of sickle-cell disease after receiving an experimental gene therapy. Blood forming stem cells were collected from the boy’s bone marrow and modified in the lab by introducing healthy copies of the haemoglobin gene. </a:t>
            </a:r>
          </a:p>
          <a:p>
            <a:pPr eaLnBrk="1" hangingPunct="1">
              <a:spcBef>
                <a:spcPct val="0"/>
              </a:spcBef>
              <a:buFontTx/>
              <a:buNone/>
            </a:pPr>
            <a:endParaRPr lang="en-GB" altLang="en-US" sz="1200" dirty="0">
              <a:latin typeface="+mn-lt"/>
            </a:endParaRPr>
          </a:p>
          <a:p>
            <a:pPr eaLnBrk="1" hangingPunct="1">
              <a:spcBef>
                <a:spcPct val="0"/>
              </a:spcBef>
              <a:buFontTx/>
              <a:buNone/>
            </a:pPr>
            <a:r>
              <a:rPr lang="en-GB" altLang="en-US" sz="1200" dirty="0">
                <a:latin typeface="+mn-lt"/>
              </a:rPr>
              <a:t>When the treated cells were infused back into his body, they began to make normal blood cells. More than two years after treatment, the patient has enough normal red blood cells to avoid transfusions, and no longer suffers any of the effects of the disorder. </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55</a:t>
            </a:fld>
            <a:endParaRPr lang="en-GB"/>
          </a:p>
        </p:txBody>
      </p:sp>
    </p:spTree>
    <p:extLst>
      <p:ext uri="{BB962C8B-B14F-4D97-AF65-F5344CB8AC3E}">
        <p14:creationId xmlns:p14="http://schemas.microsoft.com/office/powerpoint/2010/main" val="1721411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defRPr/>
            </a:pPr>
            <a:r>
              <a:rPr lang="el-GR" altLang="en-US" sz="1200" dirty="0">
                <a:latin typeface="+mn-lt"/>
              </a:rPr>
              <a:t>β-</a:t>
            </a:r>
            <a:r>
              <a:rPr lang="en-GB" altLang="en-US" sz="1200" dirty="0">
                <a:latin typeface="+mn-lt"/>
              </a:rPr>
              <a:t>globin = the gene that is mutated in patients with sickle cell disease</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is an example of an </a:t>
            </a:r>
            <a:r>
              <a:rPr lang="en-GB" altLang="en-US" sz="1200" kern="1200" dirty="0">
                <a:solidFill>
                  <a:schemeClr val="tx1"/>
                </a:solidFill>
                <a:latin typeface="+mn-lt"/>
                <a:ea typeface="+mn-ea"/>
                <a:cs typeface="+mn-cs"/>
              </a:rPr>
              <a:t>autologous</a:t>
            </a:r>
            <a:r>
              <a:rPr lang="en-GB" altLang="en-US" sz="1200" dirty="0">
                <a:latin typeface="+mn-lt"/>
              </a:rPr>
              <a:t>, ex vivo gene therapy</a:t>
            </a:r>
            <a:endParaRPr lang="en-GB" dirty="0">
              <a:latin typeface="+mn-lt"/>
            </a:endParaRPr>
          </a:p>
        </p:txBody>
      </p:sp>
      <p:sp>
        <p:nvSpPr>
          <p:cNvPr id="4" name="Slide Number Placeholder 3"/>
          <p:cNvSpPr>
            <a:spLocks noGrp="1"/>
          </p:cNvSpPr>
          <p:nvPr>
            <p:ph type="sldNum" sz="quarter" idx="10"/>
          </p:nvPr>
        </p:nvSpPr>
        <p:spPr/>
        <p:txBody>
          <a:bodyPr/>
          <a:lstStyle/>
          <a:p>
            <a:fld id="{6FE50913-8173-41CC-917F-C3CC1FD5F98C}" type="slidenum">
              <a:rPr lang="en-GB" smtClean="0"/>
              <a:t>56</a:t>
            </a:fld>
            <a:endParaRPr lang="en-GB"/>
          </a:p>
        </p:txBody>
      </p:sp>
    </p:spTree>
    <p:extLst>
      <p:ext uri="{BB962C8B-B14F-4D97-AF65-F5344CB8AC3E}">
        <p14:creationId xmlns:p14="http://schemas.microsoft.com/office/powerpoint/2010/main" val="18110591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buFontTx/>
              <a:buNone/>
            </a:pPr>
            <a:endParaRPr lang="en-GB" altLang="en-US" sz="1200" dirty="0">
              <a:solidFill>
                <a:schemeClr val="accent1"/>
              </a:solidFill>
              <a:latin typeface="lato"/>
            </a:endParaRPr>
          </a:p>
          <a:p>
            <a:pPr>
              <a:spcBef>
                <a:spcPct val="0"/>
              </a:spcBef>
              <a:buFontTx/>
              <a:buNone/>
            </a:pPr>
            <a:endParaRPr lang="en-GB" altLang="en-US" sz="1200" dirty="0">
              <a:solidFill>
                <a:schemeClr val="accent1"/>
              </a:solidFill>
              <a:latin typeface="lato"/>
            </a:endParaRP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57</a:t>
            </a:fld>
            <a:endParaRPr lang="en-GB"/>
          </a:p>
        </p:txBody>
      </p:sp>
    </p:spTree>
    <p:extLst>
      <p:ext uri="{BB962C8B-B14F-4D97-AF65-F5344CB8AC3E}">
        <p14:creationId xmlns:p14="http://schemas.microsoft.com/office/powerpoint/2010/main" val="303002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t>In November 2017, researchers in Germany reported the ground breaking use of gene therapy to treat a young boy with the devastating connective tissue disorder junctional epidermolysis bullosa. </a:t>
            </a:r>
            <a:r>
              <a:rPr lang="en-GB" altLang="en-US" sz="1200" b="0" dirty="0">
                <a:latin typeface="Helmet"/>
              </a:rPr>
              <a:t>Patients with junctional epidermolysis bullosa have a genetic defect in the anchoring proteins that attach the epidermis to the dermis of the skin. Skin i</a:t>
            </a:r>
            <a:r>
              <a:rPr lang="en-GB" altLang="en-US" sz="1200" dirty="0"/>
              <a:t>s extremely fragile, blisters and tears, requires painful daily wound dressing and is prone to infections and skin cancer. </a:t>
            </a:r>
          </a:p>
          <a:p>
            <a:pPr eaLnBrk="1" hangingPunct="1">
              <a:spcBef>
                <a:spcPct val="0"/>
              </a:spcBef>
              <a:buFontTx/>
              <a:buNone/>
            </a:pPr>
            <a:endParaRPr lang="en-GB" altLang="en-US" sz="1200" dirty="0"/>
          </a:p>
          <a:p>
            <a:pPr eaLnBrk="1" hangingPunct="1">
              <a:spcBef>
                <a:spcPct val="0"/>
              </a:spcBef>
              <a:buFontTx/>
              <a:buNone/>
            </a:pPr>
            <a:r>
              <a:rPr lang="en-GB" altLang="en-US" sz="1200" dirty="0"/>
              <a:t>When a bacterial infection threatened the life of this patient, the medical team decided to use an experimental approach of grafting </a:t>
            </a:r>
            <a:r>
              <a:rPr lang="en-GB" sz="1200" b="0" i="0" kern="1200" dirty="0">
                <a:solidFill>
                  <a:schemeClr val="tx1"/>
                </a:solidFill>
                <a:effectLst/>
                <a:latin typeface="+mn-lt"/>
                <a:ea typeface="+mn-ea"/>
                <a:cs typeface="+mn-cs"/>
              </a:rPr>
              <a:t>genetically modified stem cells on to wound surfaces.</a:t>
            </a:r>
            <a:endParaRPr lang="en-GB" altLang="en-US" sz="1200" dirty="0"/>
          </a:p>
        </p:txBody>
      </p:sp>
      <p:sp>
        <p:nvSpPr>
          <p:cNvPr id="4" name="Slide Number Placeholder 3"/>
          <p:cNvSpPr>
            <a:spLocks noGrp="1"/>
          </p:cNvSpPr>
          <p:nvPr>
            <p:ph type="sldNum" sz="quarter" idx="10"/>
          </p:nvPr>
        </p:nvSpPr>
        <p:spPr/>
        <p:txBody>
          <a:bodyPr/>
          <a:lstStyle/>
          <a:p>
            <a:fld id="{6FE50913-8173-41CC-917F-C3CC1FD5F98C}" type="slidenum">
              <a:rPr lang="en-GB" smtClean="0"/>
              <a:t>58</a:t>
            </a:fld>
            <a:endParaRPr lang="en-GB"/>
          </a:p>
        </p:txBody>
      </p:sp>
    </p:spTree>
    <p:extLst>
      <p:ext uri="{BB962C8B-B14F-4D97-AF65-F5344CB8AC3E}">
        <p14:creationId xmlns:p14="http://schemas.microsoft.com/office/powerpoint/2010/main" val="1191194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t>Scientists grew cells from an unblistered patch of his skin. They isolated skin stem cells and added a healthy version of the faulty gene using a viral </a:t>
            </a:r>
            <a:r>
              <a:rPr lang="en-GB" altLang="en-US" sz="1200" i="0" dirty="0"/>
              <a:t>vector</a:t>
            </a:r>
            <a:r>
              <a:rPr lang="en-GB" altLang="en-US" sz="1200" dirty="0"/>
              <a:t>. They let the modified cells grow into small sheets in the lab</a:t>
            </a:r>
          </a:p>
          <a:p>
            <a:pPr eaLnBrk="1" hangingPunct="1">
              <a:spcBef>
                <a:spcPct val="0"/>
              </a:spcBef>
              <a:buFontTx/>
              <a:buNone/>
            </a:pPr>
            <a:endParaRPr lang="en-GB" altLang="en-US" sz="1200" dirty="0"/>
          </a:p>
          <a:p>
            <a:pPr eaLnBrk="1" hangingPunct="1">
              <a:spcBef>
                <a:spcPct val="0"/>
              </a:spcBef>
              <a:buFontTx/>
              <a:buNone/>
            </a:pPr>
            <a:r>
              <a:rPr lang="en-GB" altLang="en-US" sz="1200" dirty="0"/>
              <a:t>The sheets were transplanted onto the patient’s body. Over a series of 3 surgeries, 9 square feet of laboratory-grown, genetically-corrected skin was grafted. </a:t>
            </a:r>
          </a:p>
          <a:p>
            <a:pPr eaLnBrk="1" hangingPunct="1">
              <a:spcBef>
                <a:spcPct val="0"/>
              </a:spcBef>
              <a:buFontTx/>
              <a:buNone/>
            </a:pPr>
            <a:r>
              <a:rPr lang="en-GB" altLang="en-US" sz="1200" dirty="0"/>
              <a:t>Two years after the treatment, the young boy continues to enjoy a vastly improved quality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kern="1200" dirty="0">
              <a:solidFill>
                <a:schemeClr val="tx1"/>
              </a:solidFill>
              <a:latin typeface="Helme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0" kern="1200" dirty="0">
                <a:solidFill>
                  <a:schemeClr val="tx1"/>
                </a:solidFill>
                <a:latin typeface="Helmet"/>
                <a:ea typeface="+mn-ea"/>
                <a:cs typeface="+mn-cs"/>
              </a:rPr>
              <a:t>This is an example of autologous, ex vivo gene therapy.</a:t>
            </a:r>
          </a:p>
          <a:p>
            <a:endParaRPr lang="en-GB" sz="1200"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59</a:t>
            </a:fld>
            <a:endParaRPr lang="en-GB"/>
          </a:p>
        </p:txBody>
      </p:sp>
    </p:spTree>
    <p:extLst>
      <p:ext uri="{BB962C8B-B14F-4D97-AF65-F5344CB8AC3E}">
        <p14:creationId xmlns:p14="http://schemas.microsoft.com/office/powerpoint/2010/main" val="2137233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60</a:t>
            </a:fld>
            <a:endParaRPr lang="en-GB"/>
          </a:p>
        </p:txBody>
      </p:sp>
    </p:spTree>
    <p:extLst>
      <p:ext uri="{BB962C8B-B14F-4D97-AF65-F5344CB8AC3E}">
        <p14:creationId xmlns:p14="http://schemas.microsoft.com/office/powerpoint/2010/main" val="14345425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Familial lipoprotein lipase deficiency (LPLD) is an ultra-rare genetic disorder that affects 1-2 per million people. </a:t>
            </a:r>
            <a:endParaRPr lang="en-US" altLang="en-US" sz="1200" b="1" dirty="0">
              <a:solidFill>
                <a:srgbClr val="000000"/>
              </a:solidFill>
              <a:latin typeface="Times" panose="02020603050405020304" pitchFamily="18" charset="0"/>
            </a:endParaRPr>
          </a:p>
          <a:p>
            <a:pPr>
              <a:spcBef>
                <a:spcPct val="0"/>
              </a:spcBef>
              <a:buFontTx/>
              <a:buNone/>
            </a:pPr>
            <a:endParaRPr lang="en-GB" altLang="en-US" sz="1200" dirty="0"/>
          </a:p>
          <a:p>
            <a:pPr>
              <a:spcBef>
                <a:spcPct val="0"/>
              </a:spcBef>
              <a:buFontTx/>
              <a:buNone/>
            </a:pPr>
            <a:r>
              <a:rPr lang="en-GB" altLang="en-US" sz="1200" dirty="0"/>
              <a:t>LPLD patients must follow a very strict diet and experience periods of debilitating abdominal pain that can be life-threatening.</a:t>
            </a:r>
          </a:p>
        </p:txBody>
      </p:sp>
      <p:sp>
        <p:nvSpPr>
          <p:cNvPr id="4" name="Slide Number Placeholder 3"/>
          <p:cNvSpPr>
            <a:spLocks noGrp="1"/>
          </p:cNvSpPr>
          <p:nvPr>
            <p:ph type="sldNum" sz="quarter" idx="10"/>
          </p:nvPr>
        </p:nvSpPr>
        <p:spPr/>
        <p:txBody>
          <a:bodyPr/>
          <a:lstStyle/>
          <a:p>
            <a:fld id="{6FE50913-8173-41CC-917F-C3CC1FD5F98C}" type="slidenum">
              <a:rPr lang="en-GB" smtClean="0"/>
              <a:t>61</a:t>
            </a:fld>
            <a:endParaRPr lang="en-GB"/>
          </a:p>
        </p:txBody>
      </p:sp>
    </p:spTree>
    <p:extLst>
      <p:ext uri="{BB962C8B-B14F-4D97-AF65-F5344CB8AC3E}">
        <p14:creationId xmlns:p14="http://schemas.microsoft.com/office/powerpoint/2010/main" val="1395137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defRPr/>
            </a:pPr>
            <a:r>
              <a:rPr lang="en-GB" altLang="en-US" sz="1200" dirty="0">
                <a:latin typeface="+mn-lt"/>
              </a:rPr>
              <a:t>LPL = lipoprotein lipase</a:t>
            </a:r>
          </a:p>
          <a:p>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err="1">
                <a:latin typeface="+mn-lt"/>
              </a:rPr>
              <a:t>Glybera</a:t>
            </a:r>
            <a:r>
              <a:rPr lang="en-GB" altLang="en-US" sz="1200" dirty="0">
                <a:latin typeface="+mn-lt"/>
              </a:rPr>
              <a:t> is an example of an </a:t>
            </a:r>
            <a:r>
              <a:rPr lang="en-GB" altLang="en-US" sz="1200" i="1" u="sng" dirty="0">
                <a:latin typeface="+mn-lt"/>
              </a:rPr>
              <a:t>in vivo</a:t>
            </a:r>
            <a:r>
              <a:rPr lang="en-GB" altLang="en-US" sz="1200" dirty="0">
                <a:latin typeface="+mn-lt"/>
              </a:rPr>
              <a:t> gene therapy</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62</a:t>
            </a:fld>
            <a:endParaRPr lang="en-GB"/>
          </a:p>
        </p:txBody>
      </p:sp>
    </p:spTree>
    <p:extLst>
      <p:ext uri="{BB962C8B-B14F-4D97-AF65-F5344CB8AC3E}">
        <p14:creationId xmlns:p14="http://schemas.microsoft.com/office/powerpoint/2010/main" val="1976064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63</a:t>
            </a:fld>
            <a:endParaRPr lang="en-GB"/>
          </a:p>
        </p:txBody>
      </p:sp>
    </p:spTree>
    <p:extLst>
      <p:ext uri="{BB962C8B-B14F-4D97-AF65-F5344CB8AC3E}">
        <p14:creationId xmlns:p14="http://schemas.microsoft.com/office/powerpoint/2010/main" val="1128967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some quick revision of some basic concepts.</a:t>
            </a:r>
          </a:p>
          <a:p>
            <a:endParaRPr lang="en-GB" dirty="0"/>
          </a:p>
          <a:p>
            <a:r>
              <a:rPr lang="en-GB" b="1" dirty="0"/>
              <a:t>There are 4 thousand times more human cells in your body (~30 trillion) than there are people alive on the planet (~7.5 billion)!</a:t>
            </a:r>
          </a:p>
        </p:txBody>
      </p:sp>
      <p:sp>
        <p:nvSpPr>
          <p:cNvPr id="4" name="Slide Number Placeholder 3"/>
          <p:cNvSpPr>
            <a:spLocks noGrp="1"/>
          </p:cNvSpPr>
          <p:nvPr>
            <p:ph type="sldNum" sz="quarter" idx="10"/>
          </p:nvPr>
        </p:nvSpPr>
        <p:spPr/>
        <p:txBody>
          <a:bodyPr/>
          <a:lstStyle/>
          <a:p>
            <a:fld id="{6FE50913-8173-41CC-917F-C3CC1FD5F98C}" type="slidenum">
              <a:rPr lang="en-GB" smtClean="0"/>
              <a:t>6</a:t>
            </a:fld>
            <a:endParaRPr lang="en-GB"/>
          </a:p>
        </p:txBody>
      </p:sp>
    </p:spTree>
    <p:extLst>
      <p:ext uri="{BB962C8B-B14F-4D97-AF65-F5344CB8AC3E}">
        <p14:creationId xmlns:p14="http://schemas.microsoft.com/office/powerpoint/2010/main" val="825952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Crohn’s disease – </a:t>
            </a:r>
            <a:r>
              <a:rPr lang="en-GB" sz="1200" dirty="0"/>
              <a:t>a chronic, inflammatory disease of the digestive system. It is one type of a condition called inflammatory bowel disease (IBD).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Perianal fistulas occur when an abnormal passageway develops between the rectum and the outside of the body, causing pain and potentially leading to incontinence and sepsis. More than 20% of Crohn’s patients experience perianal fistula (source: Crohn’s and Colitis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Image: </a:t>
            </a:r>
            <a:r>
              <a:rPr lang="en-GB" sz="1200" b="0" i="0" kern="1200" dirty="0">
                <a:solidFill>
                  <a:schemeClr val="tx1"/>
                </a:solidFill>
                <a:effectLst/>
                <a:latin typeface="+mn-lt"/>
                <a:ea typeface="+mn-ea"/>
                <a:cs typeface="+mn-cs"/>
              </a:rPr>
              <a:t>Injection of mesenchymal stem cells in perianal fistulas. After closing the internal opening of the fistula using absorbable stitches, a suspension of mesenchymal stem cells is injected, with half of the dose distributed into the tissue adjacent to all fistula tracts (blue spots) and the other half around the internal openings (yellow spots). </a:t>
            </a: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NICE: National Institute for Health and Care Excellence </a:t>
            </a: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6FE50913-8173-41CC-917F-C3CC1FD5F98C}" type="slidenum">
              <a:rPr lang="en-GB" smtClean="0"/>
              <a:t>64</a:t>
            </a:fld>
            <a:endParaRPr lang="en-GB"/>
          </a:p>
        </p:txBody>
      </p:sp>
    </p:spTree>
    <p:extLst>
      <p:ext uri="{BB962C8B-B14F-4D97-AF65-F5344CB8AC3E}">
        <p14:creationId xmlns:p14="http://schemas.microsoft.com/office/powerpoint/2010/main" val="1351671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66</a:t>
            </a:fld>
            <a:endParaRPr lang="en-GB"/>
          </a:p>
        </p:txBody>
      </p:sp>
    </p:spTree>
    <p:extLst>
      <p:ext uri="{BB962C8B-B14F-4D97-AF65-F5344CB8AC3E}">
        <p14:creationId xmlns:p14="http://schemas.microsoft.com/office/powerpoint/2010/main" val="5099647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In the UK around 400,000 men are living with and after prostate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Immunotherapy: t</a:t>
            </a:r>
            <a:r>
              <a:rPr lang="en-GB" sz="1200" dirty="0"/>
              <a:t>he prevention or treatment of disease with substances that stimulate a immune response</a:t>
            </a:r>
            <a:endParaRPr lang="en-GB" altLang="en-US" sz="1200"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67</a:t>
            </a:fld>
            <a:endParaRPr lang="en-GB"/>
          </a:p>
        </p:txBody>
      </p:sp>
    </p:spTree>
    <p:extLst>
      <p:ext uri="{BB962C8B-B14F-4D97-AF65-F5344CB8AC3E}">
        <p14:creationId xmlns:p14="http://schemas.microsoft.com/office/powerpoint/2010/main" val="4749961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simplified overview of the process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APCs are a specialised type of white blood cell important for directing immune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a:spcBef>
                <a:spcPts val="600"/>
              </a:spcBef>
              <a:defRPr/>
            </a:pPr>
            <a:r>
              <a:rPr lang="en-GB" altLang="en-US" sz="1200" dirty="0">
                <a:latin typeface="+mn-lt"/>
              </a:rPr>
              <a:t>The PAP-GM-CSF protein is composed of two parts:</a:t>
            </a:r>
          </a:p>
          <a:p>
            <a:pPr marL="228600" indent="-228600">
              <a:buAutoNum type="arabicParenR"/>
              <a:defRPr/>
            </a:pPr>
            <a:r>
              <a:rPr lang="en-GB" altLang="en-US" sz="1200" dirty="0">
                <a:latin typeface="+mn-lt"/>
              </a:rPr>
              <a:t>PAP: found at high levels on prostate cancer cells</a:t>
            </a:r>
          </a:p>
          <a:p>
            <a:pPr marL="228600" indent="-228600">
              <a:buAutoNum type="arabicParenR"/>
              <a:defRPr/>
            </a:pPr>
            <a:r>
              <a:rPr lang="en-GB" altLang="en-US" sz="1200" dirty="0">
                <a:latin typeface="+mn-lt"/>
              </a:rPr>
              <a:t>GM-CSF: stimulates APCs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mn-lt"/>
              </a:rPr>
              <a:t>T cells are another type of white blood cell that protect the body by attacking cells that are virally infected, foreign or cancerous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dirty="0">
              <a:latin typeface="+mn-lt"/>
            </a:endParaRP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68</a:t>
            </a:fld>
            <a:endParaRPr lang="en-GB"/>
          </a:p>
        </p:txBody>
      </p:sp>
    </p:spTree>
    <p:extLst>
      <p:ext uri="{BB962C8B-B14F-4D97-AF65-F5344CB8AC3E}">
        <p14:creationId xmlns:p14="http://schemas.microsoft.com/office/powerpoint/2010/main" val="154512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69</a:t>
            </a:fld>
            <a:endParaRPr lang="en-GB"/>
          </a:p>
        </p:txBody>
      </p:sp>
    </p:spTree>
    <p:extLst>
      <p:ext uri="{BB962C8B-B14F-4D97-AF65-F5344CB8AC3E}">
        <p14:creationId xmlns:p14="http://schemas.microsoft.com/office/powerpoint/2010/main" val="1728766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sz="1200" b="0" i="0" kern="1200" dirty="0">
                <a:solidFill>
                  <a:schemeClr val="tx1"/>
                </a:solidFill>
                <a:effectLst/>
                <a:latin typeface="+mn-lt"/>
                <a:ea typeface="+mn-ea"/>
                <a:cs typeface="+mn-cs"/>
              </a:rPr>
              <a:t>A killer T cell lymphocyte (bottom) is attacking a cancer cell (top)</a:t>
            </a:r>
          </a:p>
          <a:p>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TIL therapy versus CAR-T Cell therapy</a:t>
            </a:r>
          </a:p>
          <a:p>
            <a:pPr fontAlgn="base"/>
            <a:r>
              <a:rPr lang="en-GB" sz="1200" b="0" i="0" kern="1200" dirty="0">
                <a:solidFill>
                  <a:schemeClr val="tx1"/>
                </a:solidFill>
                <a:effectLst/>
                <a:latin typeface="+mn-lt"/>
                <a:ea typeface="+mn-ea"/>
                <a:cs typeface="+mn-cs"/>
              </a:rPr>
              <a:t>In CAR T cell therapy the patient’s T cells are </a:t>
            </a:r>
            <a:r>
              <a:rPr lang="en-GB" sz="1200" b="1" i="1" kern="1200" dirty="0">
                <a:solidFill>
                  <a:schemeClr val="tx1"/>
                </a:solidFill>
                <a:effectLst/>
                <a:latin typeface="+mn-lt"/>
                <a:ea typeface="+mn-ea"/>
                <a:cs typeface="+mn-cs"/>
              </a:rPr>
              <a:t>genetically modified </a:t>
            </a:r>
            <a:r>
              <a:rPr lang="en-GB" sz="1200" b="0" i="0" kern="1200" dirty="0">
                <a:solidFill>
                  <a:schemeClr val="tx1"/>
                </a:solidFill>
                <a:effectLst/>
                <a:latin typeface="+mn-lt"/>
                <a:ea typeface="+mn-ea"/>
                <a:cs typeface="+mn-cs"/>
              </a:rPr>
              <a:t>(hence it is a gene therapy medicinal product) and given back to kill tumour cells.</a:t>
            </a:r>
          </a:p>
          <a:p>
            <a:pPr fontAlgn="base"/>
            <a:r>
              <a:rPr lang="en-GB" sz="1200" b="0" i="0" kern="1200" dirty="0">
                <a:solidFill>
                  <a:schemeClr val="tx1"/>
                </a:solidFill>
                <a:effectLst/>
                <a:latin typeface="+mn-lt"/>
                <a:ea typeface="+mn-ea"/>
                <a:cs typeface="+mn-cs"/>
              </a:rPr>
              <a:t>Unmodified TIL therapy expands existing T cells that can </a:t>
            </a:r>
            <a:r>
              <a:rPr lang="en-GB" sz="1200" b="1" i="1" kern="1200" dirty="0">
                <a:solidFill>
                  <a:schemeClr val="tx1"/>
                </a:solidFill>
                <a:effectLst/>
                <a:latin typeface="+mn-lt"/>
                <a:ea typeface="+mn-ea"/>
                <a:cs typeface="+mn-cs"/>
              </a:rPr>
              <a:t>already recognise the cancer </a:t>
            </a:r>
            <a:r>
              <a:rPr lang="en-GB" sz="1200" b="0" i="0" kern="1200" dirty="0">
                <a:solidFill>
                  <a:schemeClr val="tx1"/>
                </a:solidFill>
                <a:effectLst/>
                <a:latin typeface="+mn-lt"/>
                <a:ea typeface="+mn-ea"/>
                <a:cs typeface="+mn-cs"/>
              </a:rPr>
              <a:t>without genetic modification. They are classed as a somatic cell therapy medicinal product. </a:t>
            </a:r>
          </a:p>
          <a:p>
            <a:pPr fontAlgn="base"/>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Despite promising results in haematological malignancies, CAR T cell therapy has not yet proved beneficial for solid tumours, whereas TILs have shown great promise in </a:t>
            </a:r>
            <a:r>
              <a:rPr lang="en-GB" sz="1200" dirty="0"/>
              <a:t>solid tumours</a:t>
            </a:r>
            <a:r>
              <a:rPr lang="en-GB" sz="1200" b="0" i="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70</a:t>
            </a:fld>
            <a:endParaRPr lang="en-GB"/>
          </a:p>
        </p:txBody>
      </p:sp>
    </p:spTree>
    <p:extLst>
      <p:ext uri="{BB962C8B-B14F-4D97-AF65-F5344CB8AC3E}">
        <p14:creationId xmlns:p14="http://schemas.microsoft.com/office/powerpoint/2010/main" val="11072573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Tumour infiltrating lymphocytes can be isolated from resected surgical samples and expanded in the lab. To help condition the body for the TIL transplant, patients receive a reversible lymphodepleting chemotherapy regimen before infusion. Usually cytokines such as IL-2 are infused following the TILs, in order to promote engraftment.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r>
              <a:rPr lang="en-GB" sz="1200" dirty="0"/>
              <a:t>The cell expansion process typically takes ~4-6 weeks. 30-50 billion cells are required to make enough cells to return to the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71</a:t>
            </a:fld>
            <a:endParaRPr lang="en-GB"/>
          </a:p>
        </p:txBody>
      </p:sp>
    </p:spTree>
    <p:extLst>
      <p:ext uri="{BB962C8B-B14F-4D97-AF65-F5344CB8AC3E}">
        <p14:creationId xmlns:p14="http://schemas.microsoft.com/office/powerpoint/2010/main" val="10375555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72</a:t>
            </a:fld>
            <a:endParaRPr lang="en-GB"/>
          </a:p>
        </p:txBody>
      </p:sp>
    </p:spTree>
    <p:extLst>
      <p:ext uri="{BB962C8B-B14F-4D97-AF65-F5344CB8AC3E}">
        <p14:creationId xmlns:p14="http://schemas.microsoft.com/office/powerpoint/2010/main" val="380858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Freezing an intermediate cell bank (ICB) has </a:t>
            </a:r>
            <a:r>
              <a:rPr lang="en-GB" sz="1200" b="0" i="0" u="none" strike="noStrike" kern="1200" baseline="0" dirty="0">
                <a:solidFill>
                  <a:schemeClr val="tx1"/>
                </a:solidFill>
                <a:latin typeface="+mn-lt"/>
                <a:ea typeface="+mn-ea"/>
                <a:cs typeface="+mn-cs"/>
              </a:rPr>
              <a:t>several advantages:</a:t>
            </a:r>
          </a:p>
          <a:p>
            <a:r>
              <a:rPr lang="en-GB" sz="1200" b="0" i="0" u="none" strike="noStrike" kern="1200" baseline="0" dirty="0">
                <a:solidFill>
                  <a:schemeClr val="tx1"/>
                </a:solidFill>
                <a:latin typeface="+mn-lt"/>
                <a:ea typeface="+mn-ea"/>
                <a:cs typeface="+mn-cs"/>
              </a:rPr>
              <a:t>(a) it provides time for sufficient testing of the sample;</a:t>
            </a:r>
          </a:p>
          <a:p>
            <a:r>
              <a:rPr lang="en-GB" sz="1200" b="0" i="0" u="none" strike="noStrike" kern="1200" baseline="0" dirty="0">
                <a:solidFill>
                  <a:schemeClr val="tx1"/>
                </a:solidFill>
                <a:latin typeface="+mn-lt"/>
                <a:ea typeface="+mn-ea"/>
                <a:cs typeface="+mn-cs"/>
              </a:rPr>
              <a:t>(b) it enables timing of the manufacture of the drug product to be aligned with patient, surgeon, and hospital facility availability;</a:t>
            </a:r>
          </a:p>
          <a:p>
            <a:r>
              <a:rPr lang="en-GB" sz="1200" b="0" i="0" u="none" strike="noStrike" kern="1200" baseline="0" dirty="0">
                <a:solidFill>
                  <a:schemeClr val="tx1"/>
                </a:solidFill>
                <a:latin typeface="+mn-lt"/>
                <a:ea typeface="+mn-ea"/>
                <a:cs typeface="+mn-cs"/>
              </a:rPr>
              <a:t>(c) it can allow (dependent on the quantity available) a contingency sample of patient cells to be saved to be used in a second manufacturing round in case of failure of the first graft</a:t>
            </a:r>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74</a:t>
            </a:fld>
            <a:endParaRPr lang="en-GB"/>
          </a:p>
        </p:txBody>
      </p:sp>
    </p:spTree>
    <p:extLst>
      <p:ext uri="{BB962C8B-B14F-4D97-AF65-F5344CB8AC3E}">
        <p14:creationId xmlns:p14="http://schemas.microsoft.com/office/powerpoint/2010/main" val="676516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75</a:t>
            </a:fld>
            <a:endParaRPr lang="en-GB"/>
          </a:p>
        </p:txBody>
      </p:sp>
    </p:spTree>
    <p:extLst>
      <p:ext uri="{BB962C8B-B14F-4D97-AF65-F5344CB8AC3E}">
        <p14:creationId xmlns:p14="http://schemas.microsoft.com/office/powerpoint/2010/main" val="4133958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Inside a cell is the nucleus, this contains chromosomes, which are composed of DNA.</a:t>
            </a:r>
          </a:p>
          <a:p>
            <a:endParaRPr lang="en-GB" dirty="0"/>
          </a:p>
          <a:p>
            <a:r>
              <a:rPr lang="en-GB" dirty="0"/>
              <a:t>Like a ‘recipe’, genes contain the instructions to making proteins which are the building blocks for everything in the body.</a:t>
            </a:r>
          </a:p>
        </p:txBody>
      </p:sp>
      <p:sp>
        <p:nvSpPr>
          <p:cNvPr id="4" name="Slide Number Placeholder 3"/>
          <p:cNvSpPr>
            <a:spLocks noGrp="1"/>
          </p:cNvSpPr>
          <p:nvPr>
            <p:ph type="sldNum" sz="quarter" idx="10"/>
          </p:nvPr>
        </p:nvSpPr>
        <p:spPr/>
        <p:txBody>
          <a:bodyPr/>
          <a:lstStyle/>
          <a:p>
            <a:fld id="{6FE50913-8173-41CC-917F-C3CC1FD5F98C}" type="slidenum">
              <a:rPr lang="en-GB" smtClean="0"/>
              <a:t>7</a:t>
            </a:fld>
            <a:endParaRPr lang="en-GB"/>
          </a:p>
        </p:txBody>
      </p:sp>
    </p:spTree>
    <p:extLst>
      <p:ext uri="{BB962C8B-B14F-4D97-AF65-F5344CB8AC3E}">
        <p14:creationId xmlns:p14="http://schemas.microsoft.com/office/powerpoint/2010/main" val="8493120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b="0" dirty="0">
                <a:ea typeface="Cambria" panose="02040503050406030204" pitchFamily="18" charset="0"/>
                <a:cs typeface="Times New Roman" panose="02020603050405020304" pitchFamily="18" charset="0"/>
              </a:rPr>
              <a:t>Since a knee replacement typically wears out within 15 years, many younger patients may be ineligible for this surgery. Autologous chondrocyte implantation offers an alternative treatment for patients with minimal osteoarthritis damage to the knee.</a:t>
            </a:r>
            <a:endParaRPr lang="en-US" altLang="en-US"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t>Periosteal patch - A small patch made from the periosteum, a thick tissue that covers the surface of bones</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76</a:t>
            </a:fld>
            <a:endParaRPr lang="en-GB"/>
          </a:p>
        </p:txBody>
      </p:sp>
    </p:spTree>
    <p:extLst>
      <p:ext uri="{BB962C8B-B14F-4D97-AF65-F5344CB8AC3E}">
        <p14:creationId xmlns:p14="http://schemas.microsoft.com/office/powerpoint/2010/main" val="1453594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t>Periosteal patch - A small patch made from the periosteum, a thick tissue that covers the surface of bones</a:t>
            </a:r>
            <a:endParaRPr lang="en-GB" altLang="en-US" dirty="0"/>
          </a:p>
          <a:p>
            <a:pPr eaLnBrk="1" hangingPunct="1">
              <a:spcBef>
                <a:spcPct val="0"/>
              </a:spcBef>
            </a:pPr>
            <a:endParaRPr lang="en-GB" altLang="en-US" dirty="0"/>
          </a:p>
          <a:p>
            <a:pPr eaLnBrk="1" hangingPunct="1">
              <a:spcBef>
                <a:spcPct val="0"/>
              </a:spcBef>
            </a:pPr>
            <a:endParaRPr lang="en-US" altLang="en-US" dirty="0"/>
          </a:p>
          <a:p>
            <a:endParaRPr lang="en-GB"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77</a:t>
            </a:fld>
            <a:endParaRPr lang="en-GB"/>
          </a:p>
        </p:txBody>
      </p:sp>
    </p:spTree>
    <p:extLst>
      <p:ext uri="{BB962C8B-B14F-4D97-AF65-F5344CB8AC3E}">
        <p14:creationId xmlns:p14="http://schemas.microsoft.com/office/powerpoint/2010/main" val="35703512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altLang="en-US" dirty="0" err="1"/>
              <a:t>ChondroCelect</a:t>
            </a:r>
            <a:r>
              <a:rPr lang="en-GB" altLang="en-US" dirty="0"/>
              <a:t> was granted marketing authorisation in the EU on 5 October 2009 for repair of single symptomatic cartilaginous defects. The marketing authorisation was initially valid for a 5-year period. It was subsequently renewed for an additional 5-year period in 2014 but withdrawn in 2016 at the request of the marketing authorisation holder.</a:t>
            </a:r>
          </a:p>
        </p:txBody>
      </p:sp>
      <p:sp>
        <p:nvSpPr>
          <p:cNvPr id="4" name="Slide Number Placeholder 3"/>
          <p:cNvSpPr>
            <a:spLocks noGrp="1"/>
          </p:cNvSpPr>
          <p:nvPr>
            <p:ph type="sldNum" sz="quarter" idx="10"/>
          </p:nvPr>
        </p:nvSpPr>
        <p:spPr/>
        <p:txBody>
          <a:bodyPr/>
          <a:lstStyle/>
          <a:p>
            <a:fld id="{6FE50913-8173-41CC-917F-C3CC1FD5F98C}" type="slidenum">
              <a:rPr lang="en-GB" smtClean="0"/>
              <a:t>78</a:t>
            </a:fld>
            <a:endParaRPr lang="en-GB"/>
          </a:p>
        </p:txBody>
      </p:sp>
    </p:spTree>
    <p:extLst>
      <p:ext uri="{BB962C8B-B14F-4D97-AF65-F5344CB8AC3E}">
        <p14:creationId xmlns:p14="http://schemas.microsoft.com/office/powerpoint/2010/main" val="31052916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200" dirty="0"/>
              <a:t>Since ACI was first developed in the late 1980s a variety of methods have been developed. ACI approaches that utilise a matrix and are also classified as a </a:t>
            </a:r>
            <a:r>
              <a:rPr lang="en-GB" altLang="en-US" sz="1200" i="1" dirty="0"/>
              <a:t>combined ATMP</a:t>
            </a:r>
            <a:r>
              <a:rPr lang="en-GB" altLang="en-US" sz="1200" dirty="0"/>
              <a:t>.</a:t>
            </a:r>
            <a:endParaRPr lang="en-GB" altLang="en-US" sz="1100" dirty="0">
              <a:solidFill>
                <a:srgbClr val="000000"/>
              </a:solidFill>
              <a:latin typeface="Arial" panose="020B0604020202020204" pitchFamily="34" charset="0"/>
            </a:endParaRPr>
          </a:p>
          <a:p>
            <a:pPr eaLnBrk="1" hangingPunct="1">
              <a:spcBef>
                <a:spcPct val="0"/>
              </a:spcBef>
            </a:pPr>
            <a:endParaRPr lang="en-GB" altLang="en-US" dirty="0"/>
          </a:p>
          <a:p>
            <a:pPr eaLnBrk="1" hangingPunct="1">
              <a:spcBef>
                <a:spcPct val="0"/>
              </a:spcBef>
            </a:pPr>
            <a:r>
              <a:rPr lang="en-GB" altLang="en-US" dirty="0"/>
              <a:t>On 5 September 2014, the </a:t>
            </a:r>
            <a:r>
              <a:rPr lang="en-GB" altLang="en-US" dirty="0">
                <a:hlinkClick r:id="rId3" tooltip="The company or other legal entity that has the authorisation to market a medicine in one, several or all European Union Member States."/>
              </a:rPr>
              <a:t>marketing authorisation holder</a:t>
            </a:r>
            <a:r>
              <a:rPr lang="en-GB" altLang="en-US" dirty="0"/>
              <a:t> for the advanced therapy medicine MACI (matrix applied characterised autologous cultured chondrocytes) closed the EU manufacturing site for the medicine, which is located in Denmark. Consequently, the licence of the manufacturing site was withdrawn. MACI is unavailable for new patients in the EU until a new manufacturing site has been registered in the EU. The closure was due to commercial reasons and the safety and effectiveness of MACI has not changed.</a:t>
            </a:r>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79</a:t>
            </a:fld>
            <a:endParaRPr lang="en-GB"/>
          </a:p>
        </p:txBody>
      </p:sp>
    </p:spTree>
    <p:extLst>
      <p:ext uri="{BB962C8B-B14F-4D97-AF65-F5344CB8AC3E}">
        <p14:creationId xmlns:p14="http://schemas.microsoft.com/office/powerpoint/2010/main" val="4049893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will move on to look at how ATMPs are regulated in the UK.</a:t>
            </a:r>
          </a:p>
        </p:txBody>
      </p:sp>
      <p:sp>
        <p:nvSpPr>
          <p:cNvPr id="4" name="Slide Number Placeholder 3"/>
          <p:cNvSpPr>
            <a:spLocks noGrp="1"/>
          </p:cNvSpPr>
          <p:nvPr>
            <p:ph type="sldNum" sz="quarter" idx="5"/>
          </p:nvPr>
        </p:nvSpPr>
        <p:spPr/>
        <p:txBody>
          <a:bodyPr/>
          <a:lstStyle/>
          <a:p>
            <a:fld id="{6FE50913-8173-41CC-917F-C3CC1FD5F98C}" type="slidenum">
              <a:rPr lang="en-GB" smtClean="0"/>
              <a:t>80</a:t>
            </a:fld>
            <a:endParaRPr lang="en-GB"/>
          </a:p>
        </p:txBody>
      </p:sp>
    </p:spTree>
    <p:extLst>
      <p:ext uri="{BB962C8B-B14F-4D97-AF65-F5344CB8AC3E}">
        <p14:creationId xmlns:p14="http://schemas.microsoft.com/office/powerpoint/2010/main" val="8059396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regulatory framework for advanced therapy medicinal products (ATMPs) is designed to ensure the free movement of these medicines within the European Union (EU), to facilitate their access to the EU market, and to foster the competitiveness of European pharmaceutical companies in the field, while guaranteeing the highest level of health protection for patients.</a:t>
            </a:r>
          </a:p>
          <a:p>
            <a:endParaRPr lang="en-GB" sz="1200" b="0" i="0"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hlinkClick r:id="rId3"/>
              </a:rPr>
              <a:t>Regulation (EC) No 1394/2007</a:t>
            </a:r>
            <a:r>
              <a:rPr lang="en-GB" sz="1200" b="0" i="0" kern="1200" dirty="0">
                <a:solidFill>
                  <a:schemeClr val="tx1"/>
                </a:solidFill>
                <a:effectLst/>
                <a:latin typeface="+mn-lt"/>
                <a:ea typeface="+mn-ea"/>
                <a:cs typeface="+mn-cs"/>
              </a:rPr>
              <a:t> provides the </a:t>
            </a:r>
            <a:r>
              <a:rPr lang="en-GB" sz="1200" b="1" i="0" kern="1200" dirty="0">
                <a:solidFill>
                  <a:schemeClr val="tx1"/>
                </a:solidFill>
                <a:effectLst/>
                <a:latin typeface="+mn-lt"/>
                <a:ea typeface="+mn-ea"/>
                <a:cs typeface="+mn-cs"/>
              </a:rPr>
              <a:t>overall framework </a:t>
            </a:r>
            <a:r>
              <a:rPr lang="en-GB" sz="1200" b="0" i="0" kern="1200" dirty="0">
                <a:solidFill>
                  <a:schemeClr val="tx1"/>
                </a:solidFill>
                <a:effectLst/>
                <a:latin typeface="+mn-lt"/>
                <a:ea typeface="+mn-ea"/>
                <a:cs typeface="+mn-cs"/>
              </a:rPr>
              <a:t>on ATMPs.</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81</a:t>
            </a:fld>
            <a:endParaRPr lang="en-GB"/>
          </a:p>
        </p:txBody>
      </p:sp>
    </p:spTree>
    <p:extLst>
      <p:ext uri="{BB962C8B-B14F-4D97-AF65-F5344CB8AC3E}">
        <p14:creationId xmlns:p14="http://schemas.microsoft.com/office/powerpoint/2010/main" val="12785772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l">
              <a:defRPr/>
            </a:pPr>
            <a:r>
              <a:rPr lang="en-GB" altLang="en-US" sz="1200" dirty="0">
                <a:solidFill>
                  <a:schemeClr val="tx1"/>
                </a:solidFill>
              </a:rPr>
              <a:t>In order for an ATMP to be placed on the market in the EU, manufacturers must apply for marketing authorisation (MA) via a </a:t>
            </a:r>
            <a:r>
              <a:rPr lang="en-GB" altLang="en-US" sz="1200" dirty="0">
                <a:solidFill>
                  <a:schemeClr val="tx1"/>
                </a:solidFill>
                <a:hlinkClick r:id="rId3"/>
              </a:rPr>
              <a:t>centralised procedure</a:t>
            </a:r>
            <a:r>
              <a:rPr lang="en-GB" altLang="en-US" sz="1200" dirty="0">
                <a:solidFill>
                  <a:schemeClr val="tx1"/>
                </a:solidFill>
              </a:rPr>
              <a:t> conducted by the European Medicines Agency (EMA).</a:t>
            </a:r>
          </a:p>
          <a:p>
            <a:pPr marL="0" lvl="1" algn="l">
              <a:defRPr/>
            </a:pPr>
            <a:endParaRPr lang="en-GB" altLang="en-US" sz="1200" dirty="0">
              <a:solidFill>
                <a:schemeClr val="tx1"/>
              </a:solidFill>
            </a:endParaRPr>
          </a:p>
          <a:p>
            <a:pPr marL="0" lvl="1" algn="l">
              <a:defRPr/>
            </a:pPr>
            <a:r>
              <a:rPr lang="en-GB" altLang="en-US" sz="1200" dirty="0">
                <a:solidFill>
                  <a:schemeClr val="tx1"/>
                </a:solidFill>
              </a:rPr>
              <a:t>As with all medicines, the EMA continues to monitor safety and efficacy of ATMP after they are approved and marketed.</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82</a:t>
            </a:fld>
            <a:endParaRPr lang="en-GB"/>
          </a:p>
        </p:txBody>
      </p:sp>
    </p:spTree>
    <p:extLst>
      <p:ext uri="{BB962C8B-B14F-4D97-AF65-F5344CB8AC3E}">
        <p14:creationId xmlns:p14="http://schemas.microsoft.com/office/powerpoint/2010/main" val="37235497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UK, the Human Tissue Authority (HTA) is the Competent Authority responsible for regulating human tissues and cells intended for human application. </a:t>
            </a:r>
            <a:endParaRPr lang="en-US"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do this in line with Directive 2004/23/EC and associated EU Directives which have been transposed in the UK as the Human Tissue (Quality and Safety for Human Application) Regulations 2007 (as amended).</a:t>
            </a:r>
            <a:endParaRPr lang="en-US"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83</a:t>
            </a:fld>
            <a:endParaRPr lang="en-GB"/>
          </a:p>
        </p:txBody>
      </p:sp>
    </p:spTree>
    <p:extLst>
      <p:ext uri="{BB962C8B-B14F-4D97-AF65-F5344CB8AC3E}">
        <p14:creationId xmlns:p14="http://schemas.microsoft.com/office/powerpoint/2010/main" val="24777947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the UK, the Medicines and Healthcare products </a:t>
            </a:r>
            <a:r>
              <a:rPr lang="en-GB" sz="1200" dirty="0" err="1"/>
              <a:t>Reguatory</a:t>
            </a:r>
            <a:r>
              <a:rPr lang="en-GB" sz="1200" dirty="0"/>
              <a:t> Agency (MHRA) is the competent authority responsible for regulating human medicines, devices and blood and blood components for transfusion.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Medicinal products, including those classified as ATMPs, are regulated under Directive 2001/83/EC (amended by the ATMP Regulation No 1394/2007) on the Community code relating to medicinal products for human use which have been transposed in the UK as the Human Medicines Regulations 2012 (SI 2012/1916).</a:t>
            </a:r>
            <a:endParaRPr lang="en-US" sz="12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84</a:t>
            </a:fld>
            <a:endParaRPr lang="en-GB"/>
          </a:p>
        </p:txBody>
      </p:sp>
    </p:spTree>
    <p:extLst>
      <p:ext uri="{BB962C8B-B14F-4D97-AF65-F5344CB8AC3E}">
        <p14:creationId xmlns:p14="http://schemas.microsoft.com/office/powerpoint/2010/main" val="7416407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tooltip="The committee that is responsible for assessing the quality, safety and efficacy of advanced therapy medicines, including medicines classified as gene therapy, somatic cell therapy or tissue-engineered products. Abbreviated as CAT.More information can be found under 'Committee for Advanced Therapies (CAT)'."/>
              </a:rPr>
              <a:t>Committee for Advanced Therapies</a:t>
            </a:r>
            <a:r>
              <a:rPr lang="en-GB" sz="1200" b="1" i="0"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hlinkClick r:id="rId4" tooltip="Committee for Advanced Therapies -  the committee that is responsible for assessing the quality, safety and efficacy of advanced-therapy medicines, including medicines classified as gene therapy, somatic-cell therapy or tissue-engineered products.More information can be found under 'Committee for Advanced Therapies (CAT)'."/>
              </a:rPr>
              <a:t>CAT</a:t>
            </a:r>
            <a:r>
              <a:rPr lang="en-GB" sz="1200" b="1" i="0" kern="1200" dirty="0">
                <a:solidFill>
                  <a:schemeClr val="tx1"/>
                </a:solidFill>
                <a:effectLst/>
                <a:latin typeface="+mn-lt"/>
                <a:ea typeface="+mn-ea"/>
                <a:cs typeface="+mn-cs"/>
              </a:rPr>
              <a:t>) is the European Medicines Agency's (EMA) committee responsible for assessing the quality, safety and </a:t>
            </a:r>
            <a:r>
              <a:rPr lang="en-GB" sz="1200" b="1" i="0" u="none" strike="noStrike" kern="1200" dirty="0">
                <a:solidFill>
                  <a:schemeClr val="tx1"/>
                </a:solidFill>
                <a:effectLst/>
                <a:latin typeface="+mn-lt"/>
                <a:ea typeface="+mn-ea"/>
                <a:cs typeface="+mn-cs"/>
                <a:hlinkClick r:id="rId5" tooltip="The measurement of a medicine's desired effect under ideal conditions, such as in a clinical trial."/>
              </a:rPr>
              <a:t>efficacy</a:t>
            </a:r>
            <a:r>
              <a:rPr lang="en-GB" sz="1200" b="1" i="0" kern="1200" dirty="0">
                <a:solidFill>
                  <a:schemeClr val="tx1"/>
                </a:solidFill>
                <a:effectLst/>
                <a:latin typeface="+mn-lt"/>
                <a:ea typeface="+mn-ea"/>
                <a:cs typeface="+mn-cs"/>
              </a:rPr>
              <a:t> of </a:t>
            </a:r>
            <a:r>
              <a:rPr lang="en-GB" sz="1200" b="1" i="0" u="none" strike="noStrike" kern="1200" dirty="0">
                <a:solidFill>
                  <a:schemeClr val="tx1"/>
                </a:solidFill>
                <a:effectLst/>
                <a:latin typeface="+mn-lt"/>
                <a:ea typeface="+mn-ea"/>
                <a:cs typeface="+mn-cs"/>
                <a:hlinkClick r:id="rId6" tooltip="A medicine for human use that is based on genes, cells or tissue engineering.More information can be found under 'Advanced therapies -  Overview'."/>
              </a:rPr>
              <a:t>advanced therapy medicinal products</a:t>
            </a:r>
            <a:r>
              <a:rPr lang="en-GB" sz="1200" b="1" i="0" kern="1200" dirty="0">
                <a:solidFill>
                  <a:schemeClr val="tx1"/>
                </a:solidFill>
                <a:effectLst/>
                <a:latin typeface="+mn-lt"/>
                <a:ea typeface="+mn-ea"/>
                <a:cs typeface="+mn-cs"/>
              </a:rPr>
              <a:t> (ATMPs) and following scientific developments in the field.</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It was established in accordance with </a:t>
            </a:r>
            <a:r>
              <a:rPr lang="en-GB" sz="1200" b="0" i="0" u="none" strike="noStrike" kern="1200" dirty="0">
                <a:solidFill>
                  <a:schemeClr val="tx1"/>
                </a:solidFill>
                <a:effectLst/>
                <a:latin typeface="+mn-lt"/>
                <a:ea typeface="+mn-ea"/>
                <a:cs typeface="+mn-cs"/>
                <a:hlinkClick r:id="rId7"/>
              </a:rPr>
              <a:t>Regulation (EC) No 1394/2007</a:t>
            </a:r>
            <a:r>
              <a:rPr lang="en-GB" sz="1200" b="0" i="0" kern="1200" dirty="0">
                <a:solidFill>
                  <a:schemeClr val="tx1"/>
                </a:solidFill>
                <a:effectLst/>
                <a:latin typeface="+mn-lt"/>
                <a:ea typeface="+mn-ea"/>
                <a:cs typeface="+mn-cs"/>
              </a:rPr>
              <a:t> on ATMPs as a multidisciplinary committee, gathering some of the best available experts in Europe.</a:t>
            </a:r>
          </a:p>
          <a:p>
            <a:pPr lvl="0" algn="l">
              <a:buNone/>
            </a:pPr>
            <a:endParaRPr lang="en-GB" sz="1200" b="0" i="0" baseline="0" dirty="0"/>
          </a:p>
          <a:p>
            <a:pPr lvl="0" algn="l">
              <a:buNone/>
            </a:pPr>
            <a:r>
              <a:rPr lang="en-GB" sz="1200" b="0" i="0" baseline="0" dirty="0"/>
              <a:t>Committee for Advanced Therapies assess quality, efficacy and safety of ATMPs, provide scientific advice and prepare draft opinion on whether marketing authorisation (MA) should be awarded.</a:t>
            </a:r>
            <a:endParaRPr lang="en-US" sz="12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85</a:t>
            </a:fld>
            <a:endParaRPr lang="en-GB"/>
          </a:p>
        </p:txBody>
      </p:sp>
    </p:spTree>
    <p:extLst>
      <p:ext uri="{BB962C8B-B14F-4D97-AF65-F5344CB8AC3E}">
        <p14:creationId xmlns:p14="http://schemas.microsoft.com/office/powerpoint/2010/main" val="228836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the central dogma of molecular biology – how ‘instructions’ are converted from DNA, first into RNA, then into proteins that are needed to support life.</a:t>
            </a:r>
          </a:p>
        </p:txBody>
      </p:sp>
      <p:sp>
        <p:nvSpPr>
          <p:cNvPr id="4" name="Slide Number Placeholder 3"/>
          <p:cNvSpPr>
            <a:spLocks noGrp="1"/>
          </p:cNvSpPr>
          <p:nvPr>
            <p:ph type="sldNum" sz="quarter" idx="10"/>
          </p:nvPr>
        </p:nvSpPr>
        <p:spPr/>
        <p:txBody>
          <a:bodyPr/>
          <a:lstStyle/>
          <a:p>
            <a:fld id="{6FE50913-8173-41CC-917F-C3CC1FD5F98C}" type="slidenum">
              <a:rPr lang="en-GB" smtClean="0"/>
              <a:t>8</a:t>
            </a:fld>
            <a:endParaRPr lang="en-GB"/>
          </a:p>
        </p:txBody>
      </p:sp>
    </p:spTree>
    <p:extLst>
      <p:ext uri="{BB962C8B-B14F-4D97-AF65-F5344CB8AC3E}">
        <p14:creationId xmlns:p14="http://schemas.microsoft.com/office/powerpoint/2010/main" val="3182248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conduct of clinical trials on medicinal products for human use are regulated under Directive 2001/20/EC and Directive 2005/28/EC which have been transposed in the UK as The Medicines for Human Use (Clinical Trials) Regulations 2004 (SI 2004/1013).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An </a:t>
            </a:r>
            <a:r>
              <a:rPr lang="en-GB" altLang="en-US" sz="1200" dirty="0">
                <a:solidFill>
                  <a:schemeClr val="tx1"/>
                </a:solidFill>
              </a:rPr>
              <a:t>Advanced Therapy </a:t>
            </a:r>
            <a:r>
              <a:rPr lang="en-GB" sz="1200" dirty="0">
                <a:solidFill>
                  <a:schemeClr val="tx1"/>
                </a:solidFill>
              </a:rPr>
              <a:t>Investigational Medicinal Product (</a:t>
            </a:r>
            <a:r>
              <a:rPr lang="en-GB" sz="1200" b="1" dirty="0">
                <a:solidFill>
                  <a:schemeClr val="tx1"/>
                </a:solidFill>
              </a:rPr>
              <a:t>ATIMP</a:t>
            </a:r>
            <a:r>
              <a:rPr lang="en-GB" sz="1200" dirty="0">
                <a:solidFill>
                  <a:schemeClr val="tx1"/>
                </a:solidFill>
              </a:rPr>
              <a:t>) is an ATMP which is tested or used in a clinical trial.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Good clinical practice must be followed as in any medicine. </a:t>
            </a:r>
            <a:endParaRPr lang="en-GB" sz="1200"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86</a:t>
            </a:fld>
            <a:endParaRPr lang="en-GB"/>
          </a:p>
        </p:txBody>
      </p:sp>
    </p:spTree>
    <p:extLst>
      <p:ext uri="{BB962C8B-B14F-4D97-AF65-F5344CB8AC3E}">
        <p14:creationId xmlns:p14="http://schemas.microsoft.com/office/powerpoint/2010/main" val="39137031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800"/>
              </a:spcAft>
              <a:buNone/>
            </a:pPr>
            <a:r>
              <a:rPr lang="en-GB" sz="1200" dirty="0"/>
              <a:t>GTMPs used in clinical trials in the UK are regulated by the Health and Safety Executive (HSE) guidance on GMO and the Medicines and Healthcare products Regulatory Agency (MHRA), in addition to clinical trial and ethics regulations.</a:t>
            </a:r>
          </a:p>
          <a:p>
            <a:pPr marL="0" indent="0">
              <a:spcAft>
                <a:spcPts val="1800"/>
              </a:spcAft>
              <a:buNone/>
            </a:pPr>
            <a:r>
              <a:rPr lang="en-GB" sz="1200" dirty="0"/>
              <a:t>A local </a:t>
            </a:r>
            <a:r>
              <a:rPr lang="en-GB" sz="1200" b="1" dirty="0"/>
              <a:t>Genetic Modification Safety Committee (GMSC) </a:t>
            </a:r>
            <a:r>
              <a:rPr lang="en-GB" sz="1200" dirty="0"/>
              <a:t>must approve all gene therapy clinical trials.</a:t>
            </a:r>
          </a:p>
          <a:p>
            <a:pPr marL="0" indent="0">
              <a:spcAft>
                <a:spcPts val="1800"/>
              </a:spcAft>
              <a:buNone/>
            </a:pPr>
            <a:endParaRPr lang="en-GB" sz="1200" dirty="0"/>
          </a:p>
          <a:p>
            <a:pPr marL="0" indent="0">
              <a:spcAft>
                <a:spcPts val="1800"/>
              </a:spcAft>
              <a:buNone/>
            </a:pPr>
            <a:r>
              <a:rPr lang="en-GB" sz="1200" dirty="0"/>
              <a:t>HSE GMO guidance does </a:t>
            </a:r>
            <a:r>
              <a:rPr lang="en-GB" sz="1200" b="1" dirty="0"/>
              <a:t>not</a:t>
            </a:r>
            <a:r>
              <a:rPr lang="en-GB" sz="1200" dirty="0"/>
              <a:t> apply to licensed GTMPs following their market authorisation. </a:t>
            </a:r>
          </a:p>
          <a:p>
            <a:pPr marL="0" indent="0">
              <a:spcAft>
                <a:spcPts val="1800"/>
              </a:spcAft>
              <a:buNone/>
            </a:pPr>
            <a:r>
              <a:rPr lang="en-GB" sz="1200" dirty="0"/>
              <a:t>UK hospitals need to put governance procedures in place for the implementation of this new class of licensed products, as they are regulated by the European Medicines Agency and are not regulated by the HSE.</a:t>
            </a:r>
            <a:endParaRPr lang="en-GB" sz="1000" dirty="0"/>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87</a:t>
            </a:fld>
            <a:endParaRPr lang="en-GB"/>
          </a:p>
        </p:txBody>
      </p:sp>
    </p:spTree>
    <p:extLst>
      <p:ext uri="{BB962C8B-B14F-4D97-AF65-F5344CB8AC3E}">
        <p14:creationId xmlns:p14="http://schemas.microsoft.com/office/powerpoint/2010/main" val="26938612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Schematic illustration of successes and failures in the commercialisation of ATMPs in the EU. </a:t>
            </a:r>
          </a:p>
          <a:p>
            <a:endParaRPr lang="en-GB" sz="1200" b="0" i="0" kern="1200" dirty="0">
              <a:solidFill>
                <a:schemeClr val="tx1"/>
              </a:solidFill>
              <a:effectLst/>
              <a:latin typeface="+mn-lt"/>
              <a:ea typeface="+mn-ea"/>
              <a:cs typeface="+mn-cs"/>
            </a:endParaRPr>
          </a:p>
          <a:p>
            <a:r>
              <a:rPr lang="en-GB" sz="1200" b="1" i="0" u="sng" kern="1200" dirty="0">
                <a:solidFill>
                  <a:srgbClr val="FF0000"/>
                </a:solidFill>
                <a:effectLst/>
                <a:latin typeface="+mn-lt"/>
                <a:ea typeface="+mn-ea"/>
                <a:cs typeface="+mn-cs"/>
              </a:rPr>
              <a:t>NB: This figure is from March 2018 and does not show the licenced CAR T products. See next slide for a more up to date table.</a:t>
            </a:r>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88</a:t>
            </a:fld>
            <a:endParaRPr lang="en-GB"/>
          </a:p>
        </p:txBody>
      </p:sp>
    </p:spTree>
    <p:extLst>
      <p:ext uri="{BB962C8B-B14F-4D97-AF65-F5344CB8AC3E}">
        <p14:creationId xmlns:p14="http://schemas.microsoft.com/office/powerpoint/2010/main" val="2802969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 - </a:t>
            </a:r>
            <a:r>
              <a:rPr lang="en-GB" sz="1200" dirty="0">
                <a:solidFill>
                  <a:schemeClr val="bg1"/>
                </a:solidFill>
                <a:effectLst/>
              </a:rPr>
              <a:t>Market Authorisation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w/d – withdrawn</a:t>
            </a:r>
          </a:p>
          <a:p>
            <a:r>
              <a:rPr lang="en-GB" sz="1200" dirty="0" err="1">
                <a:solidFill>
                  <a:schemeClr val="bg1"/>
                </a:solidFill>
                <a:effectLst/>
              </a:rPr>
              <a:t>Susp</a:t>
            </a:r>
            <a:r>
              <a:rPr lang="en-GB" sz="1200" dirty="0">
                <a:solidFill>
                  <a:schemeClr val="bg1"/>
                </a:solidFill>
                <a:effectLst/>
              </a:rPr>
              <a:t> - suspended</a:t>
            </a:r>
          </a:p>
          <a:p>
            <a:r>
              <a:rPr lang="en-GB" sz="1200" dirty="0">
                <a:solidFill>
                  <a:schemeClr val="bg1"/>
                </a:solidFill>
                <a:effectLst/>
              </a:rPr>
              <a:t> </a:t>
            </a:r>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89</a:t>
            </a:fld>
            <a:endParaRPr lang="en-GB"/>
          </a:p>
        </p:txBody>
      </p:sp>
    </p:spTree>
    <p:extLst>
      <p:ext uri="{BB962C8B-B14F-4D97-AF65-F5344CB8AC3E}">
        <p14:creationId xmlns:p14="http://schemas.microsoft.com/office/powerpoint/2010/main" val="36235135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 provide an outline of how the slide deck is structured.</a:t>
            </a:r>
          </a:p>
        </p:txBody>
      </p:sp>
      <p:sp>
        <p:nvSpPr>
          <p:cNvPr id="4" name="Slide Number Placeholder 3"/>
          <p:cNvSpPr>
            <a:spLocks noGrp="1"/>
          </p:cNvSpPr>
          <p:nvPr>
            <p:ph type="sldNum" sz="quarter" idx="5"/>
          </p:nvPr>
        </p:nvSpPr>
        <p:spPr/>
        <p:txBody>
          <a:bodyPr/>
          <a:lstStyle/>
          <a:p>
            <a:fld id="{6FE50913-8173-41CC-917F-C3CC1FD5F98C}" type="slidenum">
              <a:rPr lang="en-GB" smtClean="0"/>
              <a:t>90</a:t>
            </a:fld>
            <a:endParaRPr lang="en-GB"/>
          </a:p>
        </p:txBody>
      </p:sp>
    </p:spTree>
    <p:extLst>
      <p:ext uri="{BB962C8B-B14F-4D97-AF65-F5344CB8AC3E}">
        <p14:creationId xmlns:p14="http://schemas.microsoft.com/office/powerpoint/2010/main" val="314271362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200" dirty="0"/>
              <a:t>Safety issues associated with some therapies</a:t>
            </a:r>
          </a:p>
          <a:p>
            <a:pPr marL="628650" marR="0" lvl="1"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200" dirty="0"/>
              <a:t>Known side effect profile of CAR T cells - f</a:t>
            </a:r>
            <a:r>
              <a:rPr lang="en-GB" sz="1200" dirty="0" err="1"/>
              <a:t>uture</a:t>
            </a:r>
            <a:r>
              <a:rPr lang="en-GB" sz="1200" dirty="0"/>
              <a:t> generations of CAR T cells may be engineered to incorporate a ‘suicide switch’, so that if the patient suffers an adverse reaction the CAR T’s can be deactivated. </a:t>
            </a:r>
          </a:p>
          <a:p>
            <a:pPr marL="628650" lvl="1" indent="-171450">
              <a:spcAft>
                <a:spcPts val="1200"/>
              </a:spcAft>
              <a:buFont typeface="Arial" panose="020B0604020202020204" pitchFamily="34" charset="0"/>
              <a:buChar char="•"/>
            </a:pPr>
            <a:r>
              <a:rPr lang="en-US" sz="1200" dirty="0"/>
              <a:t>Side effects of novel therapies may be unknown, particularly in the longer term</a:t>
            </a:r>
          </a:p>
          <a:p>
            <a:pPr marL="628650" lvl="1" indent="-171450">
              <a:spcAft>
                <a:spcPts val="1200"/>
              </a:spcAft>
              <a:buFont typeface="Arial" panose="020B0604020202020204" pitchFamily="34" charset="0"/>
              <a:buChar char="•"/>
            </a:pPr>
            <a:r>
              <a:rPr lang="en-GB" dirty="0"/>
              <a:t>Insertional mutagenesis:</a:t>
            </a:r>
          </a:p>
          <a:p>
            <a:pPr marL="457200" lvl="1" indent="0">
              <a:spcAft>
                <a:spcPts val="1200"/>
              </a:spcAft>
              <a:buFont typeface="Arial" panose="020B0604020202020204" pitchFamily="34" charset="0"/>
              <a:buNone/>
            </a:pPr>
            <a:r>
              <a:rPr lang="en-GB" sz="1200" b="0" i="0" kern="1200" dirty="0">
                <a:solidFill>
                  <a:schemeClr val="tx1"/>
                </a:solidFill>
                <a:effectLst/>
                <a:latin typeface="+mn-lt"/>
                <a:ea typeface="+mn-ea"/>
                <a:cs typeface="+mn-cs"/>
              </a:rPr>
              <a:t>Virus-based vectors integrate permanently into genomic DNA, thus driving long-term expression of corrective genes. But if the new genes get inserted in the wrong place in the DNA, there is a chance that the insertion might interrupt a tumour suppressor gene or activate an oncogene and lead to the development of malignant disorders.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Another big challenge around CAR T is with treating solid tumours. It is difficult find antigens that are uniquely expressed by cancer cells and not present at all on healthy cells. </a:t>
            </a:r>
            <a:r>
              <a:rPr lang="en-GB" dirty="0"/>
              <a:t>One strategy that’s being explored is to produce T cells expressing two different CARs, so that the CAR T cell will only kill cells that express two specific antigens.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Patient recruitment - often rare indications.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4DD78654-749F-436D-B26E-88B8AE2410B7}" type="slidenum">
              <a:rPr lang="en-GB" smtClean="0"/>
              <a:t>92</a:t>
            </a:fld>
            <a:endParaRPr lang="en-GB"/>
          </a:p>
        </p:txBody>
      </p:sp>
    </p:spTree>
    <p:extLst>
      <p:ext uri="{BB962C8B-B14F-4D97-AF65-F5344CB8AC3E}">
        <p14:creationId xmlns:p14="http://schemas.microsoft.com/office/powerpoint/2010/main" val="358363084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Manufacture can be long and complex involving many steps at which things could go wrong so critical need for effective communication between all parties.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Transportation (of starting material and final product) may be international. Pay attention to handovers!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Administration may include use of specialised devices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Increasing numbers of patients and different products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Staff education and training:</a:t>
            </a:r>
          </a:p>
          <a:p>
            <a:pPr marL="628650" lvl="1" indent="-171450">
              <a:buFont typeface="Arial" panose="020B0604020202020204" pitchFamily="34" charset="0"/>
              <a:buChar char="•"/>
            </a:pPr>
            <a:r>
              <a:rPr lang="en-GB" dirty="0"/>
              <a:t>Need enough trained staff to cope with sickness, leave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Use carefully controlled procedures, identify ways to assess competency </a:t>
            </a:r>
          </a:p>
          <a:p>
            <a:pPr marL="628650" lvl="1" indent="-171450">
              <a:buFont typeface="Arial" panose="020B0604020202020204" pitchFamily="34" charset="0"/>
              <a:buChar char="•"/>
            </a:pPr>
            <a:r>
              <a:rPr lang="en-GB" dirty="0"/>
              <a:t>Keep up to date, communicate any changes</a:t>
            </a:r>
          </a:p>
          <a:p>
            <a:pPr marL="171450" lvl="0" indent="-171450">
              <a:buFont typeface="Arial" panose="020B0604020202020204" pitchFamily="34" charset="0"/>
              <a:buChar char="•"/>
            </a:pPr>
            <a:r>
              <a:rPr lang="en-GB" dirty="0"/>
              <a:t>Perceptions of gene therapies – education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DD78654-749F-436D-B26E-88B8AE2410B7}" type="slidenum">
              <a:rPr lang="en-GB" smtClean="0"/>
              <a:t>93</a:t>
            </a:fld>
            <a:endParaRPr lang="en-GB"/>
          </a:p>
        </p:txBody>
      </p:sp>
    </p:spTree>
    <p:extLst>
      <p:ext uri="{BB962C8B-B14F-4D97-AF65-F5344CB8AC3E}">
        <p14:creationId xmlns:p14="http://schemas.microsoft.com/office/powerpoint/2010/main" val="2306841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QC – quality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4DD78654-749F-436D-B26E-88B8AE2410B7}" type="slidenum">
              <a:rPr lang="en-GB" smtClean="0"/>
              <a:t>94</a:t>
            </a:fld>
            <a:endParaRPr lang="en-GB"/>
          </a:p>
        </p:txBody>
      </p:sp>
    </p:spTree>
    <p:extLst>
      <p:ext uri="{BB962C8B-B14F-4D97-AF65-F5344CB8AC3E}">
        <p14:creationId xmlns:p14="http://schemas.microsoft.com/office/powerpoint/2010/main" val="3437839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78654-749F-436D-B26E-88B8AE2410B7}" type="slidenum">
              <a:rPr lang="en-GB" smtClean="0"/>
              <a:t>95</a:t>
            </a:fld>
            <a:endParaRPr lang="en-GB"/>
          </a:p>
        </p:txBody>
      </p:sp>
    </p:spTree>
    <p:extLst>
      <p:ext uri="{BB962C8B-B14F-4D97-AF65-F5344CB8AC3E}">
        <p14:creationId xmlns:p14="http://schemas.microsoft.com/office/powerpoint/2010/main" val="18264283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Estimates suggest that the UK cell and gene therapy market may reach 10 billion pounds by 2035.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Huge potential for economic growth and the creation of thousands of jobs in the UK.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Targeted, one-off treatments that may remove the need for long-term medical care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Potential to improve or save patients’ lives where current treatments may be inadequate</a:t>
            </a:r>
          </a:p>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96</a:t>
            </a:fld>
            <a:endParaRPr lang="en-GB"/>
          </a:p>
        </p:txBody>
      </p:sp>
    </p:spTree>
    <p:extLst>
      <p:ext uri="{BB962C8B-B14F-4D97-AF65-F5344CB8AC3E}">
        <p14:creationId xmlns:p14="http://schemas.microsoft.com/office/powerpoint/2010/main" val="180162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mn-lt"/>
              </a:rPr>
              <a:t>Some simple definitions and analogies may be useful depending on your audience</a:t>
            </a:r>
          </a:p>
        </p:txBody>
      </p:sp>
      <p:sp>
        <p:nvSpPr>
          <p:cNvPr id="4" name="Slide Number Placeholder 3"/>
          <p:cNvSpPr>
            <a:spLocks noGrp="1"/>
          </p:cNvSpPr>
          <p:nvPr>
            <p:ph type="sldNum" sz="quarter" idx="5"/>
          </p:nvPr>
        </p:nvSpPr>
        <p:spPr/>
        <p:txBody>
          <a:bodyPr/>
          <a:lstStyle/>
          <a:p>
            <a:fld id="{6FE50913-8173-41CC-917F-C3CC1FD5F98C}" type="slidenum">
              <a:rPr lang="en-GB" smtClean="0"/>
              <a:t>9</a:t>
            </a:fld>
            <a:endParaRPr lang="en-GB"/>
          </a:p>
        </p:txBody>
      </p:sp>
    </p:spTree>
    <p:extLst>
      <p:ext uri="{BB962C8B-B14F-4D97-AF65-F5344CB8AC3E}">
        <p14:creationId xmlns:p14="http://schemas.microsoft.com/office/powerpoint/2010/main" val="28703638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97</a:t>
            </a:fld>
            <a:endParaRPr lang="en-GB"/>
          </a:p>
        </p:txBody>
      </p:sp>
    </p:spTree>
    <p:extLst>
      <p:ext uri="{BB962C8B-B14F-4D97-AF65-F5344CB8AC3E}">
        <p14:creationId xmlns:p14="http://schemas.microsoft.com/office/powerpoint/2010/main" val="388470744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Table adapted from </a:t>
            </a:r>
            <a:r>
              <a:rPr lang="en-GB" sz="1200" b="1" i="0" kern="1200" dirty="0">
                <a:solidFill>
                  <a:schemeClr val="tx1"/>
                </a:solidFill>
                <a:effectLst/>
                <a:latin typeface="+mn-lt"/>
                <a:ea typeface="+mn-ea"/>
                <a:cs typeface="+mn-cs"/>
              </a:rPr>
              <a:t>Technology forecast: advanced therapies in late clinical research, EMA approval or clinical application via hospital exemption</a:t>
            </a:r>
          </a:p>
          <a:p>
            <a:r>
              <a:rPr lang="en-GB" sz="1200"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Claudia Eder</a:t>
            </a:r>
            <a:r>
              <a:rPr lang="en-GB" sz="1200" u="none" kern="1200" dirty="0">
                <a:solidFill>
                  <a:schemeClr val="tx1"/>
                </a:solidFill>
                <a:latin typeface="+mn-lt"/>
                <a:ea typeface="+mn-ea"/>
                <a:cs typeface="+mn-cs"/>
              </a:rPr>
              <a:t> &amp; </a:t>
            </a:r>
            <a:r>
              <a:rPr lang="en-GB" sz="1200" u="none"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Claudia Wild</a:t>
            </a:r>
            <a:endParaRPr lang="en-GB" sz="1200" u="none" kern="1200" dirty="0">
              <a:solidFill>
                <a:schemeClr val="tx1"/>
              </a:solidFill>
              <a:latin typeface="+mn-lt"/>
              <a:ea typeface="+mn-ea"/>
              <a:cs typeface="+mn-cs"/>
            </a:endParaRPr>
          </a:p>
          <a:p>
            <a:r>
              <a:rPr lang="en-GB" dirty="0"/>
              <a:t>https://doi.org/10.1080/20016689.2019.1600939</a:t>
            </a:r>
          </a:p>
          <a:p>
            <a:r>
              <a:rPr lang="en-GB" sz="1200" b="1" i="0" kern="1200" dirty="0">
                <a:solidFill>
                  <a:schemeClr val="tx1"/>
                </a:solidFill>
                <a:effectLst/>
                <a:latin typeface="+mn-lt"/>
                <a:ea typeface="+mn-ea"/>
                <a:cs typeface="+mn-cs"/>
              </a:rPr>
              <a:t>Table 4: ATMPs in the process of marketing authorisation or with a planned marketing launch.</a:t>
            </a:r>
            <a:endParaRPr lang="en-GB" dirty="0"/>
          </a:p>
          <a:p>
            <a:endParaRPr lang="en-GB" dirty="0"/>
          </a:p>
        </p:txBody>
      </p:sp>
      <p:sp>
        <p:nvSpPr>
          <p:cNvPr id="4" name="Slide Number Placeholder 3"/>
          <p:cNvSpPr>
            <a:spLocks noGrp="1"/>
          </p:cNvSpPr>
          <p:nvPr>
            <p:ph type="sldNum" sz="quarter" idx="10"/>
          </p:nvPr>
        </p:nvSpPr>
        <p:spPr/>
        <p:txBody>
          <a:bodyPr/>
          <a:lstStyle/>
          <a:p>
            <a:fld id="{6FE50913-8173-41CC-917F-C3CC1FD5F98C}" type="slidenum">
              <a:rPr lang="en-GB" smtClean="0"/>
              <a:t>104</a:t>
            </a:fld>
            <a:endParaRPr lang="en-GB"/>
          </a:p>
        </p:txBody>
      </p:sp>
    </p:spTree>
    <p:extLst>
      <p:ext uri="{BB962C8B-B14F-4D97-AF65-F5344CB8AC3E}">
        <p14:creationId xmlns:p14="http://schemas.microsoft.com/office/powerpoint/2010/main" val="26721402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E50913-8173-41CC-917F-C3CC1FD5F98C}" type="slidenum">
              <a:rPr lang="en-GB" smtClean="0"/>
              <a:t>105</a:t>
            </a:fld>
            <a:endParaRPr lang="en-GB"/>
          </a:p>
        </p:txBody>
      </p:sp>
    </p:spTree>
    <p:extLst>
      <p:ext uri="{BB962C8B-B14F-4D97-AF65-F5344CB8AC3E}">
        <p14:creationId xmlns:p14="http://schemas.microsoft.com/office/powerpoint/2010/main" val="192991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5DE8F6-A630-4ABC-A667-6C416721AB63}" type="datetime1">
              <a:rPr lang="en-GB" smtClean="0"/>
              <a:t>14/10/2020</a:t>
            </a:fld>
            <a:endParaRPr lang="en-GB"/>
          </a:p>
        </p:txBody>
      </p:sp>
      <p:sp>
        <p:nvSpPr>
          <p:cNvPr id="5" name="Footer Placeholder 4"/>
          <p:cNvSpPr>
            <a:spLocks noGrp="1"/>
          </p:cNvSpPr>
          <p:nvPr>
            <p:ph type="ftr" sz="quarter" idx="11"/>
          </p:nvPr>
        </p:nvSpPr>
        <p:spPr/>
        <p:txBody>
          <a:bodyPr/>
          <a:lstStyle/>
          <a:p>
            <a:r>
              <a:rPr lang="en-GB" dirty="0"/>
              <a:t>Version 3, October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1086674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0AF08-C22E-44A1-8EC7-48BD45A59839}" type="datetime1">
              <a:rPr lang="en-GB" smtClean="0"/>
              <a:t>14/10/2020</a:t>
            </a:fld>
            <a:endParaRPr lang="en-GB"/>
          </a:p>
        </p:txBody>
      </p:sp>
      <p:sp>
        <p:nvSpPr>
          <p:cNvPr id="5" name="Footer Placeholder 4"/>
          <p:cNvSpPr>
            <a:spLocks noGrp="1"/>
          </p:cNvSpPr>
          <p:nvPr>
            <p:ph type="ftr" sz="quarter" idx="11"/>
          </p:nvPr>
        </p:nvSpPr>
        <p:spPr/>
        <p:txBody>
          <a:bodyPr/>
          <a:lstStyle/>
          <a:p>
            <a:r>
              <a:rPr lang="en-GB" dirty="0"/>
              <a:t>Version 3, October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36499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0C6370-AF42-48E7-A0BB-729A2F2EC90E}" type="datetime1">
              <a:rPr lang="en-GB" smtClean="0"/>
              <a:t>14/10/2020</a:t>
            </a:fld>
            <a:endParaRPr lang="en-GB"/>
          </a:p>
        </p:txBody>
      </p:sp>
      <p:sp>
        <p:nvSpPr>
          <p:cNvPr id="5" name="Footer Placeholder 4"/>
          <p:cNvSpPr>
            <a:spLocks noGrp="1"/>
          </p:cNvSpPr>
          <p:nvPr>
            <p:ph type="ftr" sz="quarter" idx="11"/>
          </p:nvPr>
        </p:nvSpPr>
        <p:spPr/>
        <p:txBody>
          <a:bodyPr/>
          <a:lstStyle/>
          <a:p>
            <a:r>
              <a:rPr lang="en-GB" dirty="0"/>
              <a:t>Version 3, October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114955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0F8775-7DB4-4589-B6A3-43202D9E34B7}" type="datetime1">
              <a:rPr lang="en-GB" smtClean="0"/>
              <a:t>14/10/2020</a:t>
            </a:fld>
            <a:endParaRPr lang="en-GB"/>
          </a:p>
        </p:txBody>
      </p:sp>
      <p:sp>
        <p:nvSpPr>
          <p:cNvPr id="5" name="Footer Placeholder 4"/>
          <p:cNvSpPr>
            <a:spLocks noGrp="1"/>
          </p:cNvSpPr>
          <p:nvPr>
            <p:ph type="ftr" sz="quarter" idx="11"/>
          </p:nvPr>
        </p:nvSpPr>
        <p:spPr/>
        <p:txBody>
          <a:bodyPr/>
          <a:lstStyle/>
          <a:p>
            <a:r>
              <a:rPr lang="en-GB" dirty="0"/>
              <a:t>Version 3, October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pic>
        <p:nvPicPr>
          <p:cNvPr id="7" name="Picture 6" descr="A close up of a logo&#10;&#10;Description generated with very high confidence">
            <a:extLst>
              <a:ext uri="{FF2B5EF4-FFF2-40B4-BE49-F238E27FC236}">
                <a16:creationId xmlns:a16="http://schemas.microsoft.com/office/drawing/2014/main" id="{4F6431AD-1A25-49C2-8A28-260C857898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28360" y="6345689"/>
            <a:ext cx="874553" cy="365126"/>
          </a:xfrm>
          <a:prstGeom prst="rect">
            <a:avLst/>
          </a:prstGeom>
        </p:spPr>
      </p:pic>
    </p:spTree>
    <p:extLst>
      <p:ext uri="{BB962C8B-B14F-4D97-AF65-F5344CB8AC3E}">
        <p14:creationId xmlns:p14="http://schemas.microsoft.com/office/powerpoint/2010/main" val="18814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D0256E-C7F0-4F1E-9A49-CC75FA3A9334}" type="datetime1">
              <a:rPr lang="en-GB" smtClean="0"/>
              <a:t>14/10/2020</a:t>
            </a:fld>
            <a:endParaRPr lang="en-GB"/>
          </a:p>
        </p:txBody>
      </p:sp>
      <p:sp>
        <p:nvSpPr>
          <p:cNvPr id="5" name="Footer Placeholder 4"/>
          <p:cNvSpPr>
            <a:spLocks noGrp="1"/>
          </p:cNvSpPr>
          <p:nvPr>
            <p:ph type="ftr" sz="quarter" idx="11"/>
          </p:nvPr>
        </p:nvSpPr>
        <p:spPr/>
        <p:txBody>
          <a:bodyPr/>
          <a:lstStyle/>
          <a:p>
            <a:r>
              <a:rPr lang="en-GB" dirty="0"/>
              <a:t>Version 3, October 2020</a:t>
            </a:r>
          </a:p>
        </p:txBody>
      </p:sp>
      <p:sp>
        <p:nvSpPr>
          <p:cNvPr id="6" name="Slide Number Placeholder 5"/>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499363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BDCC36-6101-4E40-A6E5-E5482D8E6B35}" type="datetime1">
              <a:rPr lang="en-GB" smtClean="0"/>
              <a:t>14/10/2020</a:t>
            </a:fld>
            <a:endParaRPr lang="en-GB"/>
          </a:p>
        </p:txBody>
      </p:sp>
      <p:sp>
        <p:nvSpPr>
          <p:cNvPr id="6" name="Footer Placeholder 5"/>
          <p:cNvSpPr>
            <a:spLocks noGrp="1"/>
          </p:cNvSpPr>
          <p:nvPr>
            <p:ph type="ftr" sz="quarter" idx="11"/>
          </p:nvPr>
        </p:nvSpPr>
        <p:spPr/>
        <p:txBody>
          <a:bodyPr/>
          <a:lstStyle/>
          <a:p>
            <a:r>
              <a:rPr lang="en-GB" dirty="0"/>
              <a:t>Version 3, October 2020</a:t>
            </a:r>
          </a:p>
        </p:txBody>
      </p:sp>
      <p:sp>
        <p:nvSpPr>
          <p:cNvPr id="7" name="Slide Number Placeholder 6"/>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4161082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0CF1A-F75C-45C7-82C4-5BE1ADCBDB5D}" type="datetime1">
              <a:rPr lang="en-GB" smtClean="0"/>
              <a:t>14/10/2020</a:t>
            </a:fld>
            <a:endParaRPr lang="en-GB"/>
          </a:p>
        </p:txBody>
      </p:sp>
      <p:sp>
        <p:nvSpPr>
          <p:cNvPr id="8" name="Footer Placeholder 7"/>
          <p:cNvSpPr>
            <a:spLocks noGrp="1"/>
          </p:cNvSpPr>
          <p:nvPr>
            <p:ph type="ftr" sz="quarter" idx="11"/>
          </p:nvPr>
        </p:nvSpPr>
        <p:spPr/>
        <p:txBody>
          <a:bodyPr/>
          <a:lstStyle/>
          <a:p>
            <a:r>
              <a:rPr lang="en-GB" dirty="0"/>
              <a:t>Version 3, October 2020</a:t>
            </a:r>
          </a:p>
        </p:txBody>
      </p:sp>
      <p:sp>
        <p:nvSpPr>
          <p:cNvPr id="9" name="Slide Number Placeholder 8"/>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300934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64628D-2C3A-403F-BD86-392DDC5DBC76}" type="datetime1">
              <a:rPr lang="en-GB" smtClean="0"/>
              <a:t>14/10/2020</a:t>
            </a:fld>
            <a:endParaRPr lang="en-GB"/>
          </a:p>
        </p:txBody>
      </p:sp>
      <p:sp>
        <p:nvSpPr>
          <p:cNvPr id="4" name="Footer Placeholder 3"/>
          <p:cNvSpPr>
            <a:spLocks noGrp="1"/>
          </p:cNvSpPr>
          <p:nvPr>
            <p:ph type="ftr" sz="quarter" idx="11"/>
          </p:nvPr>
        </p:nvSpPr>
        <p:spPr/>
        <p:txBody>
          <a:bodyPr/>
          <a:lstStyle/>
          <a:p>
            <a:r>
              <a:rPr lang="en-GB" dirty="0"/>
              <a:t>Version 3, October 2020</a:t>
            </a:r>
          </a:p>
        </p:txBody>
      </p:sp>
      <p:sp>
        <p:nvSpPr>
          <p:cNvPr id="5" name="Slide Number Placeholder 4"/>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2165569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3556E1-C7A3-4ED6-9D26-19C232EF5E13}" type="datetime1">
              <a:rPr lang="en-GB" smtClean="0"/>
              <a:t>14/10/2020</a:t>
            </a:fld>
            <a:endParaRPr lang="en-GB"/>
          </a:p>
        </p:txBody>
      </p:sp>
      <p:sp>
        <p:nvSpPr>
          <p:cNvPr id="3" name="Footer Placeholder 2"/>
          <p:cNvSpPr>
            <a:spLocks noGrp="1"/>
          </p:cNvSpPr>
          <p:nvPr>
            <p:ph type="ftr" sz="quarter" idx="11"/>
          </p:nvPr>
        </p:nvSpPr>
        <p:spPr/>
        <p:txBody>
          <a:bodyPr/>
          <a:lstStyle/>
          <a:p>
            <a:r>
              <a:rPr lang="en-GB" dirty="0"/>
              <a:t>Version 3, October 2020</a:t>
            </a:r>
          </a:p>
        </p:txBody>
      </p:sp>
      <p:sp>
        <p:nvSpPr>
          <p:cNvPr id="4" name="Slide Number Placeholder 3"/>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272552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A5A5A2-F7C6-4AE4-A4FE-16C348D734BE}" type="datetime1">
              <a:rPr lang="en-GB" smtClean="0"/>
              <a:t>14/10/2020</a:t>
            </a:fld>
            <a:endParaRPr lang="en-GB"/>
          </a:p>
        </p:txBody>
      </p:sp>
      <p:sp>
        <p:nvSpPr>
          <p:cNvPr id="6" name="Footer Placeholder 5"/>
          <p:cNvSpPr>
            <a:spLocks noGrp="1"/>
          </p:cNvSpPr>
          <p:nvPr>
            <p:ph type="ftr" sz="quarter" idx="11"/>
          </p:nvPr>
        </p:nvSpPr>
        <p:spPr/>
        <p:txBody>
          <a:bodyPr/>
          <a:lstStyle/>
          <a:p>
            <a:r>
              <a:rPr lang="en-GB" dirty="0"/>
              <a:t>Version 3, October 2020</a:t>
            </a:r>
          </a:p>
        </p:txBody>
      </p:sp>
      <p:sp>
        <p:nvSpPr>
          <p:cNvPr id="7" name="Slide Number Placeholder 6"/>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1585593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15A348-99D1-4258-B42D-506D51AD55F4}" type="datetime1">
              <a:rPr lang="en-GB" smtClean="0"/>
              <a:t>14/10/2020</a:t>
            </a:fld>
            <a:endParaRPr lang="en-GB"/>
          </a:p>
        </p:txBody>
      </p:sp>
      <p:sp>
        <p:nvSpPr>
          <p:cNvPr id="6" name="Footer Placeholder 5"/>
          <p:cNvSpPr>
            <a:spLocks noGrp="1"/>
          </p:cNvSpPr>
          <p:nvPr>
            <p:ph type="ftr" sz="quarter" idx="11"/>
          </p:nvPr>
        </p:nvSpPr>
        <p:spPr/>
        <p:txBody>
          <a:bodyPr/>
          <a:lstStyle/>
          <a:p>
            <a:r>
              <a:rPr lang="en-GB" dirty="0"/>
              <a:t>Version 3, October 2020</a:t>
            </a:r>
          </a:p>
        </p:txBody>
      </p:sp>
      <p:sp>
        <p:nvSpPr>
          <p:cNvPr id="7" name="Slide Number Placeholder 6"/>
          <p:cNvSpPr>
            <a:spLocks noGrp="1"/>
          </p:cNvSpPr>
          <p:nvPr>
            <p:ph type="sldNum" sz="quarter" idx="12"/>
          </p:nvPr>
        </p:nvSpPr>
        <p:spPr/>
        <p:txBody>
          <a:bodyPr/>
          <a:lstStyle/>
          <a:p>
            <a:fld id="{3E58210B-8858-4B93-95EE-C7E797C33454}" type="slidenum">
              <a:rPr lang="en-GB" smtClean="0"/>
              <a:t>‹#›</a:t>
            </a:fld>
            <a:endParaRPr lang="en-GB"/>
          </a:p>
        </p:txBody>
      </p:sp>
    </p:spTree>
    <p:extLst>
      <p:ext uri="{BB962C8B-B14F-4D97-AF65-F5344CB8AC3E}">
        <p14:creationId xmlns:p14="http://schemas.microsoft.com/office/powerpoint/2010/main" val="3458191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A0B21-10DC-4A0B-B2CE-6CBBB958EFE9}" type="datetime1">
              <a:rPr lang="en-GB" smtClean="0"/>
              <a:t>14/10/2020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Version 3, October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8210B-8858-4B93-95EE-C7E797C33454}" type="slidenum">
              <a:rPr lang="en-GB" smtClean="0"/>
              <a:t>‹#›</a:t>
            </a:fld>
            <a:endParaRPr lang="en-GB"/>
          </a:p>
        </p:txBody>
      </p:sp>
    </p:spTree>
    <p:extLst>
      <p:ext uri="{BB962C8B-B14F-4D97-AF65-F5344CB8AC3E}">
        <p14:creationId xmlns:p14="http://schemas.microsoft.com/office/powerpoint/2010/main" val="603031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ell.stackexchange.com/questions/117568/to-be-on-a-drip-in-the-hospital/117571" TargetMode="Externa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www.publications.parliament.uk/pa/ld201314/ldselect/ldsctech/23/23.pdf" TargetMode="External"/><Relationship Id="rId4" Type="http://schemas.openxmlformats.org/officeDocument/2006/relationships/image" Target="../media/image22.svg"/></Relationships>
</file>

<file path=ppt/slides/_rels/slide100.xml.rels><?xml version="1.0" encoding="UTF-8" standalone="yes"?>
<Relationships xmlns="http://schemas.openxmlformats.org/package/2006/relationships"><Relationship Id="rId3" Type="http://schemas.openxmlformats.org/officeDocument/2006/relationships/hyperlink" Target="http://eur-lex.europa.eu/LexUriServ/LexUriServ.do?uri=OJ:L:2007:324:0121:0137:en:PDF" TargetMode="External"/><Relationship Id="rId2" Type="http://schemas.openxmlformats.org/officeDocument/2006/relationships/hyperlink" Target="http://ec.europa.eu/health/files/eudralex/vol-1/dir_2001_83_consol_2012/dir_2001_83_cons_2012_en.pdf"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tandfonline.com/doi/full/10.1080/20016689.2019.1600939"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hyperlink" Target="https://publications.parliament.uk/pa/ld201314/ldselect/ldsctech/23/23.pdf" TargetMode="External"/><Relationship Id="rId3" Type="http://schemas.openxmlformats.org/officeDocument/2006/relationships/hyperlink" Target="https://ec.europa.eu/health/sites/health/files/files/eudralex/vol-1/reg_2007_1394/reg_2007_1394_en.pdf" TargetMode="External"/><Relationship Id="rId7" Type="http://schemas.openxmlformats.org/officeDocument/2006/relationships/hyperlink" Target="https://doi.org/10.1371/journal.pbio.1002533"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www.yourgenome.org/facts/what-is-the-central-dogma" TargetMode="External"/><Relationship Id="rId5" Type="http://schemas.openxmlformats.org/officeDocument/2006/relationships/hyperlink" Target="https://eur-lex.europa.eu/legal-content/EN/TXT/HTML/?uri=CELEX:32001L0018&amp;from=EN" TargetMode="External"/><Relationship Id="rId4" Type="http://schemas.openxmlformats.org/officeDocument/2006/relationships/hyperlink" Target="https://ec.europa.eu/health/sites/health/files/files/eudralex/vol-1/dir_2001_83_consol_2012/dir_2001_83_cons_2012_en.pdf" TargetMode="External"/><Relationship Id="rId9" Type="http://schemas.openxmlformats.org/officeDocument/2006/relationships/hyperlink" Target="https://www.yourgenome.org/facts/what-is-a-stem-cell"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scienceblog.cancerresearchuk.org/2018/10/05/cutting-edge-car-t-cell-immunotherapy-approved-in-england-but-is-the-nhs-ready/" TargetMode="External"/><Relationship Id="rId7" Type="http://schemas.openxmlformats.org/officeDocument/2006/relationships/hyperlink" Target="https://www.bbc.co.uk/news/health-39142971" TargetMode="External"/><Relationship Id="rId2" Type="http://schemas.openxmlformats.org/officeDocument/2006/relationships/hyperlink" Target="https://www.theattcnetwork.co.uk/wp-content/uploads/2019/06/The-Role-of-Pharmacy-in-the-Successful-Delivery-of-Advanced-Therapy-Medicinal-Products-ATMPs-1.pdf" TargetMode="External"/><Relationship Id="rId1" Type="http://schemas.openxmlformats.org/officeDocument/2006/relationships/slideLayout" Target="../slideLayouts/slideLayout2.xml"/><Relationship Id="rId6" Type="http://schemas.openxmlformats.org/officeDocument/2006/relationships/hyperlink" Target="https://www.ema.europa.eu/documents/overview/strimvelis-epar-summary-public_en.pdf" TargetMode="External"/><Relationship Id="rId5" Type="http://schemas.openxmlformats.org/officeDocument/2006/relationships/hyperlink" Target="https://www.nice.org.uk/guidance/hst7" TargetMode="External"/><Relationship Id="rId4" Type="http://schemas.openxmlformats.org/officeDocument/2006/relationships/hyperlink" Target="https://www.cancer.gov/about-cancer/treatment/research/car-t-cells"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bbc.co.uk/news/health-41914101" TargetMode="External"/><Relationship Id="rId7" Type="http://schemas.openxmlformats.org/officeDocument/2006/relationships/hyperlink" Target="https://www.ema.europa.eu/en/medicines/human/EPAR/alofisel" TargetMode="External"/><Relationship Id="rId2" Type="http://schemas.openxmlformats.org/officeDocument/2006/relationships/hyperlink" Target="https://www.nejm.org/doi/full/10.1056/nejmoa1609677" TargetMode="External"/><Relationship Id="rId1" Type="http://schemas.openxmlformats.org/officeDocument/2006/relationships/slideLayout" Target="../slideLayouts/slideLayout2.xml"/><Relationship Id="rId6" Type="http://schemas.openxmlformats.org/officeDocument/2006/relationships/hyperlink" Target="https://www.ema.europa.eu/documents/public-statement/public-statement-glybera-expiry-marketing-authorisation-european-union_en.pdf" TargetMode="External"/><Relationship Id="rId5" Type="http://schemas.openxmlformats.org/officeDocument/2006/relationships/hyperlink" Target="https://www.ema.europa.eu/documents/overview/glybera-epar-summary-public_en.pdf" TargetMode="External"/><Relationship Id="rId4" Type="http://schemas.openxmlformats.org/officeDocument/2006/relationships/hyperlink" Target="https://www.nature.com/articles/nature24487"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s://ec.europa.eu/health/sites/health/files/files/eudralex/vol-10/atmp_guidelines_en.pdf" TargetMode="External"/><Relationship Id="rId3" Type="http://schemas.openxmlformats.org/officeDocument/2006/relationships/hyperlink" Target="https://www.ema.europa.eu/en/medicines/human/EPAR/provenge" TargetMode="External"/><Relationship Id="rId7" Type="http://schemas.openxmlformats.org/officeDocument/2006/relationships/hyperlink" Target="https://www.ema.europa.eu/en/medicines/human/referrals/maci" TargetMode="External"/><Relationship Id="rId2" Type="http://schemas.openxmlformats.org/officeDocument/2006/relationships/hyperlink" Target="https://www.nice.org.uk/guidance/ta556" TargetMode="External"/><Relationship Id="rId1" Type="http://schemas.openxmlformats.org/officeDocument/2006/relationships/slideLayout" Target="../slideLayouts/slideLayout2.xml"/><Relationship Id="rId6" Type="http://schemas.openxmlformats.org/officeDocument/2006/relationships/hyperlink" Target="https://www.ema.europa.eu/documents/public-statement/public-statement-chondrocelect-withdrawal-marketing-authorisation-european-union_en.pdf" TargetMode="External"/><Relationship Id="rId5" Type="http://schemas.openxmlformats.org/officeDocument/2006/relationships/hyperlink" Target="https://www.ema.europa.eu/en/medicines/human/EPAR/chondrocelect" TargetMode="External"/><Relationship Id="rId4" Type="http://schemas.openxmlformats.org/officeDocument/2006/relationships/hyperlink" Target="https://www.ema.europa.eu/en/medicines/human/EPAR/holoclar"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directorsblog.nih.gov/2017/08/30/fda-approves-first-car-t-cell-therapy-for-pediatric-acute-lymphoblastic-leukemia/" TargetMode="External"/><Relationship Id="rId3" Type="http://schemas.openxmlformats.org/officeDocument/2006/relationships/hyperlink" Target="http://www.cancermoonshotlund.com/index.php/6-what-are-genes-dna-and-proteins/" TargetMode="External"/><Relationship Id="rId7" Type="http://schemas.openxmlformats.org/officeDocument/2006/relationships/hyperlink" Target="https://www.mssociety.org.uk/about-ms/treatments-and-therapies/disease-modifying-therapies/hsct" TargetMode="External"/><Relationship Id="rId2" Type="http://schemas.openxmlformats.org/officeDocument/2006/relationships/hyperlink" Target="http://www.christineluong.tumblr.com/" TargetMode="External"/><Relationship Id="rId1" Type="http://schemas.openxmlformats.org/officeDocument/2006/relationships/slideLayout" Target="../slideLayouts/slideLayout2.xml"/><Relationship Id="rId6" Type="http://schemas.openxmlformats.org/officeDocument/2006/relationships/hyperlink" Target="https://www.sanger.ac.uk/news/view/scientists-unveil-uk-s-largest-resource-human-stem-cells-healthy-donors" TargetMode="External"/><Relationship Id="rId5" Type="http://schemas.openxmlformats.org/officeDocument/2006/relationships/hyperlink" Target="https://www.yourgenome.org/facts/what-is-a-stem-cell" TargetMode="External"/><Relationship Id="rId4" Type="http://schemas.openxmlformats.org/officeDocument/2006/relationships/hyperlink" Target="https://vimeo.com/33656807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facebook.com/pedromics/photos/a.110862089106492/590311554494874/?type=3&amp;theater" TargetMode="External"/><Relationship Id="rId7" Type="http://schemas.openxmlformats.org/officeDocument/2006/relationships/hyperlink" Target="https://www.nature.com/articles/nrgastro.2017.104" TargetMode="External"/><Relationship Id="rId2" Type="http://schemas.openxmlformats.org/officeDocument/2006/relationships/hyperlink" Target="https://www.cancer.gov/publications/dictionaries/cancer-terms/def/car-t-cell-therapy" TargetMode="External"/><Relationship Id="rId1" Type="http://schemas.openxmlformats.org/officeDocument/2006/relationships/slideLayout" Target="../slideLayouts/slideLayout2.xml"/><Relationship Id="rId6" Type="http://schemas.openxmlformats.org/officeDocument/2006/relationships/hyperlink" Target="https://www.cmaj.ca/content/176/8/1113/F1" TargetMode="External"/><Relationship Id="rId5" Type="http://schemas.openxmlformats.org/officeDocument/2006/relationships/hyperlink" Target="https://www.bbc.co.uk/news/health-41914101" TargetMode="External"/><Relationship Id="rId4" Type="http://schemas.openxmlformats.org/officeDocument/2006/relationships/hyperlink" Target="https://blog.cirm.ca.gov/2017/03/29/bye-bye-bubble-baby-disease-promising-results-from-stem-cell-gene-therapy-trial-for-scid/"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www.thoughtco.com/t-cells-meaning-373354" TargetMode="External"/><Relationship Id="rId7" Type="http://schemas.openxmlformats.org/officeDocument/2006/relationships/hyperlink" Target="https://doi.org/10.3389/fbioe.2018.00130" TargetMode="External"/><Relationship Id="rId2" Type="http://schemas.openxmlformats.org/officeDocument/2006/relationships/hyperlink" Target="https://www.clinicaltrialsarena.com/projects/provenge-for-the-treatment-of-advanced-prostate-cancer/" TargetMode="External"/><Relationship Id="rId1" Type="http://schemas.openxmlformats.org/officeDocument/2006/relationships/slideLayout" Target="../slideLayouts/slideLayout2.xml"/><Relationship Id="rId6" Type="http://schemas.openxmlformats.org/officeDocument/2006/relationships/hyperlink" Target="https://www.rjah.nhs.uk/Our-Services/Orthopaedic-Surgery/Cartilage-Cell-Transplantation.aspx" TargetMode="External"/><Relationship Id="rId5" Type="http://schemas.openxmlformats.org/officeDocument/2006/relationships/hyperlink" Target="https://www.bbc.co.uk/news/health-41914101" TargetMode="External"/><Relationship Id="rId4" Type="http://schemas.openxmlformats.org/officeDocument/2006/relationships/hyperlink" Target="https://www.researchgate.net/figure/Scheme-of-adoptive-autologous-TILs-transfer-T-infiltrating-lymphocytes-can-be-isolated_fig2_518240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diagramLayout" Target="../diagrams/layout1.xml"/><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diagramData" Target="../diagrams/data1.xml"/><Relationship Id="rId16" Type="http://schemas.openxmlformats.org/officeDocument/2006/relationships/image" Target="../media/image36.svg"/><Relationship Id="rId20" Type="http://schemas.openxmlformats.org/officeDocument/2006/relationships/image" Target="../media/image40.svg"/><Relationship Id="rId29"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31.png"/><Relationship Id="rId24" Type="http://schemas.openxmlformats.org/officeDocument/2006/relationships/image" Target="../media/image44.svg"/><Relationship Id="rId5" Type="http://schemas.openxmlformats.org/officeDocument/2006/relationships/diagramColors" Target="../diagrams/colors1.xml"/><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diagramQuickStyle" Target="../diagrams/quickStyle1.xml"/><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en.wikipedia.org/wiki/File:Pharmacy_Green_Cross.sv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mailto:MWATTC@uhb.nhs.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openclipart.org/detail/48397/light-bulb-on-by-palomaironique" TargetMode="Externa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biologycorner.com/worksheets/fingerprint_key.html" TargetMode="External"/><Relationship Id="rId5" Type="http://schemas.openxmlformats.org/officeDocument/2006/relationships/image" Target="../media/image55.gif"/><Relationship Id="rId4" Type="http://schemas.openxmlformats.org/officeDocument/2006/relationships/hyperlink" Target="https://ec.europa.eu/health/sites/health/files/files/eudralex/vol-1/dir_2001_83_consol_2012/dir_2001_83_cons_2012_en.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ur-lex.europa.eu/legal-content/EN/TXT/HTML/?uri=CELEX:32001L0018&amp;from=EN"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microsoft.com/office/2007/relationships/hdphoto" Target="../media/hdphoto1.wdp"/><Relationship Id="rId12"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3.jpg"/><Relationship Id="rId5" Type="http://schemas.openxmlformats.org/officeDocument/2006/relationships/image" Target="../media/image58.png"/><Relationship Id="rId10" Type="http://schemas.openxmlformats.org/officeDocument/2006/relationships/image" Target="../media/image62.jpg"/><Relationship Id="rId4" Type="http://schemas.openxmlformats.org/officeDocument/2006/relationships/image" Target="../media/image57.png"/><Relationship Id="rId9" Type="http://schemas.openxmlformats.org/officeDocument/2006/relationships/image" Target="../media/image61.sv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74.jpe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3.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2.png"/><Relationship Id="rId5" Type="http://schemas.openxmlformats.org/officeDocument/2006/relationships/image" Target="../media/image67.jpeg"/><Relationship Id="rId10" Type="http://schemas.openxmlformats.org/officeDocument/2006/relationships/image" Target="../media/image71.svg"/><Relationship Id="rId4" Type="http://schemas.openxmlformats.org/officeDocument/2006/relationships/image" Target="../media/image66.svg"/><Relationship Id="rId9" Type="http://schemas.openxmlformats.org/officeDocument/2006/relationships/image" Target="../media/image70.png"/><Relationship Id="rId1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openclipart.org/detail/121987/skull-and-crossbones-by-dear_theophilu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openclipart.org/detail/121987/skull-and-crossbones-by-dear_theophilus" TargetMode="Externa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www.openclipart.org/detail/121987/skull-and-crossbones-by-dear_theophilu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ec.europa.eu/health/sites/health/files/files/eudralex/vol-1/dir_2001_83_consol_2012/dir_2001_83_cons_2012_en.pdf"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3" Type="http://schemas.openxmlformats.org/officeDocument/2006/relationships/image" Target="../media/image77.svg"/><Relationship Id="rId21" Type="http://schemas.openxmlformats.org/officeDocument/2006/relationships/image" Target="../media/image95.sv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5" Type="http://schemas.openxmlformats.org/officeDocument/2006/relationships/image" Target="../media/image89.sv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ec.europa.eu/health/sites/health/files/files/eudralex/vol-1/reg_2007_1394/reg_2007_1394_en.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c.europa.eu/health/sites/health/files/files/eudralex/vol-1/reg_2007_1394/reg_2007_1394_en.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c.europa.eu/health/sites/health/files/files/eudralex/vol-1/dir_2001_83_consol_2012/dir_2001_83_cons_2012_en.pdf" TargetMode="External"/><Relationship Id="rId7"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hyperlink" Target="https://ec.europa.eu/health/sites/health/files/files/eudralex/vol-1/reg_2007_1394/reg_2007_1394_en.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gif"/><Relationship Id="rId7"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sv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gif"/><Relationship Id="rId9" Type="http://schemas.openxmlformats.org/officeDocument/2006/relationships/image" Target="../media/image106.svg"/></Relationships>
</file>

<file path=ppt/slides/_rels/slide4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0.gif"/><Relationship Id="rId7"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sv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8.gif"/></Relationships>
</file>

<file path=ppt/slides/_rels/slide4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3.png"/><Relationship Id="rId3" Type="http://schemas.openxmlformats.org/officeDocument/2006/relationships/image" Target="../media/image105.png"/><Relationship Id="rId7" Type="http://schemas.openxmlformats.org/officeDocument/2006/relationships/image" Target="../media/image111.svg"/><Relationship Id="rId12" Type="http://schemas.openxmlformats.org/officeDocument/2006/relationships/image" Target="../media/image112.png"/><Relationship Id="rId17" Type="http://schemas.openxmlformats.org/officeDocument/2006/relationships/image" Target="../media/image81.svg"/><Relationship Id="rId2" Type="http://schemas.openxmlformats.org/officeDocument/2006/relationships/notesSlide" Target="../notesSlides/notesSlide41.xml"/><Relationship Id="rId16"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04.png"/><Relationship Id="rId5" Type="http://schemas.openxmlformats.org/officeDocument/2006/relationships/image" Target="../media/image109.png"/><Relationship Id="rId15" Type="http://schemas.openxmlformats.org/officeDocument/2006/relationships/image" Target="../media/image115.svg"/><Relationship Id="rId10" Type="http://schemas.openxmlformats.org/officeDocument/2006/relationships/image" Target="../media/image103.svg"/><Relationship Id="rId4" Type="http://schemas.openxmlformats.org/officeDocument/2006/relationships/image" Target="../media/image106.svg"/><Relationship Id="rId9" Type="http://schemas.openxmlformats.org/officeDocument/2006/relationships/image" Target="../media/image102.png"/><Relationship Id="rId1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2.png"/><Relationship Id="rId7"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11.svg"/><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13.png"/><Relationship Id="rId9"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64.xml"/><Relationship Id="rId18" Type="http://schemas.openxmlformats.org/officeDocument/2006/relationships/slide" Target="slide79.xml"/><Relationship Id="rId3" Type="http://schemas.openxmlformats.org/officeDocument/2006/relationships/slide" Target="slide48.xml"/><Relationship Id="rId7" Type="http://schemas.openxmlformats.org/officeDocument/2006/relationships/slide" Target="slide58.xml"/><Relationship Id="rId12" Type="http://schemas.openxmlformats.org/officeDocument/2006/relationships/image" Target="../media/image13.png"/><Relationship Id="rId17" Type="http://schemas.openxmlformats.org/officeDocument/2006/relationships/slide" Target="slide76.xml"/><Relationship Id="rId2" Type="http://schemas.openxmlformats.org/officeDocument/2006/relationships/notesSlide" Target="../notesSlides/notesSlide43.xml"/><Relationship Id="rId16" Type="http://schemas.openxmlformats.org/officeDocument/2006/relationships/slide" Target="slide73.xml"/><Relationship Id="rId1" Type="http://schemas.openxmlformats.org/officeDocument/2006/relationships/slideLayout" Target="../slideLayouts/slideLayout2.xml"/><Relationship Id="rId6" Type="http://schemas.openxmlformats.org/officeDocument/2006/relationships/slide" Target="slide61.xml"/><Relationship Id="rId11" Type="http://schemas.openxmlformats.org/officeDocument/2006/relationships/image" Target="../media/image14.png"/><Relationship Id="rId5" Type="http://schemas.openxmlformats.org/officeDocument/2006/relationships/slide" Target="slide55.xml"/><Relationship Id="rId15" Type="http://schemas.openxmlformats.org/officeDocument/2006/relationships/slide" Target="slide70.xml"/><Relationship Id="rId10" Type="http://schemas.openxmlformats.org/officeDocument/2006/relationships/image" Target="../media/image12.png"/><Relationship Id="rId4" Type="http://schemas.openxmlformats.org/officeDocument/2006/relationships/slide" Target="slide52.xml"/><Relationship Id="rId9" Type="http://schemas.openxmlformats.org/officeDocument/2006/relationships/slide" Target="slide82.xml"/><Relationship Id="rId14" Type="http://schemas.openxmlformats.org/officeDocument/2006/relationships/slide" Target="slide67.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4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png"/><Relationship Id="rId7" Type="http://schemas.openxmlformats.org/officeDocument/2006/relationships/image" Target="../media/image12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62.jpg"/><Relationship Id="rId12" Type="http://schemas.openxmlformats.org/officeDocument/2006/relationships/image" Target="../media/image139.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66.svg"/><Relationship Id="rId5" Type="http://schemas.openxmlformats.org/officeDocument/2006/relationships/image" Target="../media/image137.png"/><Relationship Id="rId10" Type="http://schemas.openxmlformats.org/officeDocument/2006/relationships/image" Target="../media/image138.png"/><Relationship Id="rId4" Type="http://schemas.openxmlformats.org/officeDocument/2006/relationships/image" Target="../media/image136.jpeg"/><Relationship Id="rId9" Type="http://schemas.openxmlformats.org/officeDocument/2006/relationships/image" Target="../media/image61.sv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png"/><Relationship Id="rId7" Type="http://schemas.openxmlformats.org/officeDocument/2006/relationships/image" Target="../media/image62.jpg"/><Relationship Id="rId12" Type="http://schemas.openxmlformats.org/officeDocument/2006/relationships/image" Target="../media/image139.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3.svg"/><Relationship Id="rId11" Type="http://schemas.openxmlformats.org/officeDocument/2006/relationships/image" Target="../media/image66.svg"/><Relationship Id="rId5" Type="http://schemas.openxmlformats.org/officeDocument/2006/relationships/image" Target="../media/image137.png"/><Relationship Id="rId10" Type="http://schemas.openxmlformats.org/officeDocument/2006/relationships/image" Target="../media/image138.png"/><Relationship Id="rId4" Type="http://schemas.openxmlformats.org/officeDocument/2006/relationships/image" Target="../media/image136.jpeg"/><Relationship Id="rId9" Type="http://schemas.openxmlformats.org/officeDocument/2006/relationships/image" Target="../media/image61.sv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43.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vimeo.com/33656807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www.bbc.co.uk/news/health-41914101" TargetMode="External"/><Relationship Id="rId4" Type="http://schemas.openxmlformats.org/officeDocument/2006/relationships/slide" Target="slide47.xml"/></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6.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45.jpg"/><Relationship Id="rId5" Type="http://schemas.openxmlformats.org/officeDocument/2006/relationships/image" Target="../media/image66.svg"/><Relationship Id="rId4" Type="http://schemas.openxmlformats.org/officeDocument/2006/relationships/image" Target="../media/image138.png"/></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65.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36.jpeg"/><Relationship Id="rId7" Type="http://schemas.openxmlformats.org/officeDocument/2006/relationships/image" Target="../media/image66.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73.svg"/><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png"/><Relationship Id="rId7" Type="http://schemas.openxmlformats.org/officeDocument/2006/relationships/image" Target="../media/image73.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71.svg"/><Relationship Id="rId5" Type="http://schemas.openxmlformats.org/officeDocument/2006/relationships/image" Target="../media/image136.jpeg"/><Relationship Id="rId10" Type="http://schemas.openxmlformats.org/officeDocument/2006/relationships/image" Target="../media/image70.png"/><Relationship Id="rId4" Type="http://schemas.openxmlformats.org/officeDocument/2006/relationships/image" Target="../media/image150.jpeg"/><Relationship Id="rId9" Type="http://schemas.openxmlformats.org/officeDocument/2006/relationships/image" Target="../media/image66.svg"/></Relationships>
</file>

<file path=ppt/slides/_rels/slide69.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51.jpg"/></Relationships>
</file>

<file path=ppt/slides/_rels/slide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73.xml.rels><?xml version="1.0" encoding="UTF-8" standalone="yes"?>
<Relationships xmlns="http://schemas.openxmlformats.org/package/2006/relationships"><Relationship Id="rId3" Type="http://schemas.openxmlformats.org/officeDocument/2006/relationships/hyperlink" Target="http://hr.wikipedia.org/wiki/Datoteka:Iris_-_right_eye_of_a_girl.jpg" TargetMode="External"/><Relationship Id="rId2" Type="http://schemas.openxmlformats.org/officeDocument/2006/relationships/image" Target="../media/image15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14.png"/><Relationship Id="rId7"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137.png"/><Relationship Id="rId4" Type="http://schemas.openxmlformats.org/officeDocument/2006/relationships/image" Target="../media/image154.emf"/></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7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runblogger.com/2013/08/how-can-both-barefoot-running-and-hokas.html"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slide" Target="slide47.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slide" Target="slide47.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hyperlink" Target="https://www.ema.europa.eu/en/medicines/human/referrals/mac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8" Type="http://schemas.openxmlformats.org/officeDocument/2006/relationships/image" Target="../media/image164.svg"/><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62.svg"/><Relationship Id="rId11" Type="http://schemas.openxmlformats.org/officeDocument/2006/relationships/image" Target="../media/image166.svg"/><Relationship Id="rId5" Type="http://schemas.openxmlformats.org/officeDocument/2006/relationships/image" Target="../media/image161.png"/><Relationship Id="rId10" Type="http://schemas.openxmlformats.org/officeDocument/2006/relationships/image" Target="../media/image165.png"/><Relationship Id="rId4" Type="http://schemas.openxmlformats.org/officeDocument/2006/relationships/image" Target="../media/image160.svg"/><Relationship Id="rId9" Type="http://schemas.openxmlformats.org/officeDocument/2006/relationships/hyperlink" Target="http://ec.europa.eu/health/files/eudralex/vol-1/reg_2007_1394/reg_2007_1394_en.pdf"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slides/_rels/slide83.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173.png"/><Relationship Id="rId7"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76.svg"/><Relationship Id="rId5" Type="http://schemas.openxmlformats.org/officeDocument/2006/relationships/image" Target="../media/image175.png"/><Relationship Id="rId4" Type="http://schemas.openxmlformats.org/officeDocument/2006/relationships/image" Target="../media/image174.svg"/></Relationships>
</file>

<file path=ppt/slides/_rels/slide84.xml.rels><?xml version="1.0" encoding="UTF-8" standalone="yes"?>
<Relationships xmlns="http://schemas.openxmlformats.org/package/2006/relationships"><Relationship Id="rId8" Type="http://schemas.openxmlformats.org/officeDocument/2006/relationships/image" Target="../media/image172.sv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70.svg"/><Relationship Id="rId5" Type="http://schemas.openxmlformats.org/officeDocument/2006/relationships/image" Target="../media/image169.png"/><Relationship Id="rId4" Type="http://schemas.openxmlformats.org/officeDocument/2006/relationships/image" Target="../media/image168.svg"/></Relationships>
</file>

<file path=ppt/slides/_rels/slide85.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80.svg"/><Relationship Id="rId5" Type="http://schemas.openxmlformats.org/officeDocument/2006/relationships/image" Target="../media/image179.png"/><Relationship Id="rId10" Type="http://schemas.openxmlformats.org/officeDocument/2006/relationships/image" Target="../media/image184.svg"/><Relationship Id="rId4" Type="http://schemas.openxmlformats.org/officeDocument/2006/relationships/image" Target="../media/image178.svg"/><Relationship Id="rId9" Type="http://schemas.openxmlformats.org/officeDocument/2006/relationships/image" Target="../media/image183.png"/></Relationships>
</file>

<file path=ppt/slides/_rels/slide86.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hyperlink" Target="https://ec.europa.eu/health/sites/health/files/files/eudralex/vol-4/2017_11_22_guidelines_gmp_for_atmps.pdf" TargetMode="External"/><Relationship Id="rId7" Type="http://schemas.openxmlformats.org/officeDocument/2006/relationships/image" Target="../media/image185.png"/><Relationship Id="rId12" Type="http://schemas.openxmlformats.org/officeDocument/2006/relationships/image" Target="../media/image190.sv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80.svg"/><Relationship Id="rId11" Type="http://schemas.openxmlformats.org/officeDocument/2006/relationships/image" Target="../media/image189.png"/><Relationship Id="rId5" Type="http://schemas.openxmlformats.org/officeDocument/2006/relationships/image" Target="../media/image179.png"/><Relationship Id="rId10" Type="http://schemas.openxmlformats.org/officeDocument/2006/relationships/image" Target="../media/image188.svg"/><Relationship Id="rId4" Type="http://schemas.openxmlformats.org/officeDocument/2006/relationships/hyperlink" Target="https://ec.europa.eu/health/sites/health/files/files/eudralex/vol-10/atmp_guidelines_en.pdf" TargetMode="External"/><Relationship Id="rId9" Type="http://schemas.openxmlformats.org/officeDocument/2006/relationships/image" Target="../media/image187.png"/></Relationships>
</file>

<file path=ppt/slides/_rels/slide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hyperlink" Target="https://www.sps.nhs.uk/articles/requirements-for-governance-preparation-of-gene-therapy-pan-uk-pharmacy-working-group-for-atmp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hyperlink" Target="http://kaesoon.deviantart.com/art/cake-birthday-30567406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www.ahomemakersdiary.com/2011/07/baking-ingredientsbaking-supplies-in.html" TargetMode="External"/><Relationship Id="rId4" Type="http://schemas.openxmlformats.org/officeDocument/2006/relationships/image" Target="../media/image18.jpg"/><Relationship Id="rId9" Type="http://schemas.openxmlformats.org/officeDocument/2006/relationships/hyperlink" Target="https://pixabay.com/en/cake-birthday-chocolate-cartoon-307466/"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92.png"/></Relationships>
</file>

<file path=ppt/slides/_rels/slide92.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pxhere.com/en/photo/917205"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pixabay.com/en/gears-cogs-machine-machinery-1236578/"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thediagonal.com/tag/medical/" TargetMode="External"/></Relationships>
</file>

<file path=ppt/slides/_rels/slide96.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sv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00.png"/><Relationship Id="rId11" Type="http://schemas.openxmlformats.org/officeDocument/2006/relationships/image" Target="../media/image190.svg"/><Relationship Id="rId5" Type="http://schemas.openxmlformats.org/officeDocument/2006/relationships/image" Target="../media/image199.svg"/><Relationship Id="rId10" Type="http://schemas.openxmlformats.org/officeDocument/2006/relationships/image" Target="../media/image189.png"/><Relationship Id="rId4" Type="http://schemas.openxmlformats.org/officeDocument/2006/relationships/image" Target="../media/image198.png"/><Relationship Id="rId9" Type="http://schemas.openxmlformats.org/officeDocument/2006/relationships/image" Target="../media/image203.svg"/></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9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206.png"/><Relationship Id="rId3" Type="http://schemas.openxmlformats.org/officeDocument/2006/relationships/image" Target="../media/image112.png"/><Relationship Id="rId7" Type="http://schemas.openxmlformats.org/officeDocument/2006/relationships/image" Target="../media/image80.png"/><Relationship Id="rId12" Type="http://schemas.openxmlformats.org/officeDocument/2006/relationships/image" Target="../media/image104.png"/><Relationship Id="rId2" Type="http://schemas.openxmlformats.org/officeDocument/2006/relationships/image" Target="../media/image109.png"/><Relationship Id="rId16" Type="http://schemas.openxmlformats.org/officeDocument/2006/relationships/image" Target="../media/image208.jp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205.svg"/><Relationship Id="rId5" Type="http://schemas.openxmlformats.org/officeDocument/2006/relationships/image" Target="../media/image106.svg"/><Relationship Id="rId15" Type="http://schemas.openxmlformats.org/officeDocument/2006/relationships/image" Target="../media/image207.png"/><Relationship Id="rId10" Type="http://schemas.openxmlformats.org/officeDocument/2006/relationships/image" Target="../media/image204.png"/><Relationship Id="rId4" Type="http://schemas.openxmlformats.org/officeDocument/2006/relationships/image" Target="../media/image105.png"/><Relationship Id="rId9" Type="http://schemas.openxmlformats.org/officeDocument/2006/relationships/image" Target="../media/image113.png"/><Relationship Id="rId14" Type="http://schemas.openxmlformats.org/officeDocument/2006/relationships/image" Target="../media/image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548636-71FB-4DE1-BDCC-95A8F85E6EDF}"/>
              </a:ext>
            </a:extLst>
          </p:cNvPr>
          <p:cNvSpPr/>
          <p:nvPr/>
        </p:nvSpPr>
        <p:spPr>
          <a:xfrm>
            <a:off x="253063" y="0"/>
            <a:ext cx="45771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BB2250C-4F40-4DAD-8D73-8A5172D22FB4}"/>
              </a:ext>
            </a:extLst>
          </p:cNvPr>
          <p:cNvSpPr>
            <a:spLocks noGrp="1"/>
          </p:cNvSpPr>
          <p:nvPr>
            <p:ph type="ctrTitle"/>
          </p:nvPr>
        </p:nvSpPr>
        <p:spPr>
          <a:xfrm>
            <a:off x="830453" y="688497"/>
            <a:ext cx="3656055" cy="4962524"/>
          </a:xfrm>
        </p:spPr>
        <p:txBody>
          <a:bodyPr vert="horz" lIns="91440" tIns="45720" rIns="91440" bIns="45720" rtlCol="0" anchor="ctr">
            <a:normAutofit/>
          </a:bodyPr>
          <a:lstStyle/>
          <a:p>
            <a:pPr algn="l"/>
            <a:r>
              <a:rPr lang="en-US" sz="4800" b="1" kern="1200" dirty="0">
                <a:solidFill>
                  <a:srgbClr val="FFFFFF"/>
                </a:solidFill>
                <a:latin typeface="+mj-lt"/>
                <a:ea typeface="+mj-ea"/>
                <a:cs typeface="+mj-cs"/>
              </a:rPr>
              <a:t>Introduction to advanced therapies</a:t>
            </a:r>
          </a:p>
        </p:txBody>
      </p:sp>
      <p:pic>
        <p:nvPicPr>
          <p:cNvPr id="5" name="Picture 4" descr="A glass of wine&#10;&#10;Description automatically generated">
            <a:extLst>
              <a:ext uri="{FF2B5EF4-FFF2-40B4-BE49-F238E27FC236}">
                <a16:creationId xmlns:a16="http://schemas.microsoft.com/office/drawing/2014/main" id="{D663F248-4144-42FB-84E9-B8C07C550E96}"/>
              </a:ext>
            </a:extLst>
          </p:cNvPr>
          <p:cNvPicPr>
            <a:picLocks noChangeAspect="1"/>
          </p:cNvPicPr>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204" r="-1" b="8983"/>
          <a:stretch/>
        </p:blipFill>
        <p:spPr>
          <a:xfrm>
            <a:off x="5222875" y="533400"/>
            <a:ext cx="3476625" cy="4013200"/>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p:spPr>
      </p:pic>
      <p:pic>
        <p:nvPicPr>
          <p:cNvPr id="18" name="Picture 17">
            <a:extLst>
              <a:ext uri="{FF2B5EF4-FFF2-40B4-BE49-F238E27FC236}">
                <a16:creationId xmlns:a16="http://schemas.microsoft.com/office/drawing/2014/main" id="{B630123E-0DE2-4E67-9D71-5100D64119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39715" y="4618276"/>
            <a:ext cx="2060900" cy="2065490"/>
          </a:xfrm>
          <a:prstGeom prst="rect">
            <a:avLst/>
          </a:prstGeom>
        </p:spPr>
      </p:pic>
      <p:pic>
        <p:nvPicPr>
          <p:cNvPr id="19" name="Content Placeholder 4">
            <a:extLst>
              <a:ext uri="{FF2B5EF4-FFF2-40B4-BE49-F238E27FC236}">
                <a16:creationId xmlns:a16="http://schemas.microsoft.com/office/drawing/2014/main" id="{F42F2A58-474D-4A87-9BEE-E976053DCD4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99500" y="2585153"/>
            <a:ext cx="3036914" cy="3042595"/>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id="{BC651E5C-08EF-4B30-8084-FF1633D637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89356" y="5095630"/>
            <a:ext cx="1650359" cy="1654035"/>
          </a:xfrm>
          <a:prstGeom prst="rect">
            <a:avLst/>
          </a:prstGeom>
        </p:spPr>
      </p:pic>
      <p:pic>
        <p:nvPicPr>
          <p:cNvPr id="25" name="Picture 24" descr="A close up of a logo&#10;&#10;Description generated with high confidence">
            <a:extLst>
              <a:ext uri="{FF2B5EF4-FFF2-40B4-BE49-F238E27FC236}">
                <a16:creationId xmlns:a16="http://schemas.microsoft.com/office/drawing/2014/main" id="{30009DEC-F665-4701-A975-E23074C0F1B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699500" y="267744"/>
            <a:ext cx="2289852" cy="2294136"/>
          </a:xfrm>
          <a:prstGeom prst="rect">
            <a:avLst/>
          </a:prstGeom>
        </p:spPr>
      </p:pic>
      <p:pic>
        <p:nvPicPr>
          <p:cNvPr id="4" name="Picture 3" descr="A close up of a logo&#10;&#10;Description automatically generated">
            <a:extLst>
              <a:ext uri="{FF2B5EF4-FFF2-40B4-BE49-F238E27FC236}">
                <a16:creationId xmlns:a16="http://schemas.microsoft.com/office/drawing/2014/main" id="{FBF118CF-66E1-450F-9CE8-022D5E652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48560" y="5991557"/>
            <a:ext cx="1436469" cy="600868"/>
          </a:xfrm>
          <a:prstGeom prst="rect">
            <a:avLst/>
          </a:prstGeom>
        </p:spPr>
      </p:pic>
      <p:sp>
        <p:nvSpPr>
          <p:cNvPr id="6" name="Footer Placeholder 5">
            <a:extLst>
              <a:ext uri="{FF2B5EF4-FFF2-40B4-BE49-F238E27FC236}">
                <a16:creationId xmlns:a16="http://schemas.microsoft.com/office/drawing/2014/main" id="{F430890D-B1E2-41AA-A211-D771307DB718}"/>
              </a:ext>
            </a:extLst>
          </p:cNvPr>
          <p:cNvSpPr>
            <a:spLocks noGrp="1"/>
          </p:cNvSpPr>
          <p:nvPr>
            <p:ph type="ftr" sz="quarter" idx="11"/>
          </p:nvPr>
        </p:nvSpPr>
        <p:spPr>
          <a:xfrm>
            <a:off x="9247816" y="6501203"/>
            <a:ext cx="4114800" cy="365125"/>
          </a:xfrm>
        </p:spPr>
        <p:txBody>
          <a:bodyPr/>
          <a:lstStyle/>
          <a:p>
            <a:r>
              <a:rPr lang="en-GB" dirty="0"/>
              <a:t>Version 3, October 2020</a:t>
            </a:r>
          </a:p>
        </p:txBody>
      </p:sp>
    </p:spTree>
    <p:extLst>
      <p:ext uri="{BB962C8B-B14F-4D97-AF65-F5344CB8AC3E}">
        <p14:creationId xmlns:p14="http://schemas.microsoft.com/office/powerpoint/2010/main" val="45588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What is regenerative medicine?</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4994787" y="1893750"/>
            <a:ext cx="6359013" cy="2765861"/>
          </a:xfrm>
        </p:spPr>
        <p:txBody>
          <a:bodyPr>
            <a:normAutofit/>
          </a:bodyPr>
          <a:lstStyle/>
          <a:p>
            <a:pPr marL="0" indent="0" fontAlgn="base">
              <a:spcAft>
                <a:spcPts val="1200"/>
              </a:spcAft>
              <a:buNone/>
            </a:pPr>
            <a:r>
              <a:rPr lang="en-GB" sz="2000" dirty="0"/>
              <a:t>Methods to </a:t>
            </a:r>
            <a:r>
              <a:rPr lang="en-GB" sz="2000" b="1" i="1" dirty="0"/>
              <a:t>replace or regenerate </a:t>
            </a:r>
            <a:r>
              <a:rPr lang="en-GB" sz="2000" dirty="0"/>
              <a:t>human cells, tissues or organs in order to restore or establish normal function.</a:t>
            </a:r>
          </a:p>
          <a:p>
            <a:pPr marL="0" indent="0" algn="just" fontAlgn="base">
              <a:spcAft>
                <a:spcPts val="1200"/>
              </a:spcAft>
              <a:buNone/>
            </a:pPr>
            <a:r>
              <a:rPr lang="en-GB" sz="2000" dirty="0"/>
              <a:t>This includes cell therapies, tissue engineering, gene therapy and biomedical engineering techniques, as well as more traditional treatments involving pharmaceuticals, biologics and devices.</a:t>
            </a:r>
            <a:endParaRPr lang="en-GB" sz="2000" baseline="30000" dirty="0"/>
          </a:p>
          <a:p>
            <a:endParaRPr lang="en-GB" dirty="0"/>
          </a:p>
        </p:txBody>
      </p:sp>
      <p:pic>
        <p:nvPicPr>
          <p:cNvPr id="5" name="Graphic 4" descr="Open quotation mark">
            <a:extLst>
              <a:ext uri="{FF2B5EF4-FFF2-40B4-BE49-F238E27FC236}">
                <a16:creationId xmlns:a16="http://schemas.microsoft.com/office/drawing/2014/main" id="{EC70806A-67C1-4C82-B049-DC2D64CB45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6996" y="1417885"/>
            <a:ext cx="1285693" cy="1285693"/>
          </a:xfrm>
          <a:prstGeom prst="rect">
            <a:avLst/>
          </a:prstGeom>
        </p:spPr>
      </p:pic>
      <p:sp>
        <p:nvSpPr>
          <p:cNvPr id="9" name="Rectangle 8">
            <a:extLst>
              <a:ext uri="{FF2B5EF4-FFF2-40B4-BE49-F238E27FC236}">
                <a16:creationId xmlns:a16="http://schemas.microsoft.com/office/drawing/2014/main" id="{2772A30A-5D6D-4F72-9BC2-3082A9F7BADD}"/>
              </a:ext>
            </a:extLst>
          </p:cNvPr>
          <p:cNvSpPr/>
          <p:nvPr/>
        </p:nvSpPr>
        <p:spPr>
          <a:xfrm>
            <a:off x="398813" y="6046334"/>
            <a:ext cx="6686446" cy="369332"/>
          </a:xfrm>
          <a:prstGeom prst="rect">
            <a:avLst/>
          </a:prstGeom>
        </p:spPr>
        <p:txBody>
          <a:bodyPr wrap="none">
            <a:spAutoFit/>
          </a:bodyPr>
          <a:lstStyle/>
          <a:p>
            <a:r>
              <a:rPr lang="en-GB" dirty="0">
                <a:latin typeface="Source Sans Pro" panose="020B0503030403020204" pitchFamily="34" charset="0"/>
                <a:hlinkClick r:id="rId5">
                  <a:extLst>
                    <a:ext uri="{A12FA001-AC4F-418D-AE19-62706E023703}">
                      <ahyp:hlinkClr xmlns:ahyp="http://schemas.microsoft.com/office/drawing/2018/hyperlinkcolor" val="tx"/>
                    </a:ext>
                  </a:extLst>
                </a:hlinkClick>
              </a:rPr>
              <a:t>As defined in 2013 House of Lords report on Regenerative Medicine</a:t>
            </a:r>
            <a:endParaRPr lang="en-GB" dirty="0">
              <a:latin typeface="Source Sans Pro" panose="020B0503030403020204" pitchFamily="34" charset="0"/>
            </a:endParaRPr>
          </a:p>
        </p:txBody>
      </p:sp>
      <p:sp>
        <p:nvSpPr>
          <p:cNvPr id="4" name="Rectangle 3">
            <a:extLst>
              <a:ext uri="{FF2B5EF4-FFF2-40B4-BE49-F238E27FC236}">
                <a16:creationId xmlns:a16="http://schemas.microsoft.com/office/drawing/2014/main" id="{4C8405E1-E0D0-4B95-882A-3B97BFE2D62A}"/>
              </a:ext>
            </a:extLst>
          </p:cNvPr>
          <p:cNvSpPr/>
          <p:nvPr/>
        </p:nvSpPr>
        <p:spPr>
          <a:xfrm>
            <a:off x="4994786" y="4424452"/>
            <a:ext cx="6359013" cy="1015663"/>
          </a:xfrm>
          <a:prstGeom prst="rect">
            <a:avLst/>
          </a:prstGeom>
        </p:spPr>
        <p:txBody>
          <a:bodyPr wrap="square">
            <a:spAutoFit/>
          </a:bodyPr>
          <a:lstStyle/>
          <a:p>
            <a:pPr algn="just" fontAlgn="base">
              <a:spcAft>
                <a:spcPts val="1200"/>
              </a:spcAft>
            </a:pPr>
            <a:r>
              <a:rPr lang="en-GB" sz="2000" dirty="0"/>
              <a:t>This could encompass tissues and cells used for human application, such as hematopoietic stem cell transplants, as well as advanced therapy medicinal products (ATMPs).</a:t>
            </a:r>
          </a:p>
        </p:txBody>
      </p:sp>
      <p:pic>
        <p:nvPicPr>
          <p:cNvPr id="1026" name="Picture 2" descr="https://medcitynews.com/wp-content/uploads/2016/10/stem_cells.jpg">
            <a:extLst>
              <a:ext uri="{FF2B5EF4-FFF2-40B4-BE49-F238E27FC236}">
                <a16:creationId xmlns:a16="http://schemas.microsoft.com/office/drawing/2014/main" id="{E0C47E9A-0136-4D4C-A671-5634BA4A8ABB}"/>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6321" y="2085992"/>
            <a:ext cx="3781735" cy="344015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43DDA52A-DCD0-495A-8265-135484AF8DEE}"/>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7679653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(1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1412087250"/>
              </p:ext>
            </p:extLst>
          </p:nvPr>
        </p:nvGraphicFramePr>
        <p:xfrm>
          <a:off x="760342" y="1690688"/>
          <a:ext cx="10789974" cy="385572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b="0" dirty="0"/>
                        <a:t>Allogeneic</a:t>
                      </a:r>
                    </a:p>
                  </a:txBody>
                  <a:tcPr/>
                </a:tc>
                <a:tc>
                  <a:txBody>
                    <a:bodyPr/>
                    <a:lstStyle/>
                    <a:p>
                      <a:r>
                        <a:rPr lang="en-GB" sz="1800" b="0" i="0" kern="1200" dirty="0">
                          <a:solidFill>
                            <a:schemeClr val="dk1"/>
                          </a:solidFill>
                          <a:effectLst/>
                          <a:latin typeface="+mn-lt"/>
                          <a:ea typeface="+mn-ea"/>
                          <a:cs typeface="+mn-cs"/>
                        </a:rPr>
                        <a:t>Where donor and recipient are different individuals</a:t>
                      </a:r>
                      <a:endParaRPr lang="en-GB" b="0" dirty="0"/>
                    </a:p>
                  </a:txBody>
                  <a:tcPr/>
                </a:tc>
                <a:extLst>
                  <a:ext uri="{0D108BD9-81ED-4DB2-BD59-A6C34878D82A}">
                    <a16:rowId xmlns:a16="http://schemas.microsoft.com/office/drawing/2014/main" val="243193177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Advanced Therapy Medicinal Product (ATMP)</a:t>
                      </a:r>
                    </a:p>
                  </a:txBody>
                  <a:tcPr/>
                </a:tc>
                <a:tc>
                  <a:txBody>
                    <a:bodyPr/>
                    <a:lstStyle/>
                    <a:p>
                      <a:pPr fontAlgn="base"/>
                      <a:r>
                        <a:rPr lang="en-GB" sz="1800" b="0" i="0" kern="1200" dirty="0">
                          <a:solidFill>
                            <a:schemeClr val="dk1"/>
                          </a:solidFill>
                          <a:effectLst/>
                          <a:latin typeface="+mn-lt"/>
                          <a:ea typeface="+mn-ea"/>
                          <a:cs typeface="+mn-cs"/>
                        </a:rPr>
                        <a:t>a medicinal product which is either:</a:t>
                      </a:r>
                    </a:p>
                    <a:p>
                      <a:pPr fontAlgn="base"/>
                      <a:r>
                        <a:rPr lang="en-GB" sz="1800" b="0" i="0" kern="1200" dirty="0">
                          <a:solidFill>
                            <a:schemeClr val="dk1"/>
                          </a:solidFill>
                          <a:effectLst/>
                          <a:latin typeface="+mn-lt"/>
                          <a:ea typeface="+mn-ea"/>
                          <a:cs typeface="+mn-cs"/>
                        </a:rPr>
                        <a:t>a gene therapy medicinal product</a:t>
                      </a:r>
                    </a:p>
                    <a:p>
                      <a:pPr fontAlgn="base"/>
                      <a:r>
                        <a:rPr lang="en-GB" sz="1800" b="0" i="0" kern="1200" dirty="0">
                          <a:solidFill>
                            <a:schemeClr val="dk1"/>
                          </a:solidFill>
                          <a:effectLst/>
                          <a:latin typeface="+mn-lt"/>
                          <a:ea typeface="+mn-ea"/>
                          <a:cs typeface="+mn-cs"/>
                        </a:rPr>
                        <a:t>a somatic cell therapy medicinal product</a:t>
                      </a:r>
                    </a:p>
                    <a:p>
                      <a:pPr fontAlgn="base"/>
                      <a:r>
                        <a:rPr lang="en-GB" sz="1800" b="0" i="0" kern="1200" dirty="0">
                          <a:solidFill>
                            <a:schemeClr val="dk1"/>
                          </a:solidFill>
                          <a:effectLst/>
                          <a:latin typeface="+mn-lt"/>
                          <a:ea typeface="+mn-ea"/>
                          <a:cs typeface="+mn-cs"/>
                        </a:rPr>
                        <a:t>a tissue engineered product</a:t>
                      </a:r>
                    </a:p>
                    <a:p>
                      <a:pPr fontAlgn="base"/>
                      <a:r>
                        <a:rPr lang="en-GB" sz="1800" b="0" i="0" kern="1200" dirty="0">
                          <a:solidFill>
                            <a:schemeClr val="dk1"/>
                          </a:solidFill>
                          <a:effectLst/>
                          <a:latin typeface="+mn-lt"/>
                          <a:ea typeface="+mn-ea"/>
                          <a:cs typeface="+mn-cs"/>
                        </a:rPr>
                        <a:t>defined in </a:t>
                      </a:r>
                      <a:r>
                        <a:rPr lang="en-GB" sz="1800" b="0" i="0" u="none" strike="noStrike" kern="1200" dirty="0">
                          <a:solidFill>
                            <a:schemeClr val="dk1"/>
                          </a:solidFill>
                          <a:effectLst/>
                          <a:latin typeface="+mn-lt"/>
                          <a:ea typeface="+mn-ea"/>
                          <a:cs typeface="+mn-cs"/>
                          <a:hlinkClick r:id="rId2"/>
                        </a:rPr>
                        <a:t>Directive 2001/83/EC </a:t>
                      </a:r>
                      <a:r>
                        <a:rPr lang="en-GB" sz="1800" b="0" i="0" kern="1200" dirty="0">
                          <a:solidFill>
                            <a:schemeClr val="dk1"/>
                          </a:solidFill>
                          <a:effectLst/>
                          <a:latin typeface="+mn-lt"/>
                          <a:ea typeface="+mn-ea"/>
                          <a:cs typeface="+mn-cs"/>
                        </a:rPr>
                        <a:t>as amended by </a:t>
                      </a:r>
                      <a:r>
                        <a:rPr lang="en-GB" sz="1800" b="0" i="0" u="none" strike="noStrike" kern="1200" dirty="0">
                          <a:solidFill>
                            <a:schemeClr val="dk1"/>
                          </a:solidFill>
                          <a:effectLst/>
                          <a:latin typeface="+mn-lt"/>
                          <a:ea typeface="+mn-ea"/>
                          <a:cs typeface="+mn-cs"/>
                          <a:hlinkClick r:id="rId3"/>
                        </a:rPr>
                        <a:t>the ATMP Regulation 1394/2007 </a:t>
                      </a:r>
                      <a:r>
                        <a:rPr lang="en-GB" sz="1800" b="0" i="0" kern="1200" dirty="0">
                          <a:solidFill>
                            <a:schemeClr val="dk1"/>
                          </a:solidFill>
                          <a:effectLst/>
                          <a:latin typeface="+mn-lt"/>
                          <a:ea typeface="+mn-ea"/>
                          <a:cs typeface="+mn-cs"/>
                        </a:rPr>
                        <a:t>and includes combination ATMPs.</a:t>
                      </a:r>
                    </a:p>
                  </a:txBody>
                  <a:tcPr/>
                </a:tc>
                <a:extLst>
                  <a:ext uri="{0D108BD9-81ED-4DB2-BD59-A6C34878D82A}">
                    <a16:rowId xmlns:a16="http://schemas.microsoft.com/office/drawing/2014/main" val="2240539097"/>
                  </a:ext>
                </a:extLst>
              </a:tr>
              <a:tr h="370840">
                <a:tc>
                  <a:txBody>
                    <a:bodyPr/>
                    <a:lstStyle/>
                    <a:p>
                      <a:r>
                        <a:rPr lang="en-GB" b="0" dirty="0"/>
                        <a:t>ATIMP</a:t>
                      </a:r>
                    </a:p>
                  </a:txBody>
                  <a:tcPr/>
                </a:tc>
                <a:tc>
                  <a:txBody>
                    <a:bodyPr/>
                    <a:lstStyle/>
                    <a:p>
                      <a:r>
                        <a:rPr lang="en-GB" b="0" dirty="0"/>
                        <a:t>An ATMP which is an IMP</a:t>
                      </a:r>
                    </a:p>
                  </a:txBody>
                  <a:tcPr/>
                </a:tc>
                <a:extLst>
                  <a:ext uri="{0D108BD9-81ED-4DB2-BD59-A6C34878D82A}">
                    <a16:rowId xmlns:a16="http://schemas.microsoft.com/office/drawing/2014/main" val="3899224351"/>
                  </a:ext>
                </a:extLst>
              </a:tr>
              <a:tr h="370840">
                <a:tc>
                  <a:txBody>
                    <a:bodyPr/>
                    <a:lstStyle/>
                    <a:p>
                      <a:r>
                        <a:rPr lang="en-GB" b="0" dirty="0"/>
                        <a:t>Autologous</a:t>
                      </a:r>
                    </a:p>
                  </a:txBody>
                  <a:tcPr/>
                </a:tc>
                <a:tc>
                  <a:txBody>
                    <a:bodyPr/>
                    <a:lstStyle/>
                    <a:p>
                      <a:r>
                        <a:rPr lang="en-GB" b="0" dirty="0"/>
                        <a:t>Where donor and recipient are the same individual</a:t>
                      </a:r>
                    </a:p>
                  </a:txBody>
                  <a:tcPr/>
                </a:tc>
                <a:extLst>
                  <a:ext uri="{0D108BD9-81ED-4DB2-BD59-A6C34878D82A}">
                    <a16:rowId xmlns:a16="http://schemas.microsoft.com/office/drawing/2014/main" val="3435085473"/>
                  </a:ext>
                </a:extLst>
              </a:tr>
              <a:tr h="370840">
                <a:tc>
                  <a:txBody>
                    <a:bodyPr/>
                    <a:lstStyle/>
                    <a:p>
                      <a:r>
                        <a:rPr lang="en-GB" b="0" dirty="0"/>
                        <a:t>Committee on Advanced Therapies (CAT)</a:t>
                      </a:r>
                    </a:p>
                  </a:txBody>
                  <a:tcPr/>
                </a:tc>
                <a:tc>
                  <a:txBody>
                    <a:bodyPr/>
                    <a:lstStyle/>
                    <a:p>
                      <a:r>
                        <a:rPr lang="en-GB" b="0" dirty="0"/>
                        <a:t>Committee within the EMA set up to assess quality, safety and efficacy of ATMPs</a:t>
                      </a:r>
                    </a:p>
                  </a:txBody>
                  <a:tcPr/>
                </a:tc>
                <a:extLst>
                  <a:ext uri="{0D108BD9-81ED-4DB2-BD59-A6C34878D82A}">
                    <a16:rowId xmlns:a16="http://schemas.microsoft.com/office/drawing/2014/main" val="3311598600"/>
                  </a:ext>
                </a:extLst>
              </a:tr>
            </a:tbl>
          </a:graphicData>
        </a:graphic>
      </p:graphicFrame>
      <p:sp>
        <p:nvSpPr>
          <p:cNvPr id="3" name="Footer Placeholder 2">
            <a:extLst>
              <a:ext uri="{FF2B5EF4-FFF2-40B4-BE49-F238E27FC236}">
                <a16:creationId xmlns:a16="http://schemas.microsoft.com/office/drawing/2014/main" id="{A7BA31CC-0F52-43B1-B0AF-1B03E356D866}"/>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032244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(2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548240082"/>
              </p:ext>
            </p:extLst>
          </p:nvPr>
        </p:nvGraphicFramePr>
        <p:xfrm>
          <a:off x="760342" y="1690688"/>
          <a:ext cx="10789974" cy="439420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b="0" dirty="0"/>
                        <a:t>European Medicines Agency (EMA)</a:t>
                      </a:r>
                    </a:p>
                  </a:txBody>
                  <a:tcPr/>
                </a:tc>
                <a:tc>
                  <a:txBody>
                    <a:bodyPr/>
                    <a:lstStyle/>
                    <a:p>
                      <a:r>
                        <a:rPr lang="en-GB" sz="1800" b="0" kern="1200" dirty="0">
                          <a:solidFill>
                            <a:schemeClr val="dk1"/>
                          </a:solidFill>
                          <a:latin typeface="+mn-lt"/>
                          <a:ea typeface="+mn-ea"/>
                          <a:cs typeface="+mn-cs"/>
                        </a:rPr>
                        <a:t>Decentralised agency of the European Union (EU) responsible for the scientific evaluation, supervision and safety monitoring of medicines in the EU</a:t>
                      </a:r>
                    </a:p>
                  </a:txBody>
                  <a:tcPr/>
                </a:tc>
                <a:extLst>
                  <a:ext uri="{0D108BD9-81ED-4DB2-BD59-A6C34878D82A}">
                    <a16:rowId xmlns:a16="http://schemas.microsoft.com/office/drawing/2014/main" val="673901611"/>
                  </a:ext>
                </a:extLst>
              </a:tr>
              <a:tr h="370840">
                <a:tc>
                  <a:txBody>
                    <a:bodyPr/>
                    <a:lstStyle/>
                    <a:p>
                      <a:r>
                        <a:rPr lang="en-GB" b="0" i="1" dirty="0"/>
                        <a:t>Ex vivo</a:t>
                      </a:r>
                    </a:p>
                  </a:txBody>
                  <a:tcPr/>
                </a:tc>
                <a:tc>
                  <a:txBody>
                    <a:bodyPr/>
                    <a:lstStyle/>
                    <a:p>
                      <a:r>
                        <a:rPr lang="en-GB" b="0" i="0" dirty="0"/>
                        <a:t>Outside of the living body</a:t>
                      </a:r>
                    </a:p>
                  </a:txBody>
                  <a:tcPr/>
                </a:tc>
                <a:extLst>
                  <a:ext uri="{0D108BD9-81ED-4DB2-BD59-A6C34878D82A}">
                    <a16:rowId xmlns:a16="http://schemas.microsoft.com/office/drawing/2014/main" val="76970720"/>
                  </a:ext>
                </a:extLst>
              </a:tr>
              <a:tr h="370840">
                <a:tc>
                  <a:txBody>
                    <a:bodyPr/>
                    <a:lstStyle/>
                    <a:p>
                      <a:r>
                        <a:rPr lang="en-GB" b="0" dirty="0"/>
                        <a:t>Genetically Modified Organism (GMO)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organism, with the exception of human beings, in which the genetic material has been altered in a way that does not occur naturally by mating and/or natural recombination.</a:t>
                      </a:r>
                      <a:endParaRPr lang="en-GB" sz="2400" dirty="0"/>
                    </a:p>
                  </a:txBody>
                  <a:tcPr/>
                </a:tc>
                <a:extLst>
                  <a:ext uri="{0D108BD9-81ED-4DB2-BD59-A6C34878D82A}">
                    <a16:rowId xmlns:a16="http://schemas.microsoft.com/office/drawing/2014/main" val="4181083390"/>
                  </a:ext>
                </a:extLst>
              </a:tr>
              <a:tr h="370840">
                <a:tc>
                  <a:txBody>
                    <a:bodyPr/>
                    <a:lstStyle/>
                    <a:p>
                      <a:r>
                        <a:rPr lang="en-GB" b="0" dirty="0"/>
                        <a:t>Good Manufacturing Practice (GMP)</a:t>
                      </a:r>
                    </a:p>
                  </a:txBody>
                  <a:tcPr/>
                </a:tc>
                <a:tc>
                  <a:txBody>
                    <a:bodyPr/>
                    <a:lstStyle/>
                    <a:p>
                      <a:r>
                        <a:rPr lang="en-GB" sz="1800" b="0" i="0" kern="1200" dirty="0">
                          <a:solidFill>
                            <a:schemeClr val="dk1"/>
                          </a:solidFill>
                          <a:effectLst/>
                          <a:latin typeface="+mn-lt"/>
                          <a:ea typeface="+mn-ea"/>
                          <a:cs typeface="+mn-cs"/>
                        </a:rPr>
                        <a:t>Part of quality assurance which ensures that medicinal products are consistently produced and controlled to appropriate quality standards</a:t>
                      </a:r>
                      <a:endParaRPr lang="en-GB" b="0" dirty="0"/>
                    </a:p>
                  </a:txBody>
                  <a:tcPr/>
                </a:tc>
                <a:extLst>
                  <a:ext uri="{0D108BD9-81ED-4DB2-BD59-A6C34878D82A}">
                    <a16:rowId xmlns:a16="http://schemas.microsoft.com/office/drawing/2014/main" val="2319249455"/>
                  </a:ext>
                </a:extLst>
              </a:tr>
              <a:tr h="370840">
                <a:tc>
                  <a:txBody>
                    <a:bodyPr/>
                    <a:lstStyle/>
                    <a:p>
                      <a:r>
                        <a:rPr lang="en-GB" b="0" dirty="0"/>
                        <a:t>Human Tissue Authority (HTA)</a:t>
                      </a:r>
                    </a:p>
                  </a:txBody>
                  <a:tcPr/>
                </a:tc>
                <a:tc>
                  <a:txBody>
                    <a:bodyPr/>
                    <a:lstStyle/>
                    <a:p>
                      <a:r>
                        <a:rPr lang="en-GB" sz="1800" b="0" i="0" kern="1200" dirty="0">
                          <a:solidFill>
                            <a:schemeClr val="dk1"/>
                          </a:solidFill>
                          <a:effectLst/>
                          <a:latin typeface="+mn-lt"/>
                          <a:ea typeface="+mn-ea"/>
                          <a:cs typeface="+mn-cs"/>
                        </a:rPr>
                        <a:t>The UK's Competent Authority under the Quality and Safety Regulations that licenses the procurement, testing, processing, storage, distribution and import/export of tissues and cells for human application.</a:t>
                      </a:r>
                      <a:endParaRPr lang="en-GB" b="0" dirty="0"/>
                    </a:p>
                  </a:txBody>
                  <a:tcPr/>
                </a:tc>
                <a:extLst>
                  <a:ext uri="{0D108BD9-81ED-4DB2-BD59-A6C34878D82A}">
                    <a16:rowId xmlns:a16="http://schemas.microsoft.com/office/drawing/2014/main" val="3712543042"/>
                  </a:ext>
                </a:extLst>
              </a:tr>
            </a:tbl>
          </a:graphicData>
        </a:graphic>
      </p:graphicFrame>
      <p:sp>
        <p:nvSpPr>
          <p:cNvPr id="3" name="Footer Placeholder 2">
            <a:extLst>
              <a:ext uri="{FF2B5EF4-FFF2-40B4-BE49-F238E27FC236}">
                <a16:creationId xmlns:a16="http://schemas.microsoft.com/office/drawing/2014/main" id="{ADC88ACF-2A6A-4816-8ECC-475F014061E2}"/>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7012784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(3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2435865970"/>
              </p:ext>
            </p:extLst>
          </p:nvPr>
        </p:nvGraphicFramePr>
        <p:xfrm>
          <a:off x="760342" y="1690688"/>
          <a:ext cx="10789974" cy="402844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b="0" i="0" dirty="0"/>
                        <a:t>Investigational medicinal product (IMP)</a:t>
                      </a:r>
                    </a:p>
                  </a:txBody>
                  <a:tcPr/>
                </a:tc>
                <a:tc>
                  <a:txBody>
                    <a:bodyPr/>
                    <a:lstStyle/>
                    <a:p>
                      <a:r>
                        <a:rPr lang="en-GB" sz="1800" b="0" i="0" kern="1200" dirty="0">
                          <a:solidFill>
                            <a:schemeClr val="dk1"/>
                          </a:solidFill>
                          <a:effectLst/>
                          <a:latin typeface="+mn-lt"/>
                          <a:ea typeface="+mn-ea"/>
                          <a:cs typeface="+mn-cs"/>
                        </a:rPr>
                        <a:t>A pharmaceutical form of an active substance or placebo being tested or used as a reference in a clinical trial, including products already with a marketing authorization but used or assembled (formulated or packaged) in a way different from the authorised form/for an unauthorised indication/to gain further information about the authorised form</a:t>
                      </a:r>
                      <a:endParaRPr lang="en-GB" b="0" i="0" dirty="0"/>
                    </a:p>
                  </a:txBody>
                  <a:tcPr/>
                </a:tc>
                <a:extLst>
                  <a:ext uri="{0D108BD9-81ED-4DB2-BD59-A6C34878D82A}">
                    <a16:rowId xmlns:a16="http://schemas.microsoft.com/office/drawing/2014/main" val="2308019139"/>
                  </a:ext>
                </a:extLst>
              </a:tr>
              <a:tr h="370840">
                <a:tc>
                  <a:txBody>
                    <a:bodyPr/>
                    <a:lstStyle/>
                    <a:p>
                      <a:r>
                        <a:rPr lang="en-GB" b="0" i="1" dirty="0"/>
                        <a:t>In vivo</a:t>
                      </a:r>
                    </a:p>
                  </a:txBody>
                  <a:tcPr/>
                </a:tc>
                <a:tc>
                  <a:txBody>
                    <a:bodyPr/>
                    <a:lstStyle/>
                    <a:p>
                      <a:r>
                        <a:rPr lang="en-GB" b="0" i="0" dirty="0"/>
                        <a:t>Inside of the living body</a:t>
                      </a:r>
                    </a:p>
                  </a:txBody>
                  <a:tcPr/>
                </a:tc>
                <a:extLst>
                  <a:ext uri="{0D108BD9-81ED-4DB2-BD59-A6C34878D82A}">
                    <a16:rowId xmlns:a16="http://schemas.microsoft.com/office/drawing/2014/main" val="2772420930"/>
                  </a:ext>
                </a:extLst>
              </a:tr>
              <a:tr h="370840">
                <a:tc>
                  <a:txBody>
                    <a:bodyPr/>
                    <a:lstStyle/>
                    <a:p>
                      <a:r>
                        <a:rPr lang="en-GB" b="0" dirty="0"/>
                        <a:t>Induced pluripotent stem (</a:t>
                      </a:r>
                      <a:r>
                        <a:rPr lang="en-GB" b="0" dirty="0" err="1"/>
                        <a:t>iPS</a:t>
                      </a:r>
                      <a:r>
                        <a:rPr lang="en-GB" b="0" dirty="0"/>
                        <a:t>) cell (or iPSC)</a:t>
                      </a:r>
                    </a:p>
                  </a:txBody>
                  <a:tcPr/>
                </a:tc>
                <a:tc>
                  <a:txBody>
                    <a:bodyPr/>
                    <a:lstStyle/>
                    <a:p>
                      <a:r>
                        <a:rPr lang="en-GB" sz="1800" b="0" i="0" kern="1200" dirty="0">
                          <a:solidFill>
                            <a:schemeClr val="dk1"/>
                          </a:solidFill>
                          <a:effectLst/>
                          <a:latin typeface="+mn-lt"/>
                          <a:ea typeface="+mn-ea"/>
                          <a:cs typeface="+mn-cs"/>
                        </a:rPr>
                        <a:t>Differentiated cells that have been reprogrammed to a pluripotent stem cell state</a:t>
                      </a:r>
                      <a:endParaRPr lang="en-GB" b="0" dirty="0"/>
                    </a:p>
                  </a:txBody>
                  <a:tcPr/>
                </a:tc>
                <a:extLst>
                  <a:ext uri="{0D108BD9-81ED-4DB2-BD59-A6C34878D82A}">
                    <a16:rowId xmlns:a16="http://schemas.microsoft.com/office/drawing/2014/main" val="3182092244"/>
                  </a:ext>
                </a:extLst>
              </a:tr>
              <a:tr h="370840">
                <a:tc>
                  <a:txBody>
                    <a:bodyPr/>
                    <a:lstStyle/>
                    <a:p>
                      <a:r>
                        <a:rPr lang="en-GB" b="0" dirty="0"/>
                        <a:t>Marketing Authorisation (MA)</a:t>
                      </a:r>
                    </a:p>
                  </a:txBody>
                  <a:tcPr/>
                </a:tc>
                <a:tc>
                  <a:txBody>
                    <a:bodyPr/>
                    <a:lstStyle/>
                    <a:p>
                      <a:r>
                        <a:rPr lang="en-GB" sz="1800" b="0" i="0" kern="1200" dirty="0">
                          <a:solidFill>
                            <a:schemeClr val="dk1"/>
                          </a:solidFill>
                          <a:effectLst/>
                          <a:latin typeface="+mn-lt"/>
                          <a:ea typeface="+mn-ea"/>
                          <a:cs typeface="+mn-cs"/>
                        </a:rPr>
                        <a:t>Medicines, which meet the standards of safety, quality and efficacy, are granted a marketing authorisation (previously a 'product licence'), which is normally necessary before they can be prescribed or sold.</a:t>
                      </a:r>
                      <a:endParaRPr lang="en-GB" b="0" dirty="0"/>
                    </a:p>
                  </a:txBody>
                  <a:tcPr/>
                </a:tc>
                <a:extLst>
                  <a:ext uri="{0D108BD9-81ED-4DB2-BD59-A6C34878D82A}">
                    <a16:rowId xmlns:a16="http://schemas.microsoft.com/office/drawing/2014/main" val="3933546938"/>
                  </a:ext>
                </a:extLst>
              </a:tr>
            </a:tbl>
          </a:graphicData>
        </a:graphic>
      </p:graphicFrame>
      <p:sp>
        <p:nvSpPr>
          <p:cNvPr id="3" name="Footer Placeholder 2">
            <a:extLst>
              <a:ext uri="{FF2B5EF4-FFF2-40B4-BE49-F238E27FC236}">
                <a16:creationId xmlns:a16="http://schemas.microsoft.com/office/drawing/2014/main" id="{63EAB9F7-B00C-4EC7-986A-B1AC49FB7465}"/>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0028653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D5B4-4169-4FEF-A36D-681256CE22D3}"/>
              </a:ext>
            </a:extLst>
          </p:cNvPr>
          <p:cNvSpPr>
            <a:spLocks noGrp="1"/>
          </p:cNvSpPr>
          <p:nvPr>
            <p:ph type="title"/>
          </p:nvPr>
        </p:nvSpPr>
        <p:spPr/>
        <p:txBody>
          <a:bodyPr>
            <a:normAutofit/>
          </a:bodyPr>
          <a:lstStyle/>
          <a:p>
            <a:r>
              <a:rPr lang="en-GB" sz="3200" dirty="0"/>
              <a:t>Glossary of terms (4 of 4)</a:t>
            </a:r>
          </a:p>
        </p:txBody>
      </p:sp>
      <p:graphicFrame>
        <p:nvGraphicFramePr>
          <p:cNvPr id="4" name="Table 3">
            <a:extLst>
              <a:ext uri="{FF2B5EF4-FFF2-40B4-BE49-F238E27FC236}">
                <a16:creationId xmlns:a16="http://schemas.microsoft.com/office/drawing/2014/main" id="{2D81598C-2191-48B8-80BC-1FFC64DD4029}"/>
              </a:ext>
            </a:extLst>
          </p:cNvPr>
          <p:cNvGraphicFramePr>
            <a:graphicFrameLocks noGrp="1"/>
          </p:cNvGraphicFramePr>
          <p:nvPr>
            <p:extLst>
              <p:ext uri="{D42A27DB-BD31-4B8C-83A1-F6EECF244321}">
                <p14:modId xmlns:p14="http://schemas.microsoft.com/office/powerpoint/2010/main" val="1235759879"/>
              </p:ext>
            </p:extLst>
          </p:nvPr>
        </p:nvGraphicFramePr>
        <p:xfrm>
          <a:off x="760342" y="1690688"/>
          <a:ext cx="10789974" cy="4490720"/>
        </p:xfrm>
        <a:graphic>
          <a:graphicData uri="http://schemas.openxmlformats.org/drawingml/2006/table">
            <a:tbl>
              <a:tblPr firstRow="1" bandRow="1">
                <a:tableStyleId>{5C22544A-7EE6-4342-B048-85BDC9FD1C3A}</a:tableStyleId>
              </a:tblPr>
              <a:tblGrid>
                <a:gridCol w="3939995">
                  <a:extLst>
                    <a:ext uri="{9D8B030D-6E8A-4147-A177-3AD203B41FA5}">
                      <a16:colId xmlns:a16="http://schemas.microsoft.com/office/drawing/2014/main" val="2384522822"/>
                    </a:ext>
                  </a:extLst>
                </a:gridCol>
                <a:gridCol w="6849979">
                  <a:extLst>
                    <a:ext uri="{9D8B030D-6E8A-4147-A177-3AD203B41FA5}">
                      <a16:colId xmlns:a16="http://schemas.microsoft.com/office/drawing/2014/main" val="2702724124"/>
                    </a:ext>
                  </a:extLst>
                </a:gridCol>
              </a:tblGrid>
              <a:tr h="181334">
                <a:tc>
                  <a:txBody>
                    <a:bodyPr/>
                    <a:lstStyle/>
                    <a:p>
                      <a:r>
                        <a:rPr lang="en-GB" b="1" dirty="0"/>
                        <a:t>Term</a:t>
                      </a:r>
                    </a:p>
                  </a:txBody>
                  <a:tcPr/>
                </a:tc>
                <a:tc>
                  <a:txBody>
                    <a:bodyPr/>
                    <a:lstStyle/>
                    <a:p>
                      <a:r>
                        <a:rPr lang="en-GB" b="1" dirty="0"/>
                        <a:t>Definition</a:t>
                      </a:r>
                    </a:p>
                  </a:txBody>
                  <a:tcPr/>
                </a:tc>
                <a:extLst>
                  <a:ext uri="{0D108BD9-81ED-4DB2-BD59-A6C34878D82A}">
                    <a16:rowId xmlns:a16="http://schemas.microsoft.com/office/drawing/2014/main" val="1096170576"/>
                  </a:ext>
                </a:extLst>
              </a:tr>
              <a:tr h="370840">
                <a:tc>
                  <a:txBody>
                    <a:bodyPr/>
                    <a:lstStyle/>
                    <a:p>
                      <a:r>
                        <a:rPr lang="en-GB" sz="1800" b="0" i="0" kern="1200" dirty="0">
                          <a:solidFill>
                            <a:schemeClr val="dk1"/>
                          </a:solidFill>
                          <a:effectLst/>
                          <a:latin typeface="+mn-lt"/>
                          <a:ea typeface="+mn-ea"/>
                          <a:cs typeface="+mn-cs"/>
                        </a:rPr>
                        <a:t>Medicines and Healthcare products Regulatory Agency (MHRA)</a:t>
                      </a:r>
                      <a:endParaRPr lang="en-GB" b="0" dirty="0"/>
                    </a:p>
                  </a:txBody>
                  <a:tcPr/>
                </a:tc>
                <a:tc>
                  <a:txBody>
                    <a:bodyPr/>
                    <a:lstStyle/>
                    <a:p>
                      <a:r>
                        <a:rPr lang="en-GB" sz="1800" b="0" i="0" kern="1200" dirty="0">
                          <a:solidFill>
                            <a:schemeClr val="dk1"/>
                          </a:solidFill>
                          <a:effectLst/>
                          <a:latin typeface="+mn-lt"/>
                          <a:ea typeface="+mn-ea"/>
                          <a:cs typeface="+mn-cs"/>
                        </a:rPr>
                        <a:t>Responsible for regulating all medicines and medical devices in the UK by ensuring they work and are acceptably safe</a:t>
                      </a:r>
                      <a:endParaRPr lang="en-GB" b="0" dirty="0"/>
                    </a:p>
                  </a:txBody>
                  <a:tcPr/>
                </a:tc>
                <a:extLst>
                  <a:ext uri="{0D108BD9-81ED-4DB2-BD59-A6C34878D82A}">
                    <a16:rowId xmlns:a16="http://schemas.microsoft.com/office/drawing/2014/main" val="3821725006"/>
                  </a:ext>
                </a:extLst>
              </a:tr>
              <a:tr h="370840">
                <a:tc>
                  <a:txBody>
                    <a:bodyPr/>
                    <a:lstStyle/>
                    <a:p>
                      <a:r>
                        <a:rPr lang="en-GB" b="0" dirty="0"/>
                        <a:t>Mesenchymal stromal/stem cell (MSC)</a:t>
                      </a:r>
                    </a:p>
                  </a:txBody>
                  <a:tcPr/>
                </a:tc>
                <a:tc>
                  <a:txBody>
                    <a:bodyPr/>
                    <a:lstStyle/>
                    <a:p>
                      <a:r>
                        <a:rPr lang="en-GB" sz="1800" b="0" i="0" u="none" strike="noStrike" kern="1200" dirty="0">
                          <a:solidFill>
                            <a:schemeClr val="dk1"/>
                          </a:solidFill>
                          <a:effectLst/>
                          <a:latin typeface="+mn-lt"/>
                          <a:ea typeface="+mn-ea"/>
                          <a:cs typeface="+mn-cs"/>
                        </a:rPr>
                        <a:t>Multipotent</a:t>
                      </a:r>
                      <a:r>
                        <a:rPr lang="en-GB" sz="1800" b="0" i="0" kern="1200" dirty="0">
                          <a:solidFill>
                            <a:schemeClr val="dk1"/>
                          </a:solidFill>
                          <a:effectLst/>
                          <a:latin typeface="+mn-lt"/>
                          <a:ea typeface="+mn-ea"/>
                          <a:cs typeface="+mn-cs"/>
                        </a:rPr>
                        <a:t> </a:t>
                      </a:r>
                      <a:r>
                        <a:rPr lang="en-GB" sz="1800" b="0" i="0" u="none" strike="noStrike" kern="1200" dirty="0">
                          <a:solidFill>
                            <a:schemeClr val="dk1"/>
                          </a:solidFill>
                          <a:effectLst/>
                          <a:latin typeface="+mn-lt"/>
                          <a:ea typeface="+mn-ea"/>
                          <a:cs typeface="+mn-cs"/>
                        </a:rPr>
                        <a:t>stromal cells</a:t>
                      </a:r>
                      <a:r>
                        <a:rPr lang="en-GB" sz="1800" b="0" i="0" kern="1200" dirty="0">
                          <a:solidFill>
                            <a:schemeClr val="dk1"/>
                          </a:solidFill>
                          <a:effectLst/>
                          <a:latin typeface="+mn-lt"/>
                          <a:ea typeface="+mn-ea"/>
                          <a:cs typeface="+mn-cs"/>
                        </a:rPr>
                        <a:t> that can </a:t>
                      </a:r>
                      <a:r>
                        <a:rPr lang="en-GB" sz="1800" b="0" i="0" u="none" strike="noStrike" kern="1200" dirty="0">
                          <a:solidFill>
                            <a:schemeClr val="dk1"/>
                          </a:solidFill>
                          <a:effectLst/>
                          <a:latin typeface="+mn-lt"/>
                          <a:ea typeface="+mn-ea"/>
                          <a:cs typeface="+mn-cs"/>
                        </a:rPr>
                        <a:t>differentiate</a:t>
                      </a:r>
                      <a:r>
                        <a:rPr lang="en-GB" sz="1800" b="0" i="0" kern="1200" dirty="0">
                          <a:solidFill>
                            <a:schemeClr val="dk1"/>
                          </a:solidFill>
                          <a:effectLst/>
                          <a:latin typeface="+mn-lt"/>
                          <a:ea typeface="+mn-ea"/>
                          <a:cs typeface="+mn-cs"/>
                        </a:rPr>
                        <a:t> into various cell types, including </a:t>
                      </a:r>
                      <a:r>
                        <a:rPr lang="en-GB" sz="1800" b="0" i="0" u="none" strike="noStrike" kern="1200" dirty="0">
                          <a:solidFill>
                            <a:schemeClr val="dk1"/>
                          </a:solidFill>
                          <a:effectLst/>
                          <a:latin typeface="+mn-lt"/>
                          <a:ea typeface="+mn-ea"/>
                          <a:cs typeface="+mn-cs"/>
                        </a:rPr>
                        <a:t>osteoblasts</a:t>
                      </a:r>
                      <a:r>
                        <a:rPr lang="en-GB" sz="1800" b="0" i="0" kern="1200" dirty="0">
                          <a:solidFill>
                            <a:schemeClr val="dk1"/>
                          </a:solidFill>
                          <a:effectLst/>
                          <a:latin typeface="+mn-lt"/>
                          <a:ea typeface="+mn-ea"/>
                          <a:cs typeface="+mn-cs"/>
                        </a:rPr>
                        <a:t> (bone cells), </a:t>
                      </a:r>
                      <a:r>
                        <a:rPr lang="en-GB" sz="1800" b="0" i="0" u="none" strike="noStrike" kern="1200" dirty="0">
                          <a:solidFill>
                            <a:schemeClr val="dk1"/>
                          </a:solidFill>
                          <a:effectLst/>
                          <a:latin typeface="+mn-lt"/>
                          <a:ea typeface="+mn-ea"/>
                          <a:cs typeface="+mn-cs"/>
                        </a:rPr>
                        <a:t>chondrocytes</a:t>
                      </a:r>
                      <a:r>
                        <a:rPr lang="en-GB" sz="1800" b="0" i="0" kern="1200" dirty="0">
                          <a:solidFill>
                            <a:schemeClr val="dk1"/>
                          </a:solidFill>
                          <a:effectLst/>
                          <a:latin typeface="+mn-lt"/>
                          <a:ea typeface="+mn-ea"/>
                          <a:cs typeface="+mn-cs"/>
                        </a:rPr>
                        <a:t> (cartilage cells), </a:t>
                      </a:r>
                      <a:r>
                        <a:rPr lang="en-GB" sz="1800" b="0" i="0" u="none" strike="noStrike" kern="1200" dirty="0">
                          <a:solidFill>
                            <a:schemeClr val="dk1"/>
                          </a:solidFill>
                          <a:effectLst/>
                          <a:latin typeface="+mn-lt"/>
                          <a:ea typeface="+mn-ea"/>
                          <a:cs typeface="+mn-cs"/>
                        </a:rPr>
                        <a:t>myocytes</a:t>
                      </a:r>
                      <a:r>
                        <a:rPr lang="en-GB" sz="1800" b="0" i="0" kern="1200" dirty="0">
                          <a:solidFill>
                            <a:schemeClr val="dk1"/>
                          </a:solidFill>
                          <a:effectLst/>
                          <a:latin typeface="+mn-lt"/>
                          <a:ea typeface="+mn-ea"/>
                          <a:cs typeface="+mn-cs"/>
                        </a:rPr>
                        <a:t> (muscle cells) and </a:t>
                      </a:r>
                      <a:r>
                        <a:rPr lang="en-GB" sz="1800" b="0" i="0" u="none" strike="noStrike" kern="1200" dirty="0">
                          <a:solidFill>
                            <a:schemeClr val="dk1"/>
                          </a:solidFill>
                          <a:effectLst/>
                          <a:latin typeface="+mn-lt"/>
                          <a:ea typeface="+mn-ea"/>
                          <a:cs typeface="+mn-cs"/>
                        </a:rPr>
                        <a:t>adipocytes</a:t>
                      </a:r>
                      <a:r>
                        <a:rPr lang="en-GB" sz="1800" b="0" i="0" kern="1200" dirty="0">
                          <a:solidFill>
                            <a:schemeClr val="dk1"/>
                          </a:solidFill>
                          <a:effectLst/>
                          <a:latin typeface="+mn-lt"/>
                          <a:ea typeface="+mn-ea"/>
                          <a:cs typeface="+mn-cs"/>
                        </a:rPr>
                        <a:t> (fat cells)</a:t>
                      </a:r>
                      <a:endParaRPr lang="en-GB" b="0" dirty="0"/>
                    </a:p>
                  </a:txBody>
                  <a:tcPr/>
                </a:tc>
                <a:extLst>
                  <a:ext uri="{0D108BD9-81ED-4DB2-BD59-A6C34878D82A}">
                    <a16:rowId xmlns:a16="http://schemas.microsoft.com/office/drawing/2014/main" val="588246311"/>
                  </a:ext>
                </a:extLst>
              </a:tr>
              <a:tr h="370840">
                <a:tc>
                  <a:txBody>
                    <a:bodyPr/>
                    <a:lstStyle/>
                    <a:p>
                      <a:r>
                        <a:rPr lang="en-GB" b="0" dirty="0"/>
                        <a:t>Multipotent</a:t>
                      </a:r>
                    </a:p>
                  </a:txBody>
                  <a:tcPr/>
                </a:tc>
                <a:tc>
                  <a:txBody>
                    <a:bodyPr/>
                    <a:lstStyle/>
                    <a:p>
                      <a:r>
                        <a:rPr lang="en-GB" sz="1800" dirty="0">
                          <a:solidFill>
                            <a:schemeClr val="dk1"/>
                          </a:solidFill>
                        </a:rPr>
                        <a:t>Can give rise to </a:t>
                      </a:r>
                      <a:r>
                        <a:rPr lang="en-GB" sz="1800" b="0" dirty="0">
                          <a:solidFill>
                            <a:schemeClr val="dk1"/>
                          </a:solidFill>
                        </a:rPr>
                        <a:t>specialised</a:t>
                      </a:r>
                      <a:r>
                        <a:rPr lang="en-GB" sz="1800" dirty="0">
                          <a:solidFill>
                            <a:schemeClr val="dk1"/>
                          </a:solidFill>
                        </a:rPr>
                        <a:t> cell types in a particular tissue or organ</a:t>
                      </a:r>
                      <a:endParaRPr lang="en-GB" b="0" dirty="0"/>
                    </a:p>
                  </a:txBody>
                  <a:tcPr/>
                </a:tc>
                <a:extLst>
                  <a:ext uri="{0D108BD9-81ED-4DB2-BD59-A6C34878D82A}">
                    <a16:rowId xmlns:a16="http://schemas.microsoft.com/office/drawing/2014/main" val="1288792387"/>
                  </a:ext>
                </a:extLst>
              </a:tr>
              <a:tr h="370840">
                <a:tc>
                  <a:txBody>
                    <a:bodyPr/>
                    <a:lstStyle/>
                    <a:p>
                      <a:r>
                        <a:rPr lang="en-GB" b="0" dirty="0"/>
                        <a:t>Pluripotent</a:t>
                      </a:r>
                    </a:p>
                  </a:txBody>
                  <a:tcPr/>
                </a:tc>
                <a:tc>
                  <a:txBody>
                    <a:bodyPr/>
                    <a:lstStyle/>
                    <a:p>
                      <a:pPr algn="just">
                        <a:defRPr/>
                      </a:pPr>
                      <a:r>
                        <a:rPr lang="en-GB" altLang="en-US" sz="1800" dirty="0">
                          <a:solidFill>
                            <a:schemeClr val="dk1"/>
                          </a:solidFill>
                        </a:rPr>
                        <a:t>Can give rise to all cell types of the body</a:t>
                      </a:r>
                      <a:endParaRPr lang="en-GB" alt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2437769603"/>
                  </a:ext>
                </a:extLst>
              </a:tr>
              <a:tr h="370840">
                <a:tc>
                  <a:txBody>
                    <a:bodyPr/>
                    <a:lstStyle/>
                    <a:p>
                      <a:r>
                        <a:rPr lang="en-GB" b="0" dirty="0"/>
                        <a:t>Somatic cell</a:t>
                      </a:r>
                    </a:p>
                  </a:txBody>
                  <a:tcPr/>
                </a:tc>
                <a:tc>
                  <a:txBody>
                    <a:bodyPr/>
                    <a:lstStyle/>
                    <a:p>
                      <a:pPr algn="just">
                        <a:defRPr/>
                      </a:pPr>
                      <a:r>
                        <a:rPr lang="en-GB" sz="1800" b="0" i="0" kern="1200" dirty="0">
                          <a:solidFill>
                            <a:schemeClr val="dk1"/>
                          </a:solidFill>
                          <a:effectLst/>
                          <a:latin typeface="+mn-lt"/>
                          <a:ea typeface="+mn-ea"/>
                          <a:cs typeface="+mn-cs"/>
                        </a:rPr>
                        <a:t>Any cell of a living organism other than the reproductive (sperm and egg) cells</a:t>
                      </a:r>
                      <a:endParaRPr lang="en-GB" altLang="en-US"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47320897"/>
                  </a:ext>
                </a:extLst>
              </a:tr>
              <a:tr h="370840">
                <a:tc>
                  <a:txBody>
                    <a:bodyPr/>
                    <a:lstStyle/>
                    <a:p>
                      <a:r>
                        <a:rPr lang="en-GB" b="0" dirty="0"/>
                        <a:t>Stem cell</a:t>
                      </a:r>
                    </a:p>
                  </a:txBody>
                  <a:tcPr/>
                </a:tc>
                <a:tc>
                  <a:txBody>
                    <a:bodyPr/>
                    <a:lstStyle/>
                    <a:p>
                      <a:pPr algn="just">
                        <a:defRPr/>
                      </a:pPr>
                      <a:r>
                        <a:rPr lang="en-GB" altLang="en-US" sz="1800" b="0" i="0" kern="1200" dirty="0">
                          <a:solidFill>
                            <a:schemeClr val="dk1"/>
                          </a:solidFill>
                          <a:effectLst/>
                          <a:latin typeface="+mn-lt"/>
                          <a:ea typeface="+mn-ea"/>
                          <a:cs typeface="+mn-cs"/>
                        </a:rPr>
                        <a:t>A general term to describe an unspecialised cell. For example, haematopoietic stem cells reside in the bone marrow and give rise to cells of the blood system. Other types of stem cell are can be found in different parts of the body and have different functions. </a:t>
                      </a:r>
                    </a:p>
                  </a:txBody>
                  <a:tcPr/>
                </a:tc>
                <a:extLst>
                  <a:ext uri="{0D108BD9-81ED-4DB2-BD59-A6C34878D82A}">
                    <a16:rowId xmlns:a16="http://schemas.microsoft.com/office/drawing/2014/main" val="3989483277"/>
                  </a:ext>
                </a:extLst>
              </a:tr>
            </a:tbl>
          </a:graphicData>
        </a:graphic>
      </p:graphicFrame>
      <p:sp>
        <p:nvSpPr>
          <p:cNvPr id="3" name="Footer Placeholder 2">
            <a:extLst>
              <a:ext uri="{FF2B5EF4-FFF2-40B4-BE49-F238E27FC236}">
                <a16:creationId xmlns:a16="http://schemas.microsoft.com/office/drawing/2014/main" id="{5C17E28B-C333-4427-BEF4-5B2C30405EDF}"/>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7658656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B48E69-85BC-4B87-9FA1-D94BFE2E21C6}"/>
              </a:ext>
            </a:extLst>
          </p:cNvPr>
          <p:cNvSpPr/>
          <p:nvPr/>
        </p:nvSpPr>
        <p:spPr>
          <a:xfrm>
            <a:off x="277090" y="278921"/>
            <a:ext cx="11637818" cy="461665"/>
          </a:xfrm>
          <a:prstGeom prst="rect">
            <a:avLst/>
          </a:prstGeom>
        </p:spPr>
        <p:txBody>
          <a:bodyPr wrap="square">
            <a:spAutoFit/>
          </a:bodyPr>
          <a:lstStyle/>
          <a:p>
            <a:pPr algn="ctr">
              <a:defRPr/>
            </a:pPr>
            <a:r>
              <a:rPr lang="en-GB" sz="2400" b="1" dirty="0">
                <a:latin typeface="+mj-lt"/>
              </a:rPr>
              <a:t>Selected ATMPs in the process of marketing authorisation, or with a planned marketing launch</a:t>
            </a:r>
          </a:p>
        </p:txBody>
      </p:sp>
      <p:graphicFrame>
        <p:nvGraphicFramePr>
          <p:cNvPr id="2" name="Table 1">
            <a:extLst>
              <a:ext uri="{FF2B5EF4-FFF2-40B4-BE49-F238E27FC236}">
                <a16:creationId xmlns:a16="http://schemas.microsoft.com/office/drawing/2014/main" id="{C5D518FF-479E-4D80-BB73-AE62EB8C5322}"/>
              </a:ext>
            </a:extLst>
          </p:cNvPr>
          <p:cNvGraphicFramePr>
            <a:graphicFrameLocks noGrp="1"/>
          </p:cNvGraphicFramePr>
          <p:nvPr>
            <p:extLst>
              <p:ext uri="{D42A27DB-BD31-4B8C-83A1-F6EECF244321}">
                <p14:modId xmlns:p14="http://schemas.microsoft.com/office/powerpoint/2010/main" val="4189974313"/>
              </p:ext>
            </p:extLst>
          </p:nvPr>
        </p:nvGraphicFramePr>
        <p:xfrm>
          <a:off x="501757" y="915666"/>
          <a:ext cx="11188485" cy="5178089"/>
        </p:xfrm>
        <a:graphic>
          <a:graphicData uri="http://schemas.openxmlformats.org/drawingml/2006/table">
            <a:tbl>
              <a:tblPr firstRow="1" firstCol="1">
                <a:tableStyleId>{FABFCF23-3B69-468F-B69F-88F6DE6A72F2}</a:tableStyleId>
              </a:tblPr>
              <a:tblGrid>
                <a:gridCol w="1080000">
                  <a:extLst>
                    <a:ext uri="{9D8B030D-6E8A-4147-A177-3AD203B41FA5}">
                      <a16:colId xmlns:a16="http://schemas.microsoft.com/office/drawing/2014/main" val="2531418835"/>
                    </a:ext>
                  </a:extLst>
                </a:gridCol>
                <a:gridCol w="1404000">
                  <a:extLst>
                    <a:ext uri="{9D8B030D-6E8A-4147-A177-3AD203B41FA5}">
                      <a16:colId xmlns:a16="http://schemas.microsoft.com/office/drawing/2014/main" val="1038902196"/>
                    </a:ext>
                  </a:extLst>
                </a:gridCol>
                <a:gridCol w="2664000">
                  <a:extLst>
                    <a:ext uri="{9D8B030D-6E8A-4147-A177-3AD203B41FA5}">
                      <a16:colId xmlns:a16="http://schemas.microsoft.com/office/drawing/2014/main" val="2359631666"/>
                    </a:ext>
                  </a:extLst>
                </a:gridCol>
                <a:gridCol w="2484000">
                  <a:extLst>
                    <a:ext uri="{9D8B030D-6E8A-4147-A177-3AD203B41FA5}">
                      <a16:colId xmlns:a16="http://schemas.microsoft.com/office/drawing/2014/main" val="3996610253"/>
                    </a:ext>
                  </a:extLst>
                </a:gridCol>
                <a:gridCol w="1706085">
                  <a:extLst>
                    <a:ext uri="{9D8B030D-6E8A-4147-A177-3AD203B41FA5}">
                      <a16:colId xmlns:a16="http://schemas.microsoft.com/office/drawing/2014/main" val="4020415863"/>
                    </a:ext>
                  </a:extLst>
                </a:gridCol>
                <a:gridCol w="914400">
                  <a:extLst>
                    <a:ext uri="{9D8B030D-6E8A-4147-A177-3AD203B41FA5}">
                      <a16:colId xmlns:a16="http://schemas.microsoft.com/office/drawing/2014/main" val="452734661"/>
                    </a:ext>
                  </a:extLst>
                </a:gridCol>
                <a:gridCol w="936000">
                  <a:extLst>
                    <a:ext uri="{9D8B030D-6E8A-4147-A177-3AD203B41FA5}">
                      <a16:colId xmlns:a16="http://schemas.microsoft.com/office/drawing/2014/main" val="3195224946"/>
                    </a:ext>
                  </a:extLst>
                </a:gridCol>
              </a:tblGrid>
              <a:tr h="306512">
                <a:tc>
                  <a:txBody>
                    <a:bodyPr/>
                    <a:lstStyle/>
                    <a:p>
                      <a:pPr algn="ctr"/>
                      <a:r>
                        <a:rPr lang="en-GB" sz="1400" dirty="0">
                          <a:effectLst/>
                        </a:rPr>
                        <a:t>Product</a:t>
                      </a:r>
                      <a:endParaRPr lang="en-GB" sz="1400" b="1" dirty="0">
                        <a:effectLst/>
                        <a:latin typeface="+mn-lt"/>
                      </a:endParaRPr>
                    </a:p>
                  </a:txBody>
                  <a:tcPr marL="12874" marR="12874" marT="6437" marB="6437" anchor="ctr"/>
                </a:tc>
                <a:tc>
                  <a:txBody>
                    <a:bodyPr/>
                    <a:lstStyle/>
                    <a:p>
                      <a:pPr algn="ctr"/>
                      <a:r>
                        <a:rPr lang="en-GB" sz="1400" dirty="0">
                          <a:effectLst/>
                        </a:rPr>
                        <a:t>Developer</a:t>
                      </a:r>
                      <a:endParaRPr lang="en-GB" sz="1400" b="1" dirty="0">
                        <a:effectLst/>
                        <a:latin typeface="+mn-lt"/>
                      </a:endParaRPr>
                    </a:p>
                  </a:txBody>
                  <a:tcPr marL="12874" marR="12874" marT="6437" marB="6437" anchor="ctr"/>
                </a:tc>
                <a:tc>
                  <a:txBody>
                    <a:bodyPr/>
                    <a:lstStyle/>
                    <a:p>
                      <a:pPr algn="ctr"/>
                      <a:r>
                        <a:rPr lang="en-GB" sz="1400" dirty="0">
                          <a:effectLst/>
                        </a:rPr>
                        <a:t>Indication</a:t>
                      </a:r>
                      <a:endParaRPr lang="en-GB" sz="1400" b="1" dirty="0">
                        <a:effectLst/>
                        <a:latin typeface="+mn-lt"/>
                      </a:endParaRPr>
                    </a:p>
                  </a:txBody>
                  <a:tcPr marL="12874" marR="12874" marT="6437" marB="6437" anchor="ctr"/>
                </a:tc>
                <a:tc>
                  <a:txBody>
                    <a:bodyPr/>
                    <a:lstStyle/>
                    <a:p>
                      <a:pPr algn="ctr"/>
                      <a:r>
                        <a:rPr lang="en-GB" sz="1400" dirty="0">
                          <a:effectLst/>
                        </a:rPr>
                        <a:t>Regulatory status</a:t>
                      </a:r>
                      <a:endParaRPr lang="en-GB" sz="1400" b="1" dirty="0">
                        <a:effectLst/>
                        <a:latin typeface="+mn-lt"/>
                      </a:endParaRPr>
                    </a:p>
                  </a:txBody>
                  <a:tcPr marL="12874" marR="12874" marT="6437" marB="6437" anchor="ctr"/>
                </a:tc>
                <a:tc>
                  <a:txBody>
                    <a:bodyPr/>
                    <a:lstStyle/>
                    <a:p>
                      <a:pPr algn="ctr"/>
                      <a:r>
                        <a:rPr lang="en-GB" sz="1400" dirty="0">
                          <a:effectLst/>
                        </a:rPr>
                        <a:t>Clinical trial information</a:t>
                      </a:r>
                      <a:endParaRPr lang="en-GB" sz="1400" b="1" dirty="0">
                        <a:effectLst/>
                        <a:latin typeface="+mn-lt"/>
                      </a:endParaRPr>
                    </a:p>
                  </a:txBody>
                  <a:tcPr marL="12874" marR="12874" marT="6437" marB="6437" anchor="ctr"/>
                </a:tc>
                <a:tc>
                  <a:txBody>
                    <a:bodyPr/>
                    <a:lstStyle/>
                    <a:p>
                      <a:pPr algn="ctr"/>
                      <a:r>
                        <a:rPr lang="en-GB" sz="1400" dirty="0">
                          <a:effectLst/>
                        </a:rPr>
                        <a:t>Participants</a:t>
                      </a:r>
                      <a:endParaRPr lang="en-GB" sz="1400" b="1" dirty="0">
                        <a:effectLst/>
                        <a:latin typeface="+mn-lt"/>
                      </a:endParaRPr>
                    </a:p>
                  </a:txBody>
                  <a:tcPr marL="12874" marR="12874" marT="6437" marB="6437" anchor="ctr"/>
                </a:tc>
                <a:tc>
                  <a:txBody>
                    <a:bodyPr/>
                    <a:lstStyle/>
                    <a:p>
                      <a:pPr algn="ctr"/>
                      <a:r>
                        <a:rPr lang="en-GB" sz="1400" dirty="0">
                          <a:effectLst/>
                        </a:rPr>
                        <a:t>Estimated completion</a:t>
                      </a:r>
                      <a:endParaRPr lang="en-GB" sz="1400" b="1" dirty="0">
                        <a:effectLst/>
                        <a:latin typeface="+mn-lt"/>
                      </a:endParaRPr>
                    </a:p>
                  </a:txBody>
                  <a:tcPr marL="12874" marR="12874" marT="6437" marB="6437" anchor="ctr"/>
                </a:tc>
                <a:extLst>
                  <a:ext uri="{0D108BD9-81ED-4DB2-BD59-A6C34878D82A}">
                    <a16:rowId xmlns:a16="http://schemas.microsoft.com/office/drawing/2014/main" val="1236634171"/>
                  </a:ext>
                </a:extLst>
              </a:tr>
              <a:tr h="437181">
                <a:tc>
                  <a:txBody>
                    <a:bodyPr/>
                    <a:lstStyle/>
                    <a:p>
                      <a:pPr algn="l"/>
                      <a:r>
                        <a:rPr lang="en-GB" sz="1400" dirty="0" err="1">
                          <a:effectLst/>
                        </a:rPr>
                        <a:t>Luxturna</a:t>
                      </a:r>
                      <a:r>
                        <a:rPr lang="en-GB" sz="1400" baseline="30000" dirty="0" err="1">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dirty="0">
                          <a:effectLst/>
                        </a:rPr>
                        <a:t>Novartis</a:t>
                      </a:r>
                      <a:endParaRPr lang="en-GB" sz="1200" dirty="0">
                        <a:effectLst/>
                        <a:latin typeface="+mn-lt"/>
                      </a:endParaRPr>
                    </a:p>
                  </a:txBody>
                  <a:tcPr marL="12874" marR="12874" marT="6437" marB="6437"/>
                </a:tc>
                <a:tc>
                  <a:txBody>
                    <a:bodyPr/>
                    <a:lstStyle/>
                    <a:p>
                      <a:pPr algn="l"/>
                      <a:r>
                        <a:rPr lang="en-GB" sz="1200" dirty="0">
                          <a:effectLst/>
                        </a:rPr>
                        <a:t>Biallelic RPE65-mediated retinal dystrophy</a:t>
                      </a:r>
                      <a:endParaRPr lang="en-GB" sz="1200" dirty="0">
                        <a:effectLst/>
                        <a:latin typeface="+mn-lt"/>
                      </a:endParaRPr>
                    </a:p>
                  </a:txBody>
                  <a:tcPr marL="12874" marR="12874" marT="6437" marB="6437"/>
                </a:tc>
                <a:tc>
                  <a:txBody>
                    <a:bodyPr/>
                    <a:lstStyle/>
                    <a:p>
                      <a:pPr algn="l"/>
                      <a:r>
                        <a:rPr lang="en-GB" sz="1200" dirty="0">
                          <a:effectLst/>
                        </a:rPr>
                        <a:t>MAA submitted</a:t>
                      </a:r>
                      <a:br>
                        <a:rPr lang="en-GB" sz="1200" dirty="0">
                          <a:effectLst/>
                        </a:rPr>
                      </a:br>
                      <a:r>
                        <a:rPr lang="en-GB" sz="1200" dirty="0">
                          <a:effectLst/>
                        </a:rPr>
                        <a:t>EMA: CHMP pos. opinion 09/2018</a:t>
                      </a:r>
                      <a:endParaRPr lang="en-GB" sz="1200" dirty="0">
                        <a:effectLst/>
                        <a:latin typeface="+mn-lt"/>
                      </a:endParaRPr>
                    </a:p>
                  </a:txBody>
                  <a:tcPr marL="12874" marR="12874" marT="6437" marB="6437"/>
                </a:tc>
                <a:tc>
                  <a:txBody>
                    <a:bodyPr/>
                    <a:lstStyle/>
                    <a:p>
                      <a:pPr algn="l"/>
                      <a:r>
                        <a:rPr lang="en-GB" sz="1200" dirty="0">
                          <a:effectLst/>
                        </a:rPr>
                        <a:t>Phase III - </a:t>
                      </a:r>
                      <a:r>
                        <a:rPr lang="en-GB" sz="1200" kern="1200" dirty="0">
                          <a:effectLst/>
                        </a:rPr>
                        <a:t>NCT00999609</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24</a:t>
                      </a:r>
                      <a:endParaRPr lang="en-GB" sz="1200" dirty="0">
                        <a:effectLst/>
                        <a:latin typeface="+mn-lt"/>
                      </a:endParaRPr>
                    </a:p>
                  </a:txBody>
                  <a:tcPr marL="12874" marR="12874" marT="6437" marB="6437"/>
                </a:tc>
                <a:tc>
                  <a:txBody>
                    <a:bodyPr/>
                    <a:lstStyle/>
                    <a:p>
                      <a:pPr algn="ctr"/>
                      <a:r>
                        <a:rPr lang="en-GB" sz="1200" dirty="0">
                          <a:effectLst/>
                        </a:rPr>
                        <a:t>2029</a:t>
                      </a:r>
                      <a:endParaRPr lang="en-GB" sz="1200" dirty="0">
                        <a:effectLst/>
                        <a:latin typeface="+mn-lt"/>
                      </a:endParaRPr>
                    </a:p>
                  </a:txBody>
                  <a:tcPr marL="12874" marR="12874" marT="6437" marB="6437"/>
                </a:tc>
                <a:extLst>
                  <a:ext uri="{0D108BD9-81ED-4DB2-BD59-A6C34878D82A}">
                    <a16:rowId xmlns:a16="http://schemas.microsoft.com/office/drawing/2014/main" val="3519510919"/>
                  </a:ext>
                </a:extLst>
              </a:tr>
              <a:tr h="397479">
                <a:tc>
                  <a:txBody>
                    <a:bodyPr/>
                    <a:lstStyle/>
                    <a:p>
                      <a:pPr algn="l"/>
                      <a:r>
                        <a:rPr lang="en-GB" sz="1400">
                          <a:effectLst/>
                        </a:rPr>
                        <a:t>LentiGlobin</a:t>
                      </a:r>
                      <a:r>
                        <a:rPr lang="en-GB" sz="1400" baseline="30000">
                          <a:effectLst/>
                        </a:rPr>
                        <a:t>TM</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dirty="0" err="1">
                          <a:effectLst/>
                        </a:rPr>
                        <a:t>BlueBird</a:t>
                      </a:r>
                      <a:r>
                        <a:rPr lang="en-GB" sz="1200" dirty="0">
                          <a:effectLst/>
                        </a:rPr>
                        <a:t> Bio</a:t>
                      </a:r>
                      <a:endParaRPr lang="en-GB" sz="1200" dirty="0">
                        <a:effectLst/>
                        <a:latin typeface="+mn-lt"/>
                      </a:endParaRPr>
                    </a:p>
                  </a:txBody>
                  <a:tcPr marL="12874" marR="12874" marT="6437" marB="6437"/>
                </a:tc>
                <a:tc>
                  <a:txBody>
                    <a:bodyPr/>
                    <a:lstStyle/>
                    <a:p>
                      <a:pPr algn="l"/>
                      <a:r>
                        <a:rPr lang="en-GB" sz="1200" dirty="0">
                          <a:effectLst/>
                        </a:rPr>
                        <a:t>Transfusion dependant ß-thalassemia, sickle cell disease</a:t>
                      </a:r>
                      <a:endParaRPr lang="en-GB" sz="1200" dirty="0">
                        <a:effectLst/>
                        <a:latin typeface="+mn-lt"/>
                      </a:endParaRPr>
                    </a:p>
                  </a:txBody>
                  <a:tcPr marL="12874" marR="12874" marT="6437" marB="6437"/>
                </a:tc>
                <a:tc>
                  <a:txBody>
                    <a:bodyPr/>
                    <a:lstStyle/>
                    <a:p>
                      <a:pPr algn="l"/>
                      <a:r>
                        <a:rPr lang="en-GB" sz="1200" dirty="0">
                          <a:effectLst/>
                        </a:rPr>
                        <a:t>MAA submitted</a:t>
                      </a:r>
                      <a:br>
                        <a:rPr lang="en-GB" sz="1200" dirty="0">
                          <a:effectLst/>
                        </a:rPr>
                      </a:br>
                      <a:r>
                        <a:rPr lang="en-GB" sz="1200" dirty="0">
                          <a:effectLst/>
                        </a:rPr>
                        <a:t>EMA: accelerated approval granted</a:t>
                      </a:r>
                      <a:endParaRPr lang="en-GB" sz="1200" dirty="0">
                        <a:effectLst/>
                        <a:latin typeface="+mn-lt"/>
                      </a:endParaRPr>
                    </a:p>
                  </a:txBody>
                  <a:tcPr marL="12874" marR="12874" marT="6437" marB="6437"/>
                </a:tc>
                <a:tc>
                  <a:txBody>
                    <a:bodyPr/>
                    <a:lstStyle/>
                    <a:p>
                      <a:pPr algn="l"/>
                      <a:r>
                        <a:rPr lang="en-GB" sz="1200" dirty="0">
                          <a:effectLst/>
                        </a:rPr>
                        <a:t>Phase III - </a:t>
                      </a:r>
                      <a:r>
                        <a:rPr lang="en-GB" sz="1200" kern="1200" dirty="0">
                          <a:effectLst/>
                        </a:rPr>
                        <a:t>NCT02906202</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23</a:t>
                      </a:r>
                      <a:endParaRPr lang="en-GB" sz="1200" dirty="0">
                        <a:effectLst/>
                        <a:latin typeface="+mn-lt"/>
                      </a:endParaRPr>
                    </a:p>
                  </a:txBody>
                  <a:tcPr marL="12874" marR="12874" marT="6437" marB="6437"/>
                </a:tc>
                <a:tc>
                  <a:txBody>
                    <a:bodyPr/>
                    <a:lstStyle/>
                    <a:p>
                      <a:pPr algn="ctr"/>
                      <a:r>
                        <a:rPr lang="en-GB" sz="1200" dirty="0">
                          <a:effectLst/>
                        </a:rPr>
                        <a:t>2020</a:t>
                      </a:r>
                      <a:endParaRPr lang="en-GB" sz="1200" dirty="0">
                        <a:effectLst/>
                        <a:latin typeface="+mn-lt"/>
                      </a:endParaRPr>
                    </a:p>
                  </a:txBody>
                  <a:tcPr marL="12874" marR="12874" marT="6437" marB="6437"/>
                </a:tc>
                <a:extLst>
                  <a:ext uri="{0D108BD9-81ED-4DB2-BD59-A6C34878D82A}">
                    <a16:rowId xmlns:a16="http://schemas.microsoft.com/office/drawing/2014/main" val="1875201376"/>
                  </a:ext>
                </a:extLst>
              </a:tr>
              <a:tr h="397479">
                <a:tc>
                  <a:txBody>
                    <a:bodyPr/>
                    <a:lstStyle/>
                    <a:p>
                      <a:pPr algn="l"/>
                      <a:r>
                        <a:rPr lang="en-GB" sz="1400" dirty="0" err="1">
                          <a:effectLst/>
                        </a:rPr>
                        <a:t>Habeo</a:t>
                      </a:r>
                      <a:r>
                        <a:rPr lang="en-GB" sz="1400" baseline="30000" dirty="0" err="1">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Cytori Therapeutics</a:t>
                      </a:r>
                      <a:endParaRPr lang="en-GB" sz="1200">
                        <a:effectLst/>
                        <a:latin typeface="+mn-lt"/>
                      </a:endParaRPr>
                    </a:p>
                  </a:txBody>
                  <a:tcPr marL="12874" marR="12874" marT="6437" marB="6437"/>
                </a:tc>
                <a:tc>
                  <a:txBody>
                    <a:bodyPr/>
                    <a:lstStyle/>
                    <a:p>
                      <a:pPr algn="l"/>
                      <a:r>
                        <a:rPr lang="en-GB" sz="1200" dirty="0">
                          <a:effectLst/>
                        </a:rPr>
                        <a:t>Hand dysfunction due to scleroderma</a:t>
                      </a:r>
                      <a:endParaRPr lang="en-GB" sz="1200" dirty="0">
                        <a:effectLst/>
                        <a:latin typeface="+mn-lt"/>
                      </a:endParaRPr>
                    </a:p>
                  </a:txBody>
                  <a:tcPr marL="12874" marR="12874" marT="6437" marB="6437"/>
                </a:tc>
                <a:tc>
                  <a:txBody>
                    <a:bodyPr/>
                    <a:lstStyle/>
                    <a:p>
                      <a:pPr algn="l"/>
                      <a:r>
                        <a:rPr lang="en-GB" sz="1200" dirty="0">
                          <a:effectLst/>
                        </a:rPr>
                        <a:t>EMA: Orphan drug designation granted</a:t>
                      </a:r>
                      <a:endParaRPr lang="en-GB" sz="1200" dirty="0">
                        <a:effectLst/>
                        <a:latin typeface="+mn-lt"/>
                      </a:endParaRPr>
                    </a:p>
                  </a:txBody>
                  <a:tcPr marL="12874" marR="12874" marT="6437" marB="6437"/>
                </a:tc>
                <a:tc>
                  <a:txBody>
                    <a:bodyPr/>
                    <a:lstStyle/>
                    <a:p>
                      <a:pPr algn="l"/>
                      <a:r>
                        <a:rPr lang="en-GB" sz="1200" dirty="0">
                          <a:effectLst/>
                        </a:rPr>
                        <a:t>Phase </a:t>
                      </a:r>
                      <a:r>
                        <a:rPr lang="en-GB" sz="1200" dirty="0" err="1">
                          <a:effectLst/>
                        </a:rPr>
                        <a:t>n.a.</a:t>
                      </a:r>
                      <a:r>
                        <a:rPr lang="en-GB" sz="1200" dirty="0">
                          <a:effectLst/>
                        </a:rPr>
                        <a:t> - </a:t>
                      </a:r>
                      <a:r>
                        <a:rPr lang="en-GB" sz="1200" kern="1200" dirty="0">
                          <a:effectLst/>
                        </a:rPr>
                        <a:t>NCT02396238</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88</a:t>
                      </a:r>
                      <a:endParaRPr lang="en-GB" sz="1200" dirty="0">
                        <a:effectLst/>
                        <a:latin typeface="+mn-lt"/>
                      </a:endParaRPr>
                    </a:p>
                  </a:txBody>
                  <a:tcPr marL="12874" marR="12874" marT="6437" marB="6437"/>
                </a:tc>
                <a:tc>
                  <a:txBody>
                    <a:bodyPr/>
                    <a:lstStyle/>
                    <a:p>
                      <a:pPr algn="ctr"/>
                      <a:br>
                        <a:rPr lang="en-GB" sz="1200" dirty="0">
                          <a:effectLst/>
                        </a:rPr>
                      </a:br>
                      <a:r>
                        <a:rPr lang="en-GB" sz="1200" dirty="0">
                          <a:effectLst/>
                        </a:rPr>
                        <a:t>2018</a:t>
                      </a:r>
                      <a:endParaRPr lang="en-GB" sz="1200" dirty="0">
                        <a:effectLst/>
                        <a:latin typeface="+mn-lt"/>
                      </a:endParaRPr>
                    </a:p>
                  </a:txBody>
                  <a:tcPr marL="12874" marR="12874" marT="6437" marB="6437"/>
                </a:tc>
                <a:extLst>
                  <a:ext uri="{0D108BD9-81ED-4DB2-BD59-A6C34878D82A}">
                    <a16:rowId xmlns:a16="http://schemas.microsoft.com/office/drawing/2014/main" val="3973586807"/>
                  </a:ext>
                </a:extLst>
              </a:tr>
              <a:tr h="306512">
                <a:tc>
                  <a:txBody>
                    <a:bodyPr/>
                    <a:lstStyle/>
                    <a:p>
                      <a:pPr algn="l"/>
                      <a:r>
                        <a:rPr lang="en-GB" sz="1400" dirty="0" err="1">
                          <a:effectLst/>
                        </a:rPr>
                        <a:t>Lenti</a:t>
                      </a:r>
                      <a:r>
                        <a:rPr lang="en-GB" sz="1400" dirty="0">
                          <a:effectLst/>
                        </a:rPr>
                        <a:t>-D</a:t>
                      </a:r>
                      <a:r>
                        <a:rPr lang="en-GB" sz="1400" baseline="30000" dirty="0">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BlueBird Bio</a:t>
                      </a:r>
                      <a:endParaRPr lang="en-GB" sz="1200">
                        <a:effectLst/>
                        <a:latin typeface="+mn-lt"/>
                      </a:endParaRPr>
                    </a:p>
                  </a:txBody>
                  <a:tcPr marL="12874" marR="12874" marT="6437" marB="6437"/>
                </a:tc>
                <a:tc>
                  <a:txBody>
                    <a:bodyPr/>
                    <a:lstStyle/>
                    <a:p>
                      <a:pPr algn="l"/>
                      <a:r>
                        <a:rPr lang="en-GB" sz="1200">
                          <a:effectLst/>
                        </a:rPr>
                        <a:t>Cerebral adrenoleukodystrophy</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II/III - NCT01896102</a:t>
                      </a:r>
                      <a:br>
                        <a:rPr lang="en-GB" sz="1200" dirty="0">
                          <a:effectLst/>
                        </a:rPr>
                      </a:b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30</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2021</a:t>
                      </a:r>
                      <a:endParaRPr lang="en-GB" sz="1200" dirty="0">
                        <a:effectLst/>
                        <a:latin typeface="+mn-lt"/>
                      </a:endParaRPr>
                    </a:p>
                  </a:txBody>
                  <a:tcPr marL="12874" marR="12874" marT="6437" marB="6437"/>
                </a:tc>
                <a:extLst>
                  <a:ext uri="{0D108BD9-81ED-4DB2-BD59-A6C34878D82A}">
                    <a16:rowId xmlns:a16="http://schemas.microsoft.com/office/drawing/2014/main" val="720358288"/>
                  </a:ext>
                </a:extLst>
              </a:tr>
              <a:tr h="306512">
                <a:tc>
                  <a:txBody>
                    <a:bodyPr/>
                    <a:lstStyle/>
                    <a:p>
                      <a:pPr algn="l"/>
                      <a:r>
                        <a:rPr lang="en-GB" sz="1400">
                          <a:effectLst/>
                        </a:rPr>
                        <a:t>Neocart®</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Histogenics corporation</a:t>
                      </a:r>
                      <a:endParaRPr lang="en-GB" sz="1200">
                        <a:effectLst/>
                        <a:latin typeface="+mn-lt"/>
                      </a:endParaRPr>
                    </a:p>
                  </a:txBody>
                  <a:tcPr marL="12874" marR="12874" marT="6437" marB="6437"/>
                </a:tc>
                <a:tc>
                  <a:txBody>
                    <a:bodyPr/>
                    <a:lstStyle/>
                    <a:p>
                      <a:pPr algn="l"/>
                      <a:r>
                        <a:rPr lang="en-GB" sz="1200" dirty="0">
                          <a:effectLst/>
                        </a:rPr>
                        <a:t>Cartilage repair</a:t>
                      </a:r>
                      <a:endParaRPr lang="en-GB" sz="1200" dirty="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NCT01066702 </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245</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2020</a:t>
                      </a:r>
                      <a:endParaRPr lang="en-GB" sz="1200" dirty="0">
                        <a:effectLst/>
                        <a:latin typeface="+mn-lt"/>
                      </a:endParaRPr>
                    </a:p>
                  </a:txBody>
                  <a:tcPr marL="12874" marR="12874" marT="6437" marB="6437"/>
                </a:tc>
                <a:extLst>
                  <a:ext uri="{0D108BD9-81ED-4DB2-BD59-A6C34878D82A}">
                    <a16:rowId xmlns:a16="http://schemas.microsoft.com/office/drawing/2014/main" val="61746119"/>
                  </a:ext>
                </a:extLst>
              </a:tr>
              <a:tr h="306512">
                <a:tc>
                  <a:txBody>
                    <a:bodyPr/>
                    <a:lstStyle/>
                    <a:p>
                      <a:pPr algn="l"/>
                      <a:r>
                        <a:rPr lang="en-GB" sz="1400">
                          <a:effectLst/>
                        </a:rPr>
                        <a:t>JCAR 017</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dirty="0">
                          <a:effectLst/>
                        </a:rPr>
                        <a:t>Celgene</a:t>
                      </a:r>
                      <a:endParaRPr lang="en-GB" sz="1200" dirty="0">
                        <a:effectLst/>
                        <a:latin typeface="+mn-lt"/>
                      </a:endParaRPr>
                    </a:p>
                  </a:txBody>
                  <a:tcPr marL="12874" marR="12874" marT="6437" marB="6437"/>
                </a:tc>
                <a:tc>
                  <a:txBody>
                    <a:bodyPr/>
                    <a:lstStyle/>
                    <a:p>
                      <a:pPr algn="l"/>
                      <a:r>
                        <a:rPr lang="en-GB" sz="1200" dirty="0">
                          <a:effectLst/>
                        </a:rPr>
                        <a:t>DLBCL</a:t>
                      </a:r>
                      <a:endParaRPr lang="en-GB" sz="1200" dirty="0">
                        <a:effectLst/>
                        <a:latin typeface="+mn-lt"/>
                      </a:endParaRPr>
                    </a:p>
                  </a:txBody>
                  <a:tcPr marL="12874" marR="12874" marT="6437" marB="6437"/>
                </a:tc>
                <a:tc>
                  <a:txBody>
                    <a:bodyPr/>
                    <a:lstStyle/>
                    <a:p>
                      <a:pPr algn="l"/>
                      <a:r>
                        <a:rPr lang="en-GB" sz="1200" dirty="0">
                          <a:effectLst/>
                        </a:rPr>
                        <a:t>EMA: PRIME</a:t>
                      </a:r>
                      <a:endParaRPr lang="en-GB" sz="1200" dirty="0">
                        <a:effectLst/>
                        <a:latin typeface="+mn-lt"/>
                      </a:endParaRPr>
                    </a:p>
                  </a:txBody>
                  <a:tcPr marL="12874" marR="12874" marT="6437" marB="6437"/>
                </a:tc>
                <a:tc>
                  <a:txBody>
                    <a:bodyPr/>
                    <a:lstStyle/>
                    <a:p>
                      <a:pPr algn="l"/>
                      <a:r>
                        <a:rPr lang="en-GB" sz="1200" dirty="0">
                          <a:effectLst/>
                        </a:rPr>
                        <a:t>Phase III - NCT03575351</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182</a:t>
                      </a:r>
                      <a:endParaRPr lang="en-GB" sz="1200" dirty="0">
                        <a:effectLst/>
                        <a:latin typeface="+mn-lt"/>
                      </a:endParaRPr>
                    </a:p>
                  </a:txBody>
                  <a:tcPr marL="12874" marR="12874" marT="6437" marB="6437"/>
                </a:tc>
                <a:tc>
                  <a:txBody>
                    <a:bodyPr/>
                    <a:lstStyle/>
                    <a:p>
                      <a:pPr algn="ctr"/>
                      <a:r>
                        <a:rPr lang="en-GB" sz="1200" dirty="0">
                          <a:effectLst/>
                        </a:rPr>
                        <a:t>2023</a:t>
                      </a:r>
                      <a:endParaRPr lang="en-GB" sz="1200" dirty="0">
                        <a:effectLst/>
                        <a:latin typeface="+mn-lt"/>
                      </a:endParaRPr>
                    </a:p>
                  </a:txBody>
                  <a:tcPr marL="12874" marR="12874" marT="6437" marB="6437"/>
                </a:tc>
                <a:extLst>
                  <a:ext uri="{0D108BD9-81ED-4DB2-BD59-A6C34878D82A}">
                    <a16:rowId xmlns:a16="http://schemas.microsoft.com/office/drawing/2014/main" val="718722176"/>
                  </a:ext>
                </a:extLst>
              </a:tr>
              <a:tr h="329776">
                <a:tc>
                  <a:txBody>
                    <a:bodyPr/>
                    <a:lstStyle/>
                    <a:p>
                      <a:pPr algn="l"/>
                      <a:r>
                        <a:rPr lang="en-GB" sz="1400">
                          <a:effectLst/>
                        </a:rPr>
                        <a:t>bb2121</a:t>
                      </a:r>
                      <a:endParaRPr lang="en-GB" sz="140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Celgene</a:t>
                      </a:r>
                      <a:endParaRPr lang="en-GB" sz="1200">
                        <a:effectLst/>
                        <a:latin typeface="+mn-lt"/>
                      </a:endParaRPr>
                    </a:p>
                  </a:txBody>
                  <a:tcPr marL="12874" marR="12874" marT="6437" marB="6437"/>
                </a:tc>
                <a:tc>
                  <a:txBody>
                    <a:bodyPr/>
                    <a:lstStyle/>
                    <a:p>
                      <a:pPr algn="l"/>
                      <a:r>
                        <a:rPr lang="en-GB" sz="1200">
                          <a:effectLst/>
                        </a:rPr>
                        <a:t>Multiple myeloma</a:t>
                      </a:r>
                      <a:endParaRPr lang="en-GB" sz="1200">
                        <a:effectLst/>
                        <a:latin typeface="+mn-lt"/>
                      </a:endParaRPr>
                    </a:p>
                  </a:txBody>
                  <a:tcPr marL="12874" marR="12874" marT="6437" marB="6437"/>
                </a:tc>
                <a:tc>
                  <a:txBody>
                    <a:bodyPr/>
                    <a:lstStyle/>
                    <a:p>
                      <a:pPr algn="l"/>
                      <a:r>
                        <a:rPr lang="en-GB" sz="1200" dirty="0">
                          <a:effectLst/>
                        </a:rPr>
                        <a:t>EMA: PRIME eligibility 11/2017</a:t>
                      </a:r>
                      <a:endParaRPr lang="en-GB" sz="1200" dirty="0">
                        <a:effectLst/>
                        <a:latin typeface="+mn-lt"/>
                      </a:endParaRPr>
                    </a:p>
                  </a:txBody>
                  <a:tcPr marL="12874" marR="12874" marT="6437" marB="6437"/>
                </a:tc>
                <a:tc>
                  <a:txBody>
                    <a:bodyPr/>
                    <a:lstStyle/>
                    <a:p>
                      <a:pPr algn="l"/>
                      <a:r>
                        <a:rPr lang="en-GB" sz="1200" dirty="0">
                          <a:effectLst/>
                        </a:rPr>
                        <a:t>Phase III - NCT03651128</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381</a:t>
                      </a:r>
                      <a:endParaRPr lang="en-GB" sz="1200" dirty="0">
                        <a:effectLst/>
                        <a:latin typeface="+mn-lt"/>
                      </a:endParaRPr>
                    </a:p>
                  </a:txBody>
                  <a:tcPr marL="12874" marR="12874" marT="6437" marB="6437"/>
                </a:tc>
                <a:tc>
                  <a:txBody>
                    <a:bodyPr/>
                    <a:lstStyle/>
                    <a:p>
                      <a:pPr algn="ctr"/>
                      <a:r>
                        <a:rPr lang="en-GB" sz="1200" dirty="0">
                          <a:effectLst/>
                        </a:rPr>
                        <a:t>2025</a:t>
                      </a:r>
                      <a:endParaRPr lang="en-GB" sz="1200" dirty="0">
                        <a:effectLst/>
                        <a:latin typeface="+mn-lt"/>
                      </a:endParaRPr>
                    </a:p>
                  </a:txBody>
                  <a:tcPr marL="12874" marR="12874" marT="6437" marB="6437"/>
                </a:tc>
                <a:extLst>
                  <a:ext uri="{0D108BD9-81ED-4DB2-BD59-A6C34878D82A}">
                    <a16:rowId xmlns:a16="http://schemas.microsoft.com/office/drawing/2014/main" val="47742031"/>
                  </a:ext>
                </a:extLst>
              </a:tr>
              <a:tr h="397479">
                <a:tc>
                  <a:txBody>
                    <a:bodyPr/>
                    <a:lstStyle/>
                    <a:p>
                      <a:pPr algn="l"/>
                      <a:r>
                        <a:rPr lang="en-GB" sz="1400" dirty="0">
                          <a:effectLst/>
                        </a:rPr>
                        <a:t>Tab-</a:t>
                      </a:r>
                      <a:r>
                        <a:rPr lang="en-GB" sz="1400" dirty="0" err="1">
                          <a:effectLst/>
                        </a:rPr>
                        <a:t>cel</a:t>
                      </a:r>
                      <a:r>
                        <a:rPr lang="en-GB" sz="1400" baseline="30000" dirty="0" err="1">
                          <a:effectLst/>
                        </a:rPr>
                        <a:t>TM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dirty="0" err="1">
                          <a:effectLst/>
                        </a:rPr>
                        <a:t>Atara</a:t>
                      </a:r>
                      <a:r>
                        <a:rPr lang="en-GB" sz="1200" dirty="0">
                          <a:effectLst/>
                        </a:rPr>
                        <a:t> Biotherapeutics</a:t>
                      </a:r>
                      <a:endParaRPr lang="en-GB" sz="1200" dirty="0">
                        <a:effectLst/>
                        <a:latin typeface="+mn-lt"/>
                      </a:endParaRPr>
                    </a:p>
                  </a:txBody>
                  <a:tcPr marL="12874" marR="12874" marT="6437" marB="6437"/>
                </a:tc>
                <a:tc>
                  <a:txBody>
                    <a:bodyPr/>
                    <a:lstStyle/>
                    <a:p>
                      <a:pPr algn="l"/>
                      <a:r>
                        <a:rPr lang="en-GB" sz="1200">
                          <a:effectLst/>
                        </a:rPr>
                        <a:t>EBV associated post-transplant lymphoproliferative disorder</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NCT03392142</a:t>
                      </a:r>
                      <a:endParaRPr lang="en-GB" sz="1200" dirty="0">
                        <a:effectLst/>
                        <a:latin typeface="+mn-lt"/>
                      </a:endParaRPr>
                    </a:p>
                  </a:txBody>
                  <a:tcPr marL="12874" marR="12874" marT="6437" marB="6437"/>
                </a:tc>
                <a:tc>
                  <a:txBody>
                    <a:bodyPr/>
                    <a:lstStyle/>
                    <a:p>
                      <a:pPr algn="ctr"/>
                      <a:r>
                        <a:rPr lang="en-GB" sz="1200" dirty="0">
                          <a:effectLst/>
                        </a:rPr>
                        <a:t>33</a:t>
                      </a:r>
                      <a:endParaRPr lang="en-GB" sz="1200" dirty="0">
                        <a:effectLst/>
                        <a:latin typeface="+mn-lt"/>
                      </a:endParaRPr>
                    </a:p>
                  </a:txBody>
                  <a:tcPr marL="12874" marR="12874" marT="6437" marB="643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2020</a:t>
                      </a:r>
                    </a:p>
                    <a:p>
                      <a:pPr algn="ctr"/>
                      <a:endParaRPr lang="en-GB" sz="1200" dirty="0">
                        <a:effectLst/>
                        <a:latin typeface="+mn-lt"/>
                      </a:endParaRPr>
                    </a:p>
                  </a:txBody>
                  <a:tcPr marL="12874" marR="12874" marT="6437" marB="6437"/>
                </a:tc>
                <a:extLst>
                  <a:ext uri="{0D108BD9-81ED-4DB2-BD59-A6C34878D82A}">
                    <a16:rowId xmlns:a16="http://schemas.microsoft.com/office/drawing/2014/main" val="1538034587"/>
                  </a:ext>
                </a:extLst>
              </a:tr>
              <a:tr h="397479">
                <a:tc>
                  <a:txBody>
                    <a:bodyPr/>
                    <a:lstStyle/>
                    <a:p>
                      <a:pPr algn="l"/>
                      <a:r>
                        <a:rPr lang="en-GB" sz="1400" dirty="0" err="1">
                          <a:effectLst/>
                        </a:rPr>
                        <a:t>Lenadogene</a:t>
                      </a:r>
                      <a:r>
                        <a:rPr lang="en-GB" sz="1400" dirty="0">
                          <a:effectLst/>
                        </a:rPr>
                        <a:t> </a:t>
                      </a:r>
                      <a:r>
                        <a:rPr lang="en-GB" sz="1400" dirty="0" err="1">
                          <a:effectLst/>
                        </a:rPr>
                        <a:t>nolparvovec</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GenSight Biologics SA</a:t>
                      </a:r>
                      <a:endParaRPr lang="en-GB" sz="1200">
                        <a:effectLst/>
                        <a:latin typeface="+mn-lt"/>
                      </a:endParaRPr>
                    </a:p>
                  </a:txBody>
                  <a:tcPr marL="12874" marR="12874" marT="6437" marB="6437"/>
                </a:tc>
                <a:tc>
                  <a:txBody>
                    <a:bodyPr/>
                    <a:lstStyle/>
                    <a:p>
                      <a:pPr algn="l"/>
                      <a:r>
                        <a:rPr lang="en-GB" sz="1200">
                          <a:effectLst/>
                        </a:rPr>
                        <a:t>Vision loss from Leber hereditary optic neuropathy</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NCT02652767</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36</a:t>
                      </a:r>
                      <a:endParaRPr lang="en-GB" sz="1200" dirty="0">
                        <a:effectLst/>
                        <a:latin typeface="+mn-lt"/>
                      </a:endParaRPr>
                    </a:p>
                  </a:txBody>
                  <a:tcPr marL="12874" marR="12874" marT="6437" marB="6437"/>
                </a:tc>
                <a:tc>
                  <a:txBody>
                    <a:bodyPr/>
                    <a:lstStyle/>
                    <a:p>
                      <a:pPr algn="ctr"/>
                      <a:r>
                        <a:rPr lang="en-GB" sz="1200" dirty="0">
                          <a:effectLst/>
                        </a:rPr>
                        <a:t>2019</a:t>
                      </a:r>
                      <a:endParaRPr lang="en-GB" sz="1200" dirty="0">
                        <a:effectLst/>
                        <a:latin typeface="+mn-lt"/>
                      </a:endParaRPr>
                    </a:p>
                  </a:txBody>
                  <a:tcPr marL="12874" marR="12874" marT="6437" marB="6437"/>
                </a:tc>
                <a:extLst>
                  <a:ext uri="{0D108BD9-81ED-4DB2-BD59-A6C34878D82A}">
                    <a16:rowId xmlns:a16="http://schemas.microsoft.com/office/drawing/2014/main" val="1421832280"/>
                  </a:ext>
                </a:extLst>
              </a:tr>
              <a:tr h="397479">
                <a:tc>
                  <a:txBody>
                    <a:bodyPr/>
                    <a:lstStyle/>
                    <a:p>
                      <a:pPr algn="l"/>
                      <a:r>
                        <a:rPr lang="en-GB" sz="1400" dirty="0">
                          <a:effectLst/>
                        </a:rPr>
                        <a:t>REX-001</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Rexgenero</a:t>
                      </a:r>
                      <a:endParaRPr lang="en-GB" sz="1200">
                        <a:effectLst/>
                        <a:latin typeface="+mn-lt"/>
                      </a:endParaRPr>
                    </a:p>
                  </a:txBody>
                  <a:tcPr marL="12874" marR="12874" marT="6437" marB="6437"/>
                </a:tc>
                <a:tc>
                  <a:txBody>
                    <a:bodyPr/>
                    <a:lstStyle/>
                    <a:p>
                      <a:pPr algn="l"/>
                      <a:r>
                        <a:rPr lang="en-GB" sz="1200">
                          <a:effectLst/>
                        </a:rPr>
                        <a:t>Critical limb ischemia</a:t>
                      </a:r>
                      <a:endParaRPr lang="en-GB" sz="1200">
                        <a:effectLst/>
                        <a:latin typeface="+mn-lt"/>
                      </a:endParaRPr>
                    </a:p>
                  </a:txBody>
                  <a:tcPr marL="12874" marR="12874" marT="6437" marB="6437"/>
                </a:tc>
                <a:tc>
                  <a:txBody>
                    <a:bodyPr/>
                    <a:lstStyle/>
                    <a:p>
                      <a:pPr algn="l"/>
                      <a:r>
                        <a:rPr lang="en-GB" sz="1200" dirty="0">
                          <a:effectLst/>
                        </a:rPr>
                        <a:t>EMA: Certificate for manufacturing and non-clinical data 01/2018</a:t>
                      </a:r>
                      <a:endParaRPr lang="en-GB" sz="1200" dirty="0">
                        <a:effectLst/>
                        <a:latin typeface="+mn-lt"/>
                      </a:endParaRPr>
                    </a:p>
                  </a:txBody>
                  <a:tcPr marL="12874" marR="12874" marT="6437" marB="6437"/>
                </a:tc>
                <a:tc>
                  <a:txBody>
                    <a:bodyPr/>
                    <a:lstStyle/>
                    <a:p>
                      <a:pPr algn="l"/>
                      <a:r>
                        <a:rPr lang="en-GB" sz="1200" dirty="0">
                          <a:effectLst/>
                        </a:rPr>
                        <a:t>Phase III - NCT03174522</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78</a:t>
                      </a:r>
                      <a:endParaRPr lang="en-GB" sz="1200" dirty="0">
                        <a:effectLst/>
                        <a:latin typeface="+mn-lt"/>
                      </a:endParaRPr>
                    </a:p>
                  </a:txBody>
                  <a:tcPr marL="12874" marR="12874" marT="6437" marB="6437"/>
                </a:tc>
                <a:tc>
                  <a:txBody>
                    <a:bodyPr/>
                    <a:lstStyle/>
                    <a:p>
                      <a:pPr algn="ctr"/>
                      <a:r>
                        <a:rPr lang="en-GB" sz="1200" dirty="0">
                          <a:effectLst/>
                        </a:rPr>
                        <a:t>2021</a:t>
                      </a:r>
                      <a:endParaRPr lang="en-GB" sz="1200" dirty="0">
                        <a:effectLst/>
                        <a:latin typeface="+mn-lt"/>
                      </a:endParaRPr>
                    </a:p>
                  </a:txBody>
                  <a:tcPr marL="12874" marR="12874" marT="6437" marB="6437"/>
                </a:tc>
                <a:extLst>
                  <a:ext uri="{0D108BD9-81ED-4DB2-BD59-A6C34878D82A}">
                    <a16:rowId xmlns:a16="http://schemas.microsoft.com/office/drawing/2014/main" val="3138992851"/>
                  </a:ext>
                </a:extLst>
              </a:tr>
              <a:tr h="329776">
                <a:tc>
                  <a:txBody>
                    <a:bodyPr/>
                    <a:lstStyle/>
                    <a:p>
                      <a:pPr algn="l"/>
                      <a:r>
                        <a:rPr lang="en-GB" sz="1400" dirty="0" err="1">
                          <a:effectLst/>
                        </a:rPr>
                        <a:t>Multistem</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Athersys</a:t>
                      </a:r>
                      <a:endParaRPr lang="en-GB" sz="1200">
                        <a:effectLst/>
                        <a:latin typeface="+mn-lt"/>
                      </a:endParaRPr>
                    </a:p>
                  </a:txBody>
                  <a:tcPr marL="12874" marR="12874" marT="6437" marB="6437"/>
                </a:tc>
                <a:tc>
                  <a:txBody>
                    <a:bodyPr/>
                    <a:lstStyle/>
                    <a:p>
                      <a:pPr algn="l"/>
                      <a:r>
                        <a:rPr lang="en-GB" sz="1200">
                          <a:effectLst/>
                        </a:rPr>
                        <a:t>Ischemic stroke</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rPr>
                        <a:t>Phase III - NCT03545607</a:t>
                      </a:r>
                      <a:br>
                        <a:rPr lang="en-GB" sz="1200" dirty="0">
                          <a:effectLst/>
                        </a:rPr>
                      </a:br>
                      <a:endParaRPr lang="en-GB" sz="1200" dirty="0">
                        <a:effectLst/>
                        <a:latin typeface="+mn-lt"/>
                      </a:endParaRPr>
                    </a:p>
                  </a:txBody>
                  <a:tcPr marL="12874" marR="12874" marT="6437" marB="6437"/>
                </a:tc>
                <a:tc>
                  <a:txBody>
                    <a:bodyPr/>
                    <a:lstStyle/>
                    <a:p>
                      <a:pPr algn="ctr"/>
                      <a:r>
                        <a:rPr lang="en-GB" sz="1200" dirty="0">
                          <a:effectLst/>
                        </a:rPr>
                        <a:t>300</a:t>
                      </a:r>
                      <a:endParaRPr lang="en-GB" sz="1200" dirty="0">
                        <a:effectLst/>
                        <a:latin typeface="+mn-lt"/>
                      </a:endParaRPr>
                    </a:p>
                  </a:txBody>
                  <a:tcPr marL="12874" marR="12874" marT="6437" marB="6437"/>
                </a:tc>
                <a:tc>
                  <a:txBody>
                    <a:bodyPr/>
                    <a:lstStyle/>
                    <a:p>
                      <a:pPr algn="ctr"/>
                      <a:r>
                        <a:rPr lang="en-GB" sz="1200" dirty="0">
                          <a:effectLst/>
                        </a:rPr>
                        <a:t>2021</a:t>
                      </a:r>
                      <a:endParaRPr lang="en-GB" sz="1200" dirty="0">
                        <a:effectLst/>
                        <a:latin typeface="+mn-lt"/>
                      </a:endParaRPr>
                    </a:p>
                  </a:txBody>
                  <a:tcPr marL="12874" marR="12874" marT="6437" marB="6437"/>
                </a:tc>
                <a:extLst>
                  <a:ext uri="{0D108BD9-81ED-4DB2-BD59-A6C34878D82A}">
                    <a16:rowId xmlns:a16="http://schemas.microsoft.com/office/drawing/2014/main" val="3588609923"/>
                  </a:ext>
                </a:extLst>
              </a:tr>
              <a:tr h="329776">
                <a:tc>
                  <a:txBody>
                    <a:bodyPr/>
                    <a:lstStyle/>
                    <a:p>
                      <a:pPr algn="l"/>
                      <a:r>
                        <a:rPr lang="en-GB" sz="1400" dirty="0">
                          <a:effectLst/>
                        </a:rPr>
                        <a:t>PLX-PAD</a:t>
                      </a:r>
                      <a:endParaRPr lang="en-GB" sz="1400" dirty="0">
                        <a:effectLst/>
                        <a:latin typeface="+mn-lt"/>
                      </a:endParaRPr>
                    </a:p>
                  </a:txBody>
                  <a:tcPr marL="12874" marR="12874" marT="6437" marB="6437">
                    <a:solidFill>
                      <a:schemeClr val="accent5">
                        <a:lumMod val="20000"/>
                        <a:lumOff val="80000"/>
                      </a:schemeClr>
                    </a:solidFill>
                  </a:tcPr>
                </a:tc>
                <a:tc>
                  <a:txBody>
                    <a:bodyPr/>
                    <a:lstStyle/>
                    <a:p>
                      <a:pPr algn="l"/>
                      <a:r>
                        <a:rPr lang="en-GB" sz="1200">
                          <a:effectLst/>
                        </a:rPr>
                        <a:t>Pluristem therapeutics</a:t>
                      </a:r>
                      <a:endParaRPr lang="en-GB" sz="1200">
                        <a:effectLst/>
                        <a:latin typeface="+mn-lt"/>
                      </a:endParaRPr>
                    </a:p>
                  </a:txBody>
                  <a:tcPr marL="12874" marR="12874" marT="6437" marB="6437"/>
                </a:tc>
                <a:tc>
                  <a:txBody>
                    <a:bodyPr/>
                    <a:lstStyle/>
                    <a:p>
                      <a:pPr algn="l"/>
                      <a:r>
                        <a:rPr lang="en-GB" sz="1200">
                          <a:effectLst/>
                        </a:rPr>
                        <a:t>Critical limb ischemia</a:t>
                      </a:r>
                      <a:endParaRPr lang="en-GB" sz="1200">
                        <a:effectLst/>
                        <a:latin typeface="+mn-lt"/>
                      </a:endParaRPr>
                    </a:p>
                  </a:txBody>
                  <a:tcPr marL="12874" marR="12874" marT="6437" marB="6437"/>
                </a:tc>
                <a:tc>
                  <a:txBody>
                    <a:bodyPr/>
                    <a:lstStyle/>
                    <a:p>
                      <a:pPr algn="l"/>
                      <a:endParaRPr lang="en-GB" sz="1200" dirty="0">
                        <a:effectLst/>
                        <a:latin typeface="+mn-lt"/>
                      </a:endParaRPr>
                    </a:p>
                  </a:txBody>
                  <a:tcPr marL="12874" marR="12874" marT="6437" marB="6437"/>
                </a:tc>
                <a:tc>
                  <a:txBody>
                    <a:bodyPr/>
                    <a:lstStyle/>
                    <a:p>
                      <a:pPr algn="l"/>
                      <a:r>
                        <a:rPr lang="en-GB" sz="1200" dirty="0">
                          <a:effectLst/>
                        </a:rPr>
                        <a:t>Phase III - NCT03006770</a:t>
                      </a:r>
                      <a:endParaRPr lang="en-GB" sz="1200" dirty="0">
                        <a:effectLst/>
                        <a:latin typeface="+mn-lt"/>
                      </a:endParaRPr>
                    </a:p>
                  </a:txBody>
                  <a:tcPr marL="12874" marR="12874" marT="6437" marB="6437"/>
                </a:tc>
                <a:tc>
                  <a:txBody>
                    <a:bodyPr/>
                    <a:lstStyle/>
                    <a:p>
                      <a:pPr algn="ctr"/>
                      <a:r>
                        <a:rPr lang="en-GB" sz="1200" dirty="0">
                          <a:effectLst/>
                        </a:rPr>
                        <a:t>246</a:t>
                      </a:r>
                      <a:endParaRPr lang="en-GB" sz="1200" dirty="0">
                        <a:effectLst/>
                        <a:latin typeface="+mn-lt"/>
                      </a:endParaRPr>
                    </a:p>
                  </a:txBody>
                  <a:tcPr marL="12874" marR="12874" marT="6437" marB="6437"/>
                </a:tc>
                <a:tc>
                  <a:txBody>
                    <a:bodyPr/>
                    <a:lstStyle/>
                    <a:p>
                      <a:pPr algn="ctr"/>
                      <a:r>
                        <a:rPr lang="en-GB" sz="1200" dirty="0">
                          <a:effectLst/>
                        </a:rPr>
                        <a:t>2020</a:t>
                      </a:r>
                      <a:endParaRPr lang="en-GB" sz="1200" dirty="0">
                        <a:effectLst/>
                        <a:latin typeface="+mn-lt"/>
                      </a:endParaRPr>
                    </a:p>
                  </a:txBody>
                  <a:tcPr marL="12874" marR="12874" marT="6437" marB="6437"/>
                </a:tc>
                <a:extLst>
                  <a:ext uri="{0D108BD9-81ED-4DB2-BD59-A6C34878D82A}">
                    <a16:rowId xmlns:a16="http://schemas.microsoft.com/office/drawing/2014/main" val="3171932492"/>
                  </a:ext>
                </a:extLst>
              </a:tr>
            </a:tbl>
          </a:graphicData>
        </a:graphic>
      </p:graphicFrame>
      <p:sp>
        <p:nvSpPr>
          <p:cNvPr id="3" name="Rectangle 2">
            <a:hlinkClick r:id="rId3"/>
            <a:extLst>
              <a:ext uri="{FF2B5EF4-FFF2-40B4-BE49-F238E27FC236}">
                <a16:creationId xmlns:a16="http://schemas.microsoft.com/office/drawing/2014/main" id="{057B97B3-0FC1-4EF9-91C4-2FAD37F694AD}"/>
              </a:ext>
            </a:extLst>
          </p:cNvPr>
          <p:cNvSpPr/>
          <p:nvPr/>
        </p:nvSpPr>
        <p:spPr>
          <a:xfrm>
            <a:off x="178661" y="6268835"/>
            <a:ext cx="10344924" cy="369332"/>
          </a:xfrm>
          <a:prstGeom prst="rect">
            <a:avLst/>
          </a:prstGeom>
        </p:spPr>
        <p:txBody>
          <a:bodyPr wrap="square">
            <a:spAutoFit/>
          </a:bodyPr>
          <a:lstStyle/>
          <a:p>
            <a:r>
              <a:rPr lang="en-GB" dirty="0"/>
              <a:t>Adapted from Eder &amp; Wild https://doi.org/10.1080/20016689.2019.1600939</a:t>
            </a:r>
          </a:p>
        </p:txBody>
      </p:sp>
      <p:sp>
        <p:nvSpPr>
          <p:cNvPr id="4" name="Footer Placeholder 3">
            <a:extLst>
              <a:ext uri="{FF2B5EF4-FFF2-40B4-BE49-F238E27FC236}">
                <a16:creationId xmlns:a16="http://schemas.microsoft.com/office/drawing/2014/main" id="{65A489BC-57B7-45CB-B378-FC00B94A2C4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9114768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(1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1769467011"/>
              </p:ext>
            </p:extLst>
          </p:nvPr>
        </p:nvGraphicFramePr>
        <p:xfrm>
          <a:off x="838199" y="1793607"/>
          <a:ext cx="11036644" cy="4201040"/>
        </p:xfrm>
        <a:graphic>
          <a:graphicData uri="http://schemas.openxmlformats.org/drawingml/2006/table">
            <a:tbl>
              <a:tblPr bandRow="1">
                <a:tableStyleId>{2D5ABB26-0587-4C30-8999-92F81FD0307C}</a:tableStyleId>
              </a:tblPr>
              <a:tblGrid>
                <a:gridCol w="3569828">
                  <a:extLst>
                    <a:ext uri="{9D8B030D-6E8A-4147-A177-3AD203B41FA5}">
                      <a16:colId xmlns:a16="http://schemas.microsoft.com/office/drawing/2014/main" val="3122249232"/>
                    </a:ext>
                  </a:extLst>
                </a:gridCol>
                <a:gridCol w="7466816">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Regulation (EC) No 1394/2007</a:t>
                      </a:r>
                      <a:endParaRPr lang="en-GB" dirty="0">
                        <a:solidFill>
                          <a:srgbClr val="0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https://ec.europa.eu/health//sites/health/files/files/eudralex/vol-1/reg_2007_1394/reg_2007_1394_en.pdf</a:t>
                      </a:r>
                      <a:endParaRPr lang="en-GB" dirty="0"/>
                    </a:p>
                  </a:txBody>
                  <a:tcPr/>
                </a:tc>
                <a:extLst>
                  <a:ext uri="{0D108BD9-81ED-4DB2-BD59-A6C34878D82A}">
                    <a16:rowId xmlns:a16="http://schemas.microsoft.com/office/drawing/2014/main" val="1573914439"/>
                  </a:ext>
                </a:extLst>
              </a:tr>
              <a:tr h="583833">
                <a:tc>
                  <a:txBody>
                    <a:bodyPr/>
                    <a:lstStyle/>
                    <a:p>
                      <a:r>
                        <a:rPr lang="en-GB" dirty="0"/>
                        <a:t>Directive 2001/83/EC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https://ec.europa.eu/health//sites/health/files/files/eudralex/vol-1/dir_2001_83_consol_2012/dir_2001_83_cons_2012_en.pdf</a:t>
                      </a:r>
                      <a:endParaRPr lang="en-GB" dirty="0">
                        <a:solidFill>
                          <a:srgbClr val="000000"/>
                        </a:solidFill>
                      </a:endParaRPr>
                    </a:p>
                  </a:txBody>
                  <a:tcPr/>
                </a:tc>
                <a:extLst>
                  <a:ext uri="{0D108BD9-81ED-4DB2-BD59-A6C34878D82A}">
                    <a16:rowId xmlns:a16="http://schemas.microsoft.com/office/drawing/2014/main" val="2221766305"/>
                  </a:ext>
                </a:extLst>
              </a:tr>
              <a:tr h="410180">
                <a:tc>
                  <a:txBody>
                    <a:bodyPr/>
                    <a:lstStyle/>
                    <a:p>
                      <a:r>
                        <a:rPr lang="en-GB" dirty="0"/>
                        <a:t>Directive 2001/18/EC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https://eur-lex.europa.eu/legal-content/EN/TXT/HTML/?uri=CELEX:32001L0018&amp;from=EN</a:t>
                      </a:r>
                      <a:endParaRPr lang="en-GB" dirty="0"/>
                    </a:p>
                  </a:txBody>
                  <a:tcPr/>
                </a:tc>
                <a:extLst>
                  <a:ext uri="{0D108BD9-81ED-4DB2-BD59-A6C34878D82A}">
                    <a16:rowId xmlns:a16="http://schemas.microsoft.com/office/drawing/2014/main" val="4057022971"/>
                  </a:ext>
                </a:extLst>
              </a:tr>
              <a:tr h="410180">
                <a:tc>
                  <a:txBody>
                    <a:bodyPr/>
                    <a:lstStyle/>
                    <a:p>
                      <a:r>
                        <a:rPr lang="en-GB" dirty="0"/>
                        <a:t>Central dogma (molecular biology)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hlinkClick r:id="rId6"/>
                        </a:rPr>
                        <a:t>https://www.yourgenome.org/facts/what-is-the-central-dogma</a:t>
                      </a:r>
                      <a:endParaRPr lang="en-GB" dirty="0"/>
                    </a:p>
                  </a:txBody>
                  <a:tcPr/>
                </a:tc>
                <a:extLst>
                  <a:ext uri="{0D108BD9-81ED-4DB2-BD59-A6C34878D82A}">
                    <a16:rowId xmlns:a16="http://schemas.microsoft.com/office/drawing/2014/main" val="2455434573"/>
                  </a:ext>
                </a:extLst>
              </a:tr>
              <a:tr h="410180">
                <a:tc>
                  <a:txBody>
                    <a:bodyPr/>
                    <a:lstStyle/>
                    <a:p>
                      <a:r>
                        <a:rPr lang="en-GB" dirty="0"/>
                        <a:t>Number of cells in the body</a:t>
                      </a:r>
                    </a:p>
                  </a:txBody>
                  <a:tcPr/>
                </a:tc>
                <a:tc>
                  <a:txBody>
                    <a:bodyPr/>
                    <a:lstStyle/>
                    <a:p>
                      <a:r>
                        <a:rPr lang="en-GB" sz="1800" b="0" i="0" u="none" strike="noStrike" kern="1200" dirty="0">
                          <a:solidFill>
                            <a:schemeClr val="tx1"/>
                          </a:solidFill>
                          <a:effectLst/>
                          <a:latin typeface="+mn-lt"/>
                          <a:ea typeface="+mn-ea"/>
                          <a:cs typeface="+mn-cs"/>
                          <a:hlinkClick r:id="rId7"/>
                        </a:rPr>
                        <a:t>https://doi.org/10.1371/journal.pbio.1002533</a:t>
                      </a:r>
                      <a:endParaRPr lang="en-GB" sz="1800" b="0" i="0" kern="1200" dirty="0">
                        <a:solidFill>
                          <a:schemeClr val="tx1"/>
                        </a:solidFill>
                        <a:effectLst/>
                        <a:latin typeface="+mn-lt"/>
                        <a:ea typeface="+mn-ea"/>
                        <a:cs typeface="+mn-cs"/>
                      </a:endParaRPr>
                    </a:p>
                  </a:txBody>
                  <a:tcPr/>
                </a:tc>
                <a:extLst>
                  <a:ext uri="{0D108BD9-81ED-4DB2-BD59-A6C34878D82A}">
                    <a16:rowId xmlns:a16="http://schemas.microsoft.com/office/drawing/2014/main" val="2857588886"/>
                  </a:ext>
                </a:extLst>
              </a:tr>
              <a:tr h="410180">
                <a:tc>
                  <a:txBody>
                    <a:bodyPr/>
                    <a:lstStyle/>
                    <a:p>
                      <a:r>
                        <a:rPr lang="en-GB" dirty="0"/>
                        <a:t>2013 House of Lords report on Regenerative Medicine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hlinkClick r:id="rId8"/>
                        </a:rPr>
                        <a:t>https://publications.parliament.uk/pa/ld201314/ldselect/ldsctech/23/23.pdf</a:t>
                      </a:r>
                      <a:endParaRPr lang="en-GB" dirty="0"/>
                    </a:p>
                  </a:txBody>
                  <a:tcPr/>
                </a:tc>
                <a:extLst>
                  <a:ext uri="{0D108BD9-81ED-4DB2-BD59-A6C34878D82A}">
                    <a16:rowId xmlns:a16="http://schemas.microsoft.com/office/drawing/2014/main" val="3267517056"/>
                  </a:ext>
                </a:extLst>
              </a:tr>
              <a:tr h="410180">
                <a:tc>
                  <a:txBody>
                    <a:bodyPr/>
                    <a:lstStyle/>
                    <a:p>
                      <a:r>
                        <a:rPr lang="en-GB" sz="1800" kern="1200" dirty="0">
                          <a:solidFill>
                            <a:schemeClr val="tx1"/>
                          </a:solidFill>
                          <a:latin typeface="+mn-lt"/>
                          <a:ea typeface="+mn-ea"/>
                          <a:cs typeface="+mn-cs"/>
                        </a:rPr>
                        <a:t>What is a stem cell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hlinkClick r:id="rId9"/>
                        </a:rPr>
                        <a:t>https://www.yourgenome.org/facts/what-is-a-stem-cell</a:t>
                      </a:r>
                      <a:endParaRPr lang="en-GB" sz="1800" kern="1200" dirty="0">
                        <a:solidFill>
                          <a:schemeClr val="tx1"/>
                        </a:solidFill>
                        <a:latin typeface="+mn-lt"/>
                        <a:ea typeface="+mn-ea"/>
                        <a:cs typeface="+mn-cs"/>
                      </a:endParaRPr>
                    </a:p>
                  </a:txBody>
                  <a:tcPr/>
                </a:tc>
                <a:extLst>
                  <a:ext uri="{0D108BD9-81ED-4DB2-BD59-A6C34878D82A}">
                    <a16:rowId xmlns:a16="http://schemas.microsoft.com/office/drawing/2014/main" val="2329732302"/>
                  </a:ext>
                </a:extLst>
              </a:tr>
            </a:tbl>
          </a:graphicData>
        </a:graphic>
      </p:graphicFrame>
      <p:sp>
        <p:nvSpPr>
          <p:cNvPr id="3" name="Footer Placeholder 2">
            <a:extLst>
              <a:ext uri="{FF2B5EF4-FFF2-40B4-BE49-F238E27FC236}">
                <a16:creationId xmlns:a16="http://schemas.microsoft.com/office/drawing/2014/main" id="{68B65629-59CC-4FF6-A300-2C94BF6F528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3232849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(2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1611261140"/>
              </p:ext>
            </p:extLst>
          </p:nvPr>
        </p:nvGraphicFramePr>
        <p:xfrm>
          <a:off x="838199" y="1793607"/>
          <a:ext cx="10904622" cy="4524980"/>
        </p:xfrm>
        <a:graphic>
          <a:graphicData uri="http://schemas.openxmlformats.org/drawingml/2006/table">
            <a:tbl>
              <a:tblPr bandRow="1">
                <a:tableStyleId>{2D5ABB26-0587-4C30-8999-92F81FD0307C}</a:tableStyleId>
              </a:tblPr>
              <a:tblGrid>
                <a:gridCol w="3527125">
                  <a:extLst>
                    <a:ext uri="{9D8B030D-6E8A-4147-A177-3AD203B41FA5}">
                      <a16:colId xmlns:a16="http://schemas.microsoft.com/office/drawing/2014/main" val="3122249232"/>
                    </a:ext>
                  </a:extLst>
                </a:gridCol>
                <a:gridCol w="7377497">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sz="1800" kern="1200" dirty="0">
                          <a:solidFill>
                            <a:schemeClr val="tx1"/>
                          </a:solidFill>
                          <a:latin typeface="+mn-lt"/>
                          <a:ea typeface="+mn-ea"/>
                          <a:cs typeface="+mn-cs"/>
                        </a:rPr>
                        <a:t>The Role of Pharmacy in Successful Delivery of ATMPs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2"/>
                        </a:rPr>
                        <a:t>https://www.theattcnetwork.co.uk/wp-content/uploads/2019/06/The-Role-of-Pharmacy-in-the-Successful-Delivery-of-Advanced-Therapy-Medicinal-Products-ATMPs-1.pdf</a:t>
                      </a:r>
                      <a:endParaRPr lang="en-GB" dirty="0"/>
                    </a:p>
                  </a:txBody>
                  <a:tcPr/>
                </a:tc>
                <a:extLst>
                  <a:ext uri="{0D108BD9-81ED-4DB2-BD59-A6C34878D82A}">
                    <a16:rowId xmlns:a16="http://schemas.microsoft.com/office/drawing/2014/main" val="526767494"/>
                  </a:ext>
                </a:extLst>
              </a:tr>
              <a:tr h="410180">
                <a:tc>
                  <a:txBody>
                    <a:bodyPr/>
                    <a:lstStyle/>
                    <a:p>
                      <a:r>
                        <a:rPr lang="en-GB" altLang="en-US" sz="1800" kern="1200" dirty="0">
                          <a:solidFill>
                            <a:schemeClr val="tx1"/>
                          </a:solidFill>
                          <a:latin typeface="+mn-lt"/>
                          <a:ea typeface="+mn-ea"/>
                          <a:cs typeface="+mn-cs"/>
                        </a:rPr>
                        <a:t>Cancer Research UK: Science blog on CAR T cells</a:t>
                      </a:r>
                      <a:endParaRPr lang="en-GB" sz="1800" kern="1200" dirty="0">
                        <a:solidFill>
                          <a:schemeClr val="tx1"/>
                        </a:solidFill>
                        <a:latin typeface="+mn-lt"/>
                        <a:ea typeface="+mn-ea"/>
                        <a:cs typeface="+mn-cs"/>
                      </a:endParaRPr>
                    </a:p>
                  </a:txBody>
                  <a:tcPr/>
                </a:tc>
                <a:tc>
                  <a:txBody>
                    <a:bodyPr/>
                    <a:lstStyle/>
                    <a:p>
                      <a:pPr>
                        <a:spcBef>
                          <a:spcPct val="0"/>
                        </a:spcBef>
                        <a:buFontTx/>
                        <a:buNone/>
                      </a:pPr>
                      <a:r>
                        <a:rPr lang="en-GB" altLang="en-US" sz="1800" dirty="0">
                          <a:solidFill>
                            <a:schemeClr val="accent1"/>
                          </a:solidFill>
                          <a:latin typeface="+mn-lt"/>
                          <a:hlinkClick r:id="rId3">
                            <a:extLst>
                              <a:ext uri="{A12FA001-AC4F-418D-AE19-62706E023703}">
                                <ahyp:hlinkClr xmlns:ahyp="http://schemas.microsoft.com/office/drawing/2018/hyperlinkcolor" val="tx"/>
                              </a:ext>
                            </a:extLst>
                          </a:hlinkClick>
                        </a:rPr>
                        <a:t>https://scienceblog.cancerresearchuk.org/2018/10/05/cutting-edge-car-t-cell-immunotherapy-approved-in-england-but-is-the-nhs-ready/</a:t>
                      </a:r>
                      <a:endParaRPr lang="en-GB" dirty="0">
                        <a:latin typeface="+mn-lt"/>
                      </a:endParaRPr>
                    </a:p>
                  </a:txBody>
                  <a:tcPr/>
                </a:tc>
                <a:extLst>
                  <a:ext uri="{0D108BD9-81ED-4DB2-BD59-A6C34878D82A}">
                    <a16:rowId xmlns:a16="http://schemas.microsoft.com/office/drawing/2014/main" val="774984649"/>
                  </a:ext>
                </a:extLst>
              </a:tr>
              <a:tr h="410180">
                <a:tc>
                  <a:txBody>
                    <a:bodyPr/>
                    <a:lstStyle/>
                    <a:p>
                      <a:r>
                        <a:rPr lang="en-GB" altLang="en-US" sz="1800" kern="1200" dirty="0">
                          <a:solidFill>
                            <a:schemeClr val="tx1"/>
                          </a:solidFill>
                          <a:latin typeface="+mn-lt"/>
                          <a:ea typeface="+mn-ea"/>
                          <a:cs typeface="+mn-cs"/>
                        </a:rPr>
                        <a:t>NIH National Cancer Institute: CAR T cells</a:t>
                      </a:r>
                      <a:endParaRPr lang="en-GB" sz="1800" kern="1200" dirty="0">
                        <a:solidFill>
                          <a:schemeClr val="tx1"/>
                        </a:solidFill>
                        <a:latin typeface="+mn-lt"/>
                        <a:ea typeface="+mn-ea"/>
                        <a:cs typeface="+mn-cs"/>
                      </a:endParaRPr>
                    </a:p>
                  </a:txBody>
                  <a:tcPr/>
                </a:tc>
                <a:tc>
                  <a:txBody>
                    <a:bodyPr/>
                    <a:lstStyle/>
                    <a:p>
                      <a:pPr>
                        <a:spcBef>
                          <a:spcPct val="0"/>
                        </a:spcBef>
                        <a:buFontTx/>
                        <a:buNone/>
                      </a:pPr>
                      <a:r>
                        <a:rPr lang="en-GB" altLang="en-US" sz="1800" dirty="0">
                          <a:solidFill>
                            <a:schemeClr val="accent1"/>
                          </a:solidFill>
                          <a:latin typeface="+mn-lt"/>
                          <a:hlinkClick r:id="rId4">
                            <a:extLst>
                              <a:ext uri="{A12FA001-AC4F-418D-AE19-62706E023703}">
                                <ahyp:hlinkClr xmlns:ahyp="http://schemas.microsoft.com/office/drawing/2018/hyperlinkcolor" val="tx"/>
                              </a:ext>
                            </a:extLst>
                          </a:hlinkClick>
                        </a:rPr>
                        <a:t>https://www.cancer.gov/about-cancer/treatment/research/car-t-cells</a:t>
                      </a:r>
                      <a:endParaRPr lang="en-GB" dirty="0">
                        <a:latin typeface="+mn-lt"/>
                      </a:endParaRPr>
                    </a:p>
                  </a:txBody>
                  <a:tcPr/>
                </a:tc>
                <a:extLst>
                  <a:ext uri="{0D108BD9-81ED-4DB2-BD59-A6C34878D82A}">
                    <a16:rowId xmlns:a16="http://schemas.microsoft.com/office/drawing/2014/main" val="3489879287"/>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tx1"/>
                          </a:solidFill>
                          <a:effectLst/>
                          <a:latin typeface="+mn-lt"/>
                          <a:ea typeface="+mn-ea"/>
                          <a:cs typeface="+mn-cs"/>
                        </a:rPr>
                        <a:t>NICE guidance Feb 2018: </a:t>
                      </a:r>
                      <a:r>
                        <a:rPr lang="en-GB" sz="1800" b="0" i="0" kern="1200" dirty="0" err="1">
                          <a:solidFill>
                            <a:schemeClr val="tx1"/>
                          </a:solidFill>
                          <a:effectLst/>
                          <a:latin typeface="+mn-lt"/>
                          <a:ea typeface="+mn-ea"/>
                          <a:cs typeface="+mn-cs"/>
                        </a:rPr>
                        <a:t>Strimvelis</a:t>
                      </a:r>
                      <a:r>
                        <a:rPr lang="en-GB" sz="1800" b="0" i="0" kern="1200" dirty="0">
                          <a:solidFill>
                            <a:schemeClr val="tx1"/>
                          </a:solidFill>
                          <a:effectLst/>
                          <a:latin typeface="+mn-lt"/>
                          <a:ea typeface="+mn-ea"/>
                          <a:cs typeface="+mn-cs"/>
                        </a:rPr>
                        <a:t> for ADA-SCID</a:t>
                      </a:r>
                    </a:p>
                  </a:txBody>
                  <a:tcPr/>
                </a:tc>
                <a:tc>
                  <a:txBody>
                    <a:bodyPr/>
                    <a:lstStyle/>
                    <a:p>
                      <a:pPr>
                        <a:spcBef>
                          <a:spcPct val="0"/>
                        </a:spcBef>
                        <a:buFontTx/>
                        <a:buNone/>
                      </a:pPr>
                      <a:r>
                        <a:rPr lang="en-GB" altLang="en-US" sz="1800" dirty="0">
                          <a:solidFill>
                            <a:schemeClr val="accent1"/>
                          </a:solidFill>
                          <a:latin typeface="+mn-lt"/>
                          <a:hlinkClick r:id="rId5">
                            <a:extLst>
                              <a:ext uri="{A12FA001-AC4F-418D-AE19-62706E023703}">
                                <ahyp:hlinkClr xmlns:ahyp="http://schemas.microsoft.com/office/drawing/2018/hyperlinkcolor" val="tx"/>
                              </a:ext>
                            </a:extLst>
                          </a:hlinkClick>
                        </a:rPr>
                        <a:t>https://www.nice.org.uk/guidance/hst7</a:t>
                      </a:r>
                      <a:endParaRPr lang="en-GB" altLang="en-US" sz="1800" dirty="0">
                        <a:solidFill>
                          <a:schemeClr val="accent1"/>
                        </a:solidFill>
                        <a:latin typeface="+mn-lt"/>
                      </a:endParaRPr>
                    </a:p>
                    <a:p>
                      <a:pPr>
                        <a:spcBef>
                          <a:spcPct val="0"/>
                        </a:spcBef>
                        <a:buFontTx/>
                        <a:buNone/>
                      </a:pPr>
                      <a:endParaRPr lang="en-GB" dirty="0">
                        <a:latin typeface="+mn-lt"/>
                      </a:endParaRPr>
                    </a:p>
                  </a:txBody>
                  <a:tcPr/>
                </a:tc>
                <a:extLst>
                  <a:ext uri="{0D108BD9-81ED-4DB2-BD59-A6C34878D82A}">
                    <a16:rowId xmlns:a16="http://schemas.microsoft.com/office/drawing/2014/main" val="1629959365"/>
                  </a:ext>
                </a:extLst>
              </a:tr>
              <a:tr h="410180">
                <a:tc>
                  <a:txBody>
                    <a:bodyPr/>
                    <a:lstStyle/>
                    <a:p>
                      <a:r>
                        <a:rPr lang="en-GB" altLang="en-US" sz="1800" b="0" i="0" kern="1200" dirty="0">
                          <a:solidFill>
                            <a:schemeClr val="tx1"/>
                          </a:solidFill>
                          <a:effectLst/>
                          <a:latin typeface="+mn-lt"/>
                          <a:ea typeface="+mn-ea"/>
                          <a:cs typeface="+mn-cs"/>
                        </a:rPr>
                        <a:t>EMA summary for the public: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err="1">
                          <a:solidFill>
                            <a:schemeClr val="tx1"/>
                          </a:solidFill>
                          <a:effectLst/>
                          <a:latin typeface="+mn-lt"/>
                          <a:ea typeface="+mn-ea"/>
                          <a:cs typeface="+mn-cs"/>
                        </a:rPr>
                        <a:t>Strimvelis</a:t>
                      </a:r>
                      <a:r>
                        <a:rPr lang="en-GB" sz="1800" b="0" i="0" kern="1200" dirty="0">
                          <a:solidFill>
                            <a:schemeClr val="tx1"/>
                          </a:solidFill>
                          <a:effectLst/>
                          <a:latin typeface="+mn-lt"/>
                          <a:ea typeface="+mn-ea"/>
                          <a:cs typeface="+mn-cs"/>
                        </a:rPr>
                        <a:t> for ADA-SCID</a:t>
                      </a:r>
                    </a:p>
                  </a:txBody>
                  <a:tcPr/>
                </a:tc>
                <a:tc>
                  <a:txBody>
                    <a:bodyPr/>
                    <a:lstStyle/>
                    <a:p>
                      <a:pPr>
                        <a:spcBef>
                          <a:spcPct val="0"/>
                        </a:spcBef>
                        <a:buFontTx/>
                        <a:buNone/>
                      </a:pPr>
                      <a:r>
                        <a:rPr lang="en-GB" altLang="en-US" sz="1800" dirty="0">
                          <a:solidFill>
                            <a:schemeClr val="accent1"/>
                          </a:solidFill>
                          <a:latin typeface="+mn-lt"/>
                          <a:hlinkClick r:id="rId6">
                            <a:extLst>
                              <a:ext uri="{A12FA001-AC4F-418D-AE19-62706E023703}">
                                <ahyp:hlinkClr xmlns:ahyp="http://schemas.microsoft.com/office/drawing/2018/hyperlinkcolor" val="tx"/>
                              </a:ext>
                            </a:extLst>
                          </a:hlinkClick>
                        </a:rPr>
                        <a:t>https://www.ema.europa.eu/documents/overview/strimvelis-epar-summary-public_en.pdf</a:t>
                      </a:r>
                      <a:endParaRPr lang="en-GB" altLang="en-US" sz="1800" dirty="0">
                        <a:solidFill>
                          <a:schemeClr val="accent1"/>
                        </a:solidFill>
                        <a:latin typeface="+mn-lt"/>
                      </a:endParaRPr>
                    </a:p>
                  </a:txBody>
                  <a:tcPr/>
                </a:tc>
                <a:extLst>
                  <a:ext uri="{0D108BD9-81ED-4DB2-BD59-A6C34878D82A}">
                    <a16:rowId xmlns:a16="http://schemas.microsoft.com/office/drawing/2014/main" val="3808066239"/>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n-lt"/>
                          <a:ea typeface="+mn-ea"/>
                          <a:cs typeface="+mn-cs"/>
                        </a:rPr>
                        <a:t>BBC: </a:t>
                      </a:r>
                      <a:r>
                        <a:rPr lang="en-GB" sz="1800" b="0" i="0" kern="1200" dirty="0">
                          <a:solidFill>
                            <a:schemeClr val="tx1"/>
                          </a:solidFill>
                          <a:effectLst/>
                          <a:latin typeface="+mn-lt"/>
                          <a:ea typeface="+mn-ea"/>
                          <a:cs typeface="+mn-cs"/>
                        </a:rPr>
                        <a:t>Teenager's sickle cell reversed with world-first therapy</a:t>
                      </a:r>
                    </a:p>
                  </a:txBody>
                  <a:tcPr/>
                </a:tc>
                <a:tc>
                  <a: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800" dirty="0">
                          <a:solidFill>
                            <a:schemeClr val="accent1"/>
                          </a:solidFill>
                          <a:latin typeface="+mn-lt"/>
                          <a:hlinkClick r:id="rId7">
                            <a:extLst>
                              <a:ext uri="{A12FA001-AC4F-418D-AE19-62706E023703}">
                                <ahyp:hlinkClr xmlns:ahyp="http://schemas.microsoft.com/office/drawing/2018/hyperlinkcolor" val="tx"/>
                              </a:ext>
                            </a:extLst>
                          </a:hlinkClick>
                        </a:rPr>
                        <a:t>https://www.bbc.co.uk/news/health-39142971</a:t>
                      </a:r>
                      <a:endParaRPr lang="en-GB" dirty="0">
                        <a:latin typeface="+mn-lt"/>
                      </a:endParaRPr>
                    </a:p>
                  </a:txBody>
                  <a:tcPr/>
                </a:tc>
                <a:extLst>
                  <a:ext uri="{0D108BD9-81ED-4DB2-BD59-A6C34878D82A}">
                    <a16:rowId xmlns:a16="http://schemas.microsoft.com/office/drawing/2014/main" val="315285998"/>
                  </a:ext>
                </a:extLst>
              </a:tr>
            </a:tbl>
          </a:graphicData>
        </a:graphic>
      </p:graphicFrame>
      <p:sp>
        <p:nvSpPr>
          <p:cNvPr id="3" name="Footer Placeholder 2">
            <a:extLst>
              <a:ext uri="{FF2B5EF4-FFF2-40B4-BE49-F238E27FC236}">
                <a16:creationId xmlns:a16="http://schemas.microsoft.com/office/drawing/2014/main" id="{571D5E68-4241-4F84-95E5-0366E5EC578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767908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(3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85067899"/>
              </p:ext>
            </p:extLst>
          </p:nvPr>
        </p:nvGraphicFramePr>
        <p:xfrm>
          <a:off x="838199" y="1793607"/>
          <a:ext cx="10904622" cy="4799300"/>
        </p:xfrm>
        <a:graphic>
          <a:graphicData uri="http://schemas.openxmlformats.org/drawingml/2006/table">
            <a:tbl>
              <a:tblPr bandRow="1">
                <a:tableStyleId>{2D5ABB26-0587-4C30-8999-92F81FD0307C}</a:tableStyleId>
              </a:tblPr>
              <a:tblGrid>
                <a:gridCol w="3527125">
                  <a:extLst>
                    <a:ext uri="{9D8B030D-6E8A-4147-A177-3AD203B41FA5}">
                      <a16:colId xmlns:a16="http://schemas.microsoft.com/office/drawing/2014/main" val="3122249232"/>
                    </a:ext>
                  </a:extLst>
                </a:gridCol>
                <a:gridCol w="7377497">
                  <a:extLst>
                    <a:ext uri="{9D8B030D-6E8A-4147-A177-3AD203B41FA5}">
                      <a16:colId xmlns:a16="http://schemas.microsoft.com/office/drawing/2014/main" val="872054008"/>
                    </a:ext>
                  </a:extLst>
                </a:gridCol>
              </a:tblGrid>
              <a:tr h="410180">
                <a:tc>
                  <a:txBody>
                    <a:bodyPr/>
                    <a:lstStyle/>
                    <a:p>
                      <a:r>
                        <a:rPr lang="en-GB" b="1" dirty="0">
                          <a:latin typeface="+mn-lt"/>
                        </a:rPr>
                        <a:t>Resource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dirty="0">
                          <a:latin typeface="+mn-lt"/>
                        </a:rPr>
                        <a:t>Link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8406196"/>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0" i="0" kern="1200" dirty="0">
                          <a:solidFill>
                            <a:schemeClr val="tx1"/>
                          </a:solidFill>
                          <a:effectLst/>
                          <a:latin typeface="+mn-lt"/>
                          <a:ea typeface="+mn-ea"/>
                          <a:cs typeface="+mn-cs"/>
                        </a:rPr>
                        <a:t>New England Journal of Medicine: </a:t>
                      </a:r>
                      <a:r>
                        <a:rPr lang="en-GB" sz="1800" b="0" i="0" kern="1200" dirty="0">
                          <a:solidFill>
                            <a:schemeClr val="tx1"/>
                          </a:solidFill>
                          <a:effectLst/>
                          <a:latin typeface="+mn-lt"/>
                          <a:ea typeface="+mn-ea"/>
                          <a:cs typeface="+mn-cs"/>
                        </a:rPr>
                        <a:t>Gene Therapy in a Patient with Sickle Cell Disease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2">
                            <a:extLst>
                              <a:ext uri="{A12FA001-AC4F-418D-AE19-62706E023703}">
                                <ahyp:hlinkClr xmlns:ahyp="http://schemas.microsoft.com/office/drawing/2018/hyperlinkcolor" val="tx"/>
                              </a:ext>
                            </a:extLst>
                          </a:hlinkClick>
                        </a:rPr>
                        <a:t>https://www.nejm.org/doi/full/10.1056/nejmoa1609677</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6555656"/>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latin typeface="+mn-lt"/>
                          <a:ea typeface="+mn-ea"/>
                          <a:cs typeface="+mn-cs"/>
                        </a:rPr>
                        <a:t>BBC: </a:t>
                      </a:r>
                      <a:r>
                        <a:rPr lang="en-GB" sz="1800" b="0" i="0" kern="1200" dirty="0">
                          <a:solidFill>
                            <a:schemeClr val="tx1"/>
                          </a:solidFill>
                          <a:effectLst/>
                          <a:latin typeface="+mn-lt"/>
                          <a:ea typeface="+mn-ea"/>
                          <a:cs typeface="+mn-cs"/>
                        </a:rPr>
                        <a:t>'Butterfly child' given life-saving skin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pPr>
                      <a:r>
                        <a:rPr lang="en-GB" altLang="en-US" sz="1800" dirty="0">
                          <a:solidFill>
                            <a:schemeClr val="accent1"/>
                          </a:solidFill>
                          <a:latin typeface="+mn-lt"/>
                          <a:hlinkClick r:id="rId3">
                            <a:extLst>
                              <a:ext uri="{A12FA001-AC4F-418D-AE19-62706E023703}">
                                <ahyp:hlinkClr xmlns:ahyp="http://schemas.microsoft.com/office/drawing/2018/hyperlinkcolor" val="tx"/>
                              </a:ext>
                            </a:extLst>
                          </a:hlinkClick>
                        </a:rPr>
                        <a:t>https://www.bbc.co.uk/news/health-41914101</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971922"/>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latin typeface="+mn-lt"/>
                          <a:ea typeface="+mn-ea"/>
                          <a:cs typeface="+mn-cs"/>
                        </a:rPr>
                        <a:t>Nature: </a:t>
                      </a:r>
                      <a:r>
                        <a:rPr lang="en-GB" sz="1800" b="0" i="0" kern="1200" dirty="0">
                          <a:solidFill>
                            <a:schemeClr val="tx1"/>
                          </a:solidFill>
                          <a:effectLst/>
                          <a:latin typeface="+mn-lt"/>
                          <a:ea typeface="+mn-ea"/>
                          <a:cs typeface="+mn-cs"/>
                        </a:rPr>
                        <a:t>Regeneration of the entire human epidermis using transgenic stem cells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4">
                            <a:extLst>
                              <a:ext uri="{A12FA001-AC4F-418D-AE19-62706E023703}">
                                <ahyp:hlinkClr xmlns:ahyp="http://schemas.microsoft.com/office/drawing/2018/hyperlinkcolor" val="tx"/>
                              </a:ext>
                            </a:extLst>
                          </a:hlinkClick>
                        </a:rPr>
                        <a:t>https://www.nature.com/articles/nature24487</a:t>
                      </a:r>
                      <a:endParaRPr lang="en-GB"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4641673"/>
                  </a:ext>
                </a:extLst>
              </a:tr>
              <a:tr h="410180">
                <a:tc>
                  <a:txBody>
                    <a:bodyPr/>
                    <a:lstStyle/>
                    <a:p>
                      <a:r>
                        <a:rPr lang="en-GB" altLang="en-US" sz="1800" b="0" i="0" kern="1200" dirty="0">
                          <a:solidFill>
                            <a:schemeClr val="tx1"/>
                          </a:solidFill>
                          <a:effectLst/>
                          <a:latin typeface="+mn-lt"/>
                          <a:ea typeface="+mn-ea"/>
                          <a:cs typeface="+mn-cs"/>
                        </a:rPr>
                        <a:t>EMA summary for the public: Glybera for LPL deficiency</a:t>
                      </a:r>
                      <a:endParaRPr lang="en-GB" sz="1800" b="0" i="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pPr>
                      <a:r>
                        <a:rPr lang="en-GB" altLang="en-US" sz="1800" dirty="0">
                          <a:solidFill>
                            <a:schemeClr val="accent1"/>
                          </a:solidFill>
                          <a:latin typeface="+mn-lt"/>
                          <a:hlinkClick r:id="rId5">
                            <a:extLst>
                              <a:ext uri="{A12FA001-AC4F-418D-AE19-62706E023703}">
                                <ahyp:hlinkClr xmlns:ahyp="http://schemas.microsoft.com/office/drawing/2018/hyperlinkcolor" val="tx"/>
                              </a:ext>
                            </a:extLst>
                          </a:hlinkClick>
                        </a:rPr>
                        <a:t>https://www.ema.europa.eu/documents/overview/glybera-epar-summary-public_en.pdf</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804047"/>
                  </a:ext>
                </a:extLst>
              </a:tr>
              <a:tr h="410180">
                <a:tc>
                  <a:txBody>
                    <a:bodyPr/>
                    <a:lstStyle/>
                    <a:p>
                      <a:r>
                        <a:rPr lang="en-GB" altLang="en-US" sz="1800" b="0" i="0" kern="1200" dirty="0">
                          <a:solidFill>
                            <a:schemeClr val="tx1"/>
                          </a:solidFill>
                          <a:effectLst/>
                          <a:latin typeface="+mn-lt"/>
                          <a:ea typeface="+mn-ea"/>
                          <a:cs typeface="+mn-cs"/>
                        </a:rPr>
                        <a:t>EMA public statement on Glybera MA expiry</a:t>
                      </a:r>
                      <a:endParaRPr lang="en-GB" sz="1800" b="0" i="0" kern="1200" dirty="0">
                        <a:solidFill>
                          <a:schemeClr val="tx1"/>
                        </a:solidFill>
                        <a:effectLst/>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6">
                            <a:extLst>
                              <a:ext uri="{A12FA001-AC4F-418D-AE19-62706E023703}">
                                <ahyp:hlinkClr xmlns:ahyp="http://schemas.microsoft.com/office/drawing/2018/hyperlinkcolor" val="tx"/>
                              </a:ext>
                            </a:extLst>
                          </a:hlinkClick>
                        </a:rPr>
                        <a:t>https://www.ema.europa.eu/documents/public-statement/public-statement-glybera-expiry-marketing-authorisation-european-union_en.pdf</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1613833"/>
                  </a:ext>
                </a:extLst>
              </a:tr>
              <a:tr h="410180">
                <a:tc>
                  <a:txBody>
                    <a:bodyPr/>
                    <a:lstStyle/>
                    <a:p>
                      <a:r>
                        <a:rPr lang="en-GB" altLang="en-US" sz="1800" dirty="0">
                          <a:solidFill>
                            <a:schemeClr val="tx1"/>
                          </a:solidFill>
                          <a:latin typeface="+mn-lt"/>
                        </a:rPr>
                        <a:t>EMA public assessment report: </a:t>
                      </a:r>
                      <a:r>
                        <a:rPr lang="en-GB" altLang="en-US" sz="1800" dirty="0" err="1">
                          <a:solidFill>
                            <a:schemeClr val="tx1"/>
                          </a:solidFill>
                          <a:latin typeface="+mn-lt"/>
                        </a:rPr>
                        <a:t>Alofisel</a:t>
                      </a:r>
                      <a:endParaRPr lang="en-GB" sz="18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defRPr/>
                      </a:pPr>
                      <a:r>
                        <a:rPr lang="en-GB" altLang="en-US" sz="1800" dirty="0">
                          <a:solidFill>
                            <a:schemeClr val="accent1"/>
                          </a:solidFill>
                          <a:latin typeface="+mn-lt"/>
                          <a:hlinkClick r:id="rId7">
                            <a:extLst>
                              <a:ext uri="{A12FA001-AC4F-418D-AE19-62706E023703}">
                                <ahyp:hlinkClr xmlns:ahyp="http://schemas.microsoft.com/office/drawing/2018/hyperlinkcolor" val="tx"/>
                              </a:ext>
                            </a:extLst>
                          </a:hlinkClick>
                        </a:rPr>
                        <a:t>https://www.ema.europa.eu/en/medicines/human/EPAR/alofisel</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70246025"/>
                  </a:ext>
                </a:extLst>
              </a:tr>
            </a:tbl>
          </a:graphicData>
        </a:graphic>
      </p:graphicFrame>
      <p:sp>
        <p:nvSpPr>
          <p:cNvPr id="3" name="Footer Placeholder 2">
            <a:extLst>
              <a:ext uri="{FF2B5EF4-FFF2-40B4-BE49-F238E27FC236}">
                <a16:creationId xmlns:a16="http://schemas.microsoft.com/office/drawing/2014/main" id="{7BC51A8E-304D-4003-B67F-067A87F959B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0187109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References and further reading (4 of 4)</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3262991167"/>
              </p:ext>
            </p:extLst>
          </p:nvPr>
        </p:nvGraphicFramePr>
        <p:xfrm>
          <a:off x="838199" y="1793607"/>
          <a:ext cx="10904622" cy="4705260"/>
        </p:xfrm>
        <a:graphic>
          <a:graphicData uri="http://schemas.openxmlformats.org/drawingml/2006/table">
            <a:tbl>
              <a:tblPr bandRow="1">
                <a:tableStyleId>{2D5ABB26-0587-4C30-8999-92F81FD0307C}</a:tableStyleId>
              </a:tblPr>
              <a:tblGrid>
                <a:gridCol w="3527125">
                  <a:extLst>
                    <a:ext uri="{9D8B030D-6E8A-4147-A177-3AD203B41FA5}">
                      <a16:colId xmlns:a16="http://schemas.microsoft.com/office/drawing/2014/main" val="3122249232"/>
                    </a:ext>
                  </a:extLst>
                </a:gridCol>
                <a:gridCol w="7377497">
                  <a:extLst>
                    <a:ext uri="{9D8B030D-6E8A-4147-A177-3AD203B41FA5}">
                      <a16:colId xmlns:a16="http://schemas.microsoft.com/office/drawing/2014/main" val="872054008"/>
                    </a:ext>
                  </a:extLst>
                </a:gridCol>
              </a:tblGrid>
              <a:tr h="410180">
                <a:tc>
                  <a:txBody>
                    <a:bodyPr/>
                    <a:lstStyle/>
                    <a:p>
                      <a:r>
                        <a:rPr lang="en-GB" b="1" dirty="0">
                          <a:latin typeface="+mn-lt"/>
                        </a:rPr>
                        <a:t>Resource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b="1" dirty="0">
                          <a:latin typeface="+mn-lt"/>
                        </a:rPr>
                        <a:t>Link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8406196"/>
                  </a:ext>
                </a:extLst>
              </a:tr>
              <a:tr h="410180">
                <a:tc>
                  <a:txBody>
                    <a:bodyPr/>
                    <a:lstStyle/>
                    <a:p>
                      <a:r>
                        <a:rPr lang="en-GB" altLang="en-US" sz="1800" dirty="0">
                          <a:solidFill>
                            <a:schemeClr val="tx1"/>
                          </a:solidFill>
                          <a:latin typeface="+mn-lt"/>
                        </a:rPr>
                        <a:t>NICE recommendation on </a:t>
                      </a:r>
                      <a:r>
                        <a:rPr lang="en-GB" altLang="en-US" sz="1800" dirty="0" err="1">
                          <a:solidFill>
                            <a:schemeClr val="tx1"/>
                          </a:solidFill>
                          <a:latin typeface="+mn-lt"/>
                        </a:rPr>
                        <a:t>Alofisel</a:t>
                      </a:r>
                      <a:endParaRPr lang="en-GB" sz="1800" b="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2">
                            <a:extLst>
                              <a:ext uri="{A12FA001-AC4F-418D-AE19-62706E023703}">
                                <ahyp:hlinkClr xmlns:ahyp="http://schemas.microsoft.com/office/drawing/2018/hyperlinkcolor" val="tx"/>
                              </a:ext>
                            </a:extLst>
                          </a:hlinkClick>
                        </a:rPr>
                        <a:t>https://www.nice.org.uk/guidance/ta556</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6100838"/>
                  </a:ext>
                </a:extLst>
              </a:tr>
              <a:tr h="410180">
                <a:tc>
                  <a:txBody>
                    <a:bodyPr/>
                    <a:lstStyle/>
                    <a:p>
                      <a:r>
                        <a:rPr lang="en-GB" sz="1800" kern="1200" dirty="0">
                          <a:solidFill>
                            <a:schemeClr val="tx1"/>
                          </a:solidFill>
                          <a:latin typeface="+mn-lt"/>
                          <a:ea typeface="+mn-ea"/>
                          <a:cs typeface="+mn-cs"/>
                        </a:rPr>
                        <a:t>EMA public assessment report: </a:t>
                      </a:r>
                      <a:r>
                        <a:rPr lang="en-GB" sz="1800" kern="1200" dirty="0" err="1">
                          <a:solidFill>
                            <a:schemeClr val="tx1"/>
                          </a:solidFill>
                          <a:latin typeface="+mn-lt"/>
                          <a:ea typeface="+mn-ea"/>
                          <a:cs typeface="+mn-cs"/>
                        </a:rPr>
                        <a:t>Provenge</a:t>
                      </a:r>
                      <a:endParaRPr lang="en-GB"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spcBef>
                          <a:spcPct val="0"/>
                        </a:spcBef>
                        <a:buFontTx/>
                        <a:buNone/>
                        <a:defRPr/>
                      </a:pPr>
                      <a:r>
                        <a:rPr lang="en-GB" altLang="en-US" sz="1800" dirty="0">
                          <a:solidFill>
                            <a:schemeClr val="accent1"/>
                          </a:solidFill>
                          <a:latin typeface="+mn-lt"/>
                          <a:hlinkClick r:id="rId3">
                            <a:extLst>
                              <a:ext uri="{A12FA001-AC4F-418D-AE19-62706E023703}">
                                <ahyp:hlinkClr xmlns:ahyp="http://schemas.microsoft.com/office/drawing/2018/hyperlinkcolor" val="tx"/>
                              </a:ext>
                            </a:extLst>
                          </a:hlinkClick>
                        </a:rPr>
                        <a:t>https://www.ema.europa.eu/en/medicines/human/EPAR/provenge</a:t>
                      </a:r>
                      <a:endParaRPr lang="en-GB" altLang="en-US" sz="1800" dirty="0">
                        <a:solidFill>
                          <a:schemeClr val="accent1"/>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4824334"/>
                  </a:ext>
                </a:extLst>
              </a:tr>
              <a:tr h="410180">
                <a:tc>
                  <a:txBody>
                    <a:bodyPr/>
                    <a:lstStyle/>
                    <a:p>
                      <a:r>
                        <a:rPr lang="en-GB" sz="1800" kern="1200" dirty="0">
                          <a:solidFill>
                            <a:schemeClr val="tx1"/>
                          </a:solidFill>
                          <a:latin typeface="+mn-lt"/>
                          <a:ea typeface="+mn-ea"/>
                          <a:cs typeface="+mn-cs"/>
                        </a:rPr>
                        <a:t>EMA public assessment report: </a:t>
                      </a:r>
                      <a:r>
                        <a:rPr lang="en-GB" sz="1800" kern="1200" dirty="0" err="1">
                          <a:solidFill>
                            <a:schemeClr val="tx1"/>
                          </a:solidFill>
                          <a:latin typeface="+mn-lt"/>
                          <a:ea typeface="+mn-ea"/>
                          <a:cs typeface="+mn-cs"/>
                        </a:rPr>
                        <a:t>Holoclar</a:t>
                      </a:r>
                      <a:endParaRPr lang="en-GB"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4">
                            <a:extLst>
                              <a:ext uri="{A12FA001-AC4F-418D-AE19-62706E023703}">
                                <ahyp:hlinkClr xmlns:ahyp="http://schemas.microsoft.com/office/drawing/2018/hyperlinkcolor" val="tx"/>
                              </a:ext>
                            </a:extLst>
                          </a:hlinkClick>
                        </a:rPr>
                        <a:t>https://www.ema.europa.eu/en/medicines/human/EPAR/holoclar</a:t>
                      </a:r>
                      <a:endParaRPr lang="en-GB"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58791572"/>
                  </a:ext>
                </a:extLst>
              </a:tr>
              <a:tr h="4101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kern="1200" dirty="0">
                          <a:solidFill>
                            <a:schemeClr val="tx1"/>
                          </a:solidFill>
                          <a:latin typeface="+mn-lt"/>
                          <a:ea typeface="+mn-ea"/>
                          <a:cs typeface="+mn-cs"/>
                        </a:rPr>
                        <a:t>EMA public assessment report: </a:t>
                      </a:r>
                      <a:r>
                        <a:rPr lang="en-GB" altLang="en-US" sz="1800" kern="1200" dirty="0" err="1">
                          <a:solidFill>
                            <a:schemeClr val="tx1"/>
                          </a:solidFill>
                          <a:latin typeface="+mn-lt"/>
                          <a:ea typeface="+mn-ea"/>
                          <a:cs typeface="+mn-cs"/>
                        </a:rPr>
                        <a:t>ChondroCelect</a:t>
                      </a:r>
                      <a:endParaRPr lang="en-GB" altLang="en-US"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solidFill>
                            <a:schemeClr val="accent1"/>
                          </a:solidFill>
                          <a:latin typeface="+mn-lt"/>
                          <a:hlinkClick r:id="rId5">
                            <a:extLst>
                              <a:ext uri="{A12FA001-AC4F-418D-AE19-62706E023703}">
                                <ahyp:hlinkClr xmlns:ahyp="http://schemas.microsoft.com/office/drawing/2018/hyperlinkcolor" val="tx"/>
                              </a:ext>
                            </a:extLst>
                          </a:hlinkClick>
                        </a:rPr>
                        <a:t>https://www.ema.europa.eu/en/medicines/human/EPAR/chondrocelect</a:t>
                      </a:r>
                      <a:endParaRPr lang="en-GB"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1050270"/>
                  </a:ext>
                </a:extLst>
              </a:tr>
              <a:tr h="410180">
                <a:tc>
                  <a:txBody>
                    <a:bodyPr/>
                    <a:lstStyle/>
                    <a:p>
                      <a:r>
                        <a:rPr lang="en-GB" sz="1800" kern="1200" dirty="0">
                          <a:solidFill>
                            <a:schemeClr val="tx1"/>
                          </a:solidFill>
                          <a:latin typeface="+mn-lt"/>
                          <a:ea typeface="+mn-ea"/>
                          <a:cs typeface="+mn-cs"/>
                        </a:rPr>
                        <a:t>EMA public statement on withdrawal of MA for </a:t>
                      </a:r>
                      <a:r>
                        <a:rPr lang="en-GB" sz="1800" kern="1200" dirty="0" err="1">
                          <a:solidFill>
                            <a:schemeClr val="tx1"/>
                          </a:solidFill>
                          <a:latin typeface="+mn-lt"/>
                          <a:ea typeface="+mn-ea"/>
                          <a:cs typeface="+mn-cs"/>
                        </a:rPr>
                        <a:t>Chondrocelect</a:t>
                      </a:r>
                      <a:endParaRPr lang="en-GB"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n-lt"/>
                          <a:hlinkClick r:id="rId6"/>
                        </a:rPr>
                        <a:t>https://www.ema.europa.eu/documents/public-statement/public-statement-chondrocelect-withdrawal-marketing-authorisation-european-union_en.pdf</a:t>
                      </a:r>
                      <a:endParaRPr lang="en-US" altLang="en-US"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3688106"/>
                  </a:ext>
                </a:extLst>
              </a:tr>
              <a:tr h="410180">
                <a:tc>
                  <a:txBody>
                    <a:bodyPr/>
                    <a:lstStyle/>
                    <a:p>
                      <a:r>
                        <a:rPr lang="en-GB" dirty="0">
                          <a:latin typeface="+mn-lt"/>
                        </a:rPr>
                        <a:t>Closure of MACI manufacturing site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linkClick r:id="rId7"/>
                        </a:rPr>
                        <a:t>https://www.ema.europa.eu/en/medicines/human/referrals/maci</a:t>
                      </a:r>
                      <a:endParaRPr lang="en-US"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5677459"/>
                  </a:ext>
                </a:extLst>
              </a:tr>
              <a:tr h="410180">
                <a:tc>
                  <a:txBody>
                    <a:bodyPr/>
                    <a:lstStyle/>
                    <a:p>
                      <a:r>
                        <a:rPr lang="en-GB" dirty="0">
                          <a:latin typeface="+mn-lt"/>
                        </a:rPr>
                        <a:t>EC Guidelines on Good Clinical Practice specific to ATMPs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hlinkClick r:id="rId8"/>
                        </a:rPr>
                        <a:t>https://ec.europa.eu/health/sites/health/files/files/eudralex/vol-10/atmp_guidelines_en.pdf</a:t>
                      </a:r>
                      <a:endParaRPr lang="en-US" alt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5850844"/>
                  </a:ext>
                </a:extLst>
              </a:tr>
            </a:tbl>
          </a:graphicData>
        </a:graphic>
      </p:graphicFrame>
      <p:sp>
        <p:nvSpPr>
          <p:cNvPr id="3" name="Footer Placeholder 2">
            <a:extLst>
              <a:ext uri="{FF2B5EF4-FFF2-40B4-BE49-F238E27FC236}">
                <a16:creationId xmlns:a16="http://schemas.microsoft.com/office/drawing/2014/main" id="{DE4D60BB-3586-46D5-8D2A-11DCA9ABC665}"/>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5101616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Image and video sources (1 of 3)</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3724146174"/>
              </p:ext>
            </p:extLst>
          </p:nvPr>
        </p:nvGraphicFramePr>
        <p:xfrm>
          <a:off x="838199" y="1793607"/>
          <a:ext cx="10688054" cy="4201040"/>
        </p:xfrm>
        <a:graphic>
          <a:graphicData uri="http://schemas.openxmlformats.org/drawingml/2006/table">
            <a:tbl>
              <a:tblPr bandRow="1">
                <a:tableStyleId>{2D5ABB26-0587-4C30-8999-92F81FD0307C}</a:tableStyleId>
              </a:tblPr>
              <a:tblGrid>
                <a:gridCol w="4191001">
                  <a:extLst>
                    <a:ext uri="{9D8B030D-6E8A-4147-A177-3AD203B41FA5}">
                      <a16:colId xmlns:a16="http://schemas.microsoft.com/office/drawing/2014/main" val="3122249232"/>
                    </a:ext>
                  </a:extLst>
                </a:gridCol>
                <a:gridCol w="6497053">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b="0" dirty="0"/>
                        <a:t>Cell-fie cartoon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hlinkClick r:id="rId2"/>
                        </a:rPr>
                        <a:t>http://www.christineluong.tumblr.com</a:t>
                      </a:r>
                      <a:endParaRPr lang="en-GB" b="0" dirty="0"/>
                    </a:p>
                  </a:txBody>
                  <a:tcPr/>
                </a:tc>
                <a:extLst>
                  <a:ext uri="{0D108BD9-81ED-4DB2-BD59-A6C34878D82A}">
                    <a16:rowId xmlns:a16="http://schemas.microsoft.com/office/drawing/2014/main" val="1573914439"/>
                  </a:ext>
                </a:extLst>
              </a:tr>
              <a:tr h="261580">
                <a:tc>
                  <a:txBody>
                    <a:bodyPr/>
                    <a:lstStyle/>
                    <a:p>
                      <a:r>
                        <a:rPr lang="en-GB" b="0" dirty="0"/>
                        <a:t>Cell and DNA cartoon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hlinkClick r:id="rId3"/>
                        </a:rPr>
                        <a:t>http://www.cancermoonshotlund.com/index.php/6-what-are-genes-dna-and-proteins/</a:t>
                      </a:r>
                      <a:endParaRPr lang="en-GB" b="0" dirty="0"/>
                    </a:p>
                  </a:txBody>
                  <a:tcPr/>
                </a:tc>
                <a:extLst>
                  <a:ext uri="{0D108BD9-81ED-4DB2-BD59-A6C34878D82A}">
                    <a16:rowId xmlns:a16="http://schemas.microsoft.com/office/drawing/2014/main" val="3188035003"/>
                  </a:ext>
                </a:extLst>
              </a:tr>
              <a:tr h="410180">
                <a:tc>
                  <a:txBody>
                    <a:bodyPr/>
                    <a:lstStyle/>
                    <a:p>
                      <a:r>
                        <a:rPr lang="en-GB" b="0" dirty="0"/>
                        <a:t>Video of dividing mesenchymal stem cells</a:t>
                      </a:r>
                    </a:p>
                  </a:txBody>
                  <a:tcPr/>
                </a:tc>
                <a:tc>
                  <a:txBody>
                    <a:bodyPr/>
                    <a:lstStyle/>
                    <a:p>
                      <a:r>
                        <a:rPr lang="en-GB" b="0" dirty="0">
                          <a:hlinkClick r:id="rId4"/>
                        </a:rPr>
                        <a:t>https://vimeo.com/336568078</a:t>
                      </a:r>
                      <a:endParaRPr lang="en-GB" b="0" dirty="0"/>
                    </a:p>
                  </a:txBody>
                  <a:tcPr/>
                </a:tc>
                <a:extLst>
                  <a:ext uri="{0D108BD9-81ED-4DB2-BD59-A6C34878D82A}">
                    <a16:rowId xmlns:a16="http://schemas.microsoft.com/office/drawing/2014/main" val="2455434573"/>
                  </a:ext>
                </a:extLst>
              </a:tr>
              <a:tr h="410180">
                <a:tc>
                  <a:txBody>
                    <a:bodyPr/>
                    <a:lstStyle/>
                    <a:p>
                      <a:r>
                        <a:rPr lang="en-GB" b="0" dirty="0"/>
                        <a:t>Stem cell/types of stem cell cartoons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tx1"/>
                          </a:solidFill>
                          <a:latin typeface="+mn-lt"/>
                          <a:ea typeface="+mn-ea"/>
                          <a:cs typeface="+mn-cs"/>
                          <a:hlinkClick r:id="rId5"/>
                        </a:rPr>
                        <a:t>https://www.yourgenome.org/facts/what-is-a-stem-cell</a:t>
                      </a:r>
                      <a:endParaRPr lang="en-GB" sz="1800" b="0" kern="1200" dirty="0">
                        <a:solidFill>
                          <a:schemeClr val="tx1"/>
                        </a:solidFill>
                        <a:latin typeface="+mn-lt"/>
                        <a:ea typeface="+mn-ea"/>
                        <a:cs typeface="+mn-cs"/>
                      </a:endParaRPr>
                    </a:p>
                  </a:txBody>
                  <a:tcPr/>
                </a:tc>
                <a:extLst>
                  <a:ext uri="{0D108BD9-81ED-4DB2-BD59-A6C34878D82A}">
                    <a16:rowId xmlns:a16="http://schemas.microsoft.com/office/drawing/2014/main" val="3267517056"/>
                  </a:ext>
                </a:extLst>
              </a:tr>
              <a:tr h="410180">
                <a:tc>
                  <a:txBody>
                    <a:bodyPr/>
                    <a:lstStyle/>
                    <a:p>
                      <a:r>
                        <a:rPr lang="en-GB" b="0" dirty="0"/>
                        <a:t>iPSC cartoon</a:t>
                      </a:r>
                    </a:p>
                  </a:txBody>
                  <a:tcPr/>
                </a:tc>
                <a:tc>
                  <a:txBody>
                    <a:bodyPr/>
                    <a:lstStyle/>
                    <a:p>
                      <a:r>
                        <a:rPr lang="en-GB" b="0" dirty="0">
                          <a:hlinkClick r:id="rId6"/>
                        </a:rPr>
                        <a:t>https://www.sanger.ac.uk/news/view/scientists-unveil-uk-s-largest-resource-human-stem-cells-healthy-donors</a:t>
                      </a:r>
                      <a:endParaRPr lang="en-GB" b="0" dirty="0"/>
                    </a:p>
                  </a:txBody>
                  <a:tcPr/>
                </a:tc>
                <a:extLst>
                  <a:ext uri="{0D108BD9-81ED-4DB2-BD59-A6C34878D82A}">
                    <a16:rowId xmlns:a16="http://schemas.microsoft.com/office/drawing/2014/main" val="1633688106"/>
                  </a:ext>
                </a:extLst>
              </a:tr>
              <a:tr h="410180">
                <a:tc>
                  <a:txBody>
                    <a:bodyPr/>
                    <a:lstStyle/>
                    <a:p>
                      <a:r>
                        <a:rPr lang="en-GB" b="0" dirty="0"/>
                        <a:t>Schematic of haematopoietic stem cell transplantation</a:t>
                      </a:r>
                    </a:p>
                  </a:txBody>
                  <a:tcPr/>
                </a:tc>
                <a:tc>
                  <a:txBody>
                    <a:bodyPr/>
                    <a:lstStyle/>
                    <a:p>
                      <a:r>
                        <a:rPr lang="en-GB" b="0" dirty="0">
                          <a:hlinkClick r:id="rId7"/>
                        </a:rPr>
                        <a:t>https://www.mssociety.org.uk/about-ms/treatments-and-therapies/disease-modifying-therapies/hsct</a:t>
                      </a:r>
                      <a:endParaRPr lang="en-GB" b="0" dirty="0"/>
                    </a:p>
                  </a:txBody>
                  <a:tcPr/>
                </a:tc>
                <a:extLst>
                  <a:ext uri="{0D108BD9-81ED-4DB2-BD59-A6C34878D82A}">
                    <a16:rowId xmlns:a16="http://schemas.microsoft.com/office/drawing/2014/main" val="3478601763"/>
                  </a:ext>
                </a:extLst>
              </a:tr>
              <a:tr h="410180">
                <a:tc>
                  <a:txBody>
                    <a:bodyPr/>
                    <a:lstStyle/>
                    <a:p>
                      <a:r>
                        <a:rPr lang="en-GB" b="0" dirty="0"/>
                        <a:t>First child treated with CAR 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0" dirty="0">
                          <a:solidFill>
                            <a:srgbClr val="000000"/>
                          </a:solidFill>
                          <a:latin typeface="+mn-lt"/>
                          <a:hlinkClick r:id="rId8"/>
                        </a:rPr>
                        <a:t>https://directorsblog.nih.gov/2017/08/30/fda-approves-first-car-t-cell-therapy-for-pediatric-acute-lymphoblastic-leukemia/</a:t>
                      </a:r>
                      <a:endParaRPr lang="en-US" altLang="en-US" sz="1800" b="0" dirty="0">
                        <a:solidFill>
                          <a:srgbClr val="000000"/>
                        </a:solidFill>
                        <a:latin typeface="+mn-lt"/>
                      </a:endParaRPr>
                    </a:p>
                  </a:txBody>
                  <a:tcPr/>
                </a:tc>
                <a:extLst>
                  <a:ext uri="{0D108BD9-81ED-4DB2-BD59-A6C34878D82A}">
                    <a16:rowId xmlns:a16="http://schemas.microsoft.com/office/drawing/2014/main" val="2217681394"/>
                  </a:ext>
                </a:extLst>
              </a:tr>
            </a:tbl>
          </a:graphicData>
        </a:graphic>
      </p:graphicFrame>
      <p:sp>
        <p:nvSpPr>
          <p:cNvPr id="3" name="Footer Placeholder 2">
            <a:extLst>
              <a:ext uri="{FF2B5EF4-FFF2-40B4-BE49-F238E27FC236}">
                <a16:creationId xmlns:a16="http://schemas.microsoft.com/office/drawing/2014/main" id="{5294F99D-D05D-4AFB-B868-7749CFEE8FC9}"/>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73996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What is a stem cell?</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838201" y="1950450"/>
            <a:ext cx="4808838" cy="4100882"/>
          </a:xfrm>
        </p:spPr>
        <p:txBody>
          <a:bodyPr>
            <a:normAutofit/>
          </a:bodyPr>
          <a:lstStyle/>
          <a:p>
            <a:pPr marL="0" indent="0" algn="just">
              <a:buNone/>
              <a:defRPr/>
            </a:pPr>
            <a:r>
              <a:rPr lang="en-GB" altLang="en-US" sz="2400" dirty="0">
                <a:solidFill>
                  <a:schemeClr val="dk1"/>
                </a:solidFill>
              </a:rPr>
              <a:t>Most cells are </a:t>
            </a:r>
            <a:r>
              <a:rPr lang="en-GB" altLang="en-US" sz="2400" b="1" dirty="0">
                <a:solidFill>
                  <a:schemeClr val="dk1"/>
                </a:solidFill>
              </a:rPr>
              <a:t>specialised</a:t>
            </a:r>
            <a:r>
              <a:rPr lang="en-GB" altLang="en-US" sz="2400" dirty="0">
                <a:solidFill>
                  <a:schemeClr val="dk1"/>
                </a:solidFill>
              </a:rPr>
              <a:t> to perform a particular function in the body</a:t>
            </a:r>
          </a:p>
          <a:p>
            <a:pPr marL="0" indent="0" algn="just">
              <a:buNone/>
              <a:defRPr/>
            </a:pPr>
            <a:r>
              <a:rPr lang="en-GB" altLang="en-US" sz="2400" dirty="0">
                <a:solidFill>
                  <a:schemeClr val="dk1"/>
                </a:solidFill>
              </a:rPr>
              <a:t>e.g. red blood cells transport oxygen</a:t>
            </a:r>
          </a:p>
          <a:p>
            <a:pPr marL="0" indent="0" algn="just">
              <a:buNone/>
              <a:defRPr/>
            </a:pPr>
            <a:endParaRPr lang="en-GB" altLang="en-US" sz="2400" dirty="0">
              <a:solidFill>
                <a:schemeClr val="dk1"/>
              </a:solidFill>
            </a:endParaRPr>
          </a:p>
          <a:p>
            <a:pPr marL="0" indent="0" algn="just">
              <a:buNone/>
              <a:defRPr/>
            </a:pPr>
            <a:r>
              <a:rPr lang="en-GB" altLang="en-US" sz="2400" dirty="0">
                <a:solidFill>
                  <a:schemeClr val="dk1"/>
                </a:solidFill>
              </a:rPr>
              <a:t>Stem cells are </a:t>
            </a:r>
            <a:r>
              <a:rPr lang="en-GB" altLang="en-US" sz="2400" b="1" dirty="0">
                <a:solidFill>
                  <a:schemeClr val="dk1"/>
                </a:solidFill>
              </a:rPr>
              <a:t>unspecialised</a:t>
            </a:r>
            <a:r>
              <a:rPr lang="en-GB" altLang="en-US" sz="2400" dirty="0">
                <a:solidFill>
                  <a:schemeClr val="dk1"/>
                </a:solidFill>
              </a:rPr>
              <a:t> cells</a:t>
            </a:r>
          </a:p>
          <a:p>
            <a:pPr marL="0" indent="0" algn="just">
              <a:buNone/>
              <a:defRPr/>
            </a:pPr>
            <a:endParaRPr lang="en-GB" altLang="en-US" sz="2400" dirty="0">
              <a:solidFill>
                <a:schemeClr val="dk1"/>
              </a:solidFill>
            </a:endParaRPr>
          </a:p>
          <a:p>
            <a:pPr marL="0" indent="0">
              <a:buNone/>
            </a:pPr>
            <a:r>
              <a:rPr lang="en-GB" sz="2400" dirty="0"/>
              <a:t>They can divide to produce new stem cells and they can differentiate (change) into the various types of cells in the body</a:t>
            </a:r>
          </a:p>
        </p:txBody>
      </p:sp>
      <p:pic>
        <p:nvPicPr>
          <p:cNvPr id="2050" name="Picture 2" descr="Image result for stem cell">
            <a:extLst>
              <a:ext uri="{FF2B5EF4-FFF2-40B4-BE49-F238E27FC236}">
                <a16:creationId xmlns:a16="http://schemas.microsoft.com/office/drawing/2014/main" id="{4A45A5A2-D4B3-4030-BB91-FD3DA354DA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6579" y="1295177"/>
            <a:ext cx="5197641" cy="475615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754CB9C-40C8-4C46-8D9D-544B28AFC42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539178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Image and video sources (2 of 3)</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4100322272"/>
              </p:ext>
            </p:extLst>
          </p:nvPr>
        </p:nvGraphicFramePr>
        <p:xfrm>
          <a:off x="838199" y="1793607"/>
          <a:ext cx="10688054" cy="4065180"/>
        </p:xfrm>
        <a:graphic>
          <a:graphicData uri="http://schemas.openxmlformats.org/drawingml/2006/table">
            <a:tbl>
              <a:tblPr bandRow="1">
                <a:tableStyleId>{2D5ABB26-0587-4C30-8999-92F81FD0307C}</a:tableStyleId>
              </a:tblPr>
              <a:tblGrid>
                <a:gridCol w="4191001">
                  <a:extLst>
                    <a:ext uri="{9D8B030D-6E8A-4147-A177-3AD203B41FA5}">
                      <a16:colId xmlns:a16="http://schemas.microsoft.com/office/drawing/2014/main" val="3122249232"/>
                    </a:ext>
                  </a:extLst>
                </a:gridCol>
                <a:gridCol w="6497053">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b="0" dirty="0"/>
                        <a:t>CAR T cell production process</a:t>
                      </a:r>
                    </a:p>
                  </a:txBody>
                  <a:tcPr/>
                </a:tc>
                <a:tc>
                  <a:txBody>
                    <a:bodyPr/>
                    <a:lstStyle/>
                    <a:p>
                      <a:r>
                        <a:rPr lang="en-GB" sz="1800" dirty="0">
                          <a:hlinkClick r:id="rId2"/>
                        </a:rPr>
                        <a:t>https://www.cancer.gov/publications/dictionaries/cancer-terms/def/car-t-cell-therapy</a:t>
                      </a:r>
                      <a:endParaRPr lang="en-GB" sz="1800" dirty="0"/>
                    </a:p>
                  </a:txBody>
                  <a:tcPr/>
                </a:tc>
                <a:extLst>
                  <a:ext uri="{0D108BD9-81ED-4DB2-BD59-A6C34878D82A}">
                    <a16:rowId xmlns:a16="http://schemas.microsoft.com/office/drawing/2014/main" val="3359324502"/>
                  </a:ext>
                </a:extLst>
              </a:tr>
              <a:tr h="410180">
                <a:tc>
                  <a:txBody>
                    <a:bodyPr/>
                    <a:lstStyle/>
                    <a:p>
                      <a:r>
                        <a:rPr lang="en-GB" b="0" dirty="0"/>
                        <a:t>CAR T cell soldier cartoon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hlinkClick r:id="rId3"/>
                        </a:rPr>
                        <a:t>https://www.facebook.com/pedromics/photos/a.110862089106492/590311554494874/?type=3&amp;theater</a:t>
                      </a:r>
                      <a:endParaRPr lang="en-GB" altLang="en-US" sz="1800" dirty="0"/>
                    </a:p>
                  </a:txBody>
                  <a:tcPr/>
                </a:tc>
                <a:extLst>
                  <a:ext uri="{0D108BD9-81ED-4DB2-BD59-A6C34878D82A}">
                    <a16:rowId xmlns:a16="http://schemas.microsoft.com/office/drawing/2014/main" val="1755212833"/>
                  </a:ext>
                </a:extLst>
              </a:tr>
              <a:tr h="410180">
                <a:tc>
                  <a:txBody>
                    <a:bodyPr/>
                    <a:lstStyle/>
                    <a:p>
                      <a:r>
                        <a:rPr lang="en-GB" b="0" dirty="0"/>
                        <a:t>‘Boy in the bubble’ photo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hlinkClick r:id="rId4"/>
                        </a:rPr>
                        <a:t>https://blog.cirm.ca.gov/2017/03/29/bye-bye-bubble-baby-disease-promising-results-from-stem-cell-gene-therapy-trial-for-scid/</a:t>
                      </a:r>
                      <a:endParaRPr lang="en-GB" altLang="en-US" sz="1800" dirty="0"/>
                    </a:p>
                  </a:txBody>
                  <a:tcPr/>
                </a:tc>
                <a:extLst>
                  <a:ext uri="{0D108BD9-81ED-4DB2-BD59-A6C34878D82A}">
                    <a16:rowId xmlns:a16="http://schemas.microsoft.com/office/drawing/2014/main" val="1518555865"/>
                  </a:ext>
                </a:extLst>
              </a:tr>
              <a:tr h="410180">
                <a:tc>
                  <a:txBody>
                    <a:bodyPr/>
                    <a:lstStyle/>
                    <a:p>
                      <a:r>
                        <a:rPr lang="en-GB" b="0" dirty="0"/>
                        <a:t>Epidermolysis bullosa patient and gene therapy schematic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hlinkClick r:id="rId5"/>
                        </a:rPr>
                        <a:t>https://www.bbc.co.uk/news/health-41914101</a:t>
                      </a:r>
                      <a:endParaRPr lang="en-GB" altLang="en-US" sz="1800" dirty="0"/>
                    </a:p>
                  </a:txBody>
                  <a:tcPr/>
                </a:tc>
                <a:extLst>
                  <a:ext uri="{0D108BD9-81ED-4DB2-BD59-A6C34878D82A}">
                    <a16:rowId xmlns:a16="http://schemas.microsoft.com/office/drawing/2014/main" val="502698965"/>
                  </a:ext>
                </a:extLst>
              </a:tr>
              <a:tr h="410180">
                <a:tc>
                  <a:txBody>
                    <a:bodyPr/>
                    <a:lstStyle/>
                    <a:p>
                      <a:r>
                        <a:rPr lang="en-GB" b="0" dirty="0" err="1"/>
                        <a:t>Lipaemic</a:t>
                      </a:r>
                      <a:r>
                        <a:rPr lang="en-GB" b="0" dirty="0"/>
                        <a:t> plasma from LPL patient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rgbClr val="000000"/>
                          </a:solidFill>
                          <a:latin typeface="Times" panose="02020603050405020304" pitchFamily="18" charset="0"/>
                          <a:hlinkClick r:id="rId6"/>
                        </a:rPr>
                        <a:t>https://www.cmaj.ca/content/176/8/1113/F1</a:t>
                      </a:r>
                      <a:endParaRPr lang="en-US" altLang="en-US" sz="1800" dirty="0">
                        <a:solidFill>
                          <a:srgbClr val="000000"/>
                        </a:solidFill>
                        <a:latin typeface="Times" panose="02020603050405020304" pitchFamily="18" charset="0"/>
                      </a:endParaRPr>
                    </a:p>
                  </a:txBody>
                  <a:tcPr/>
                </a:tc>
                <a:extLst>
                  <a:ext uri="{0D108BD9-81ED-4DB2-BD59-A6C34878D82A}">
                    <a16:rowId xmlns:a16="http://schemas.microsoft.com/office/drawing/2014/main" val="2389709814"/>
                  </a:ext>
                </a:extLst>
              </a:tr>
              <a:tr h="410180">
                <a:tc>
                  <a:txBody>
                    <a:bodyPr/>
                    <a:lstStyle/>
                    <a:p>
                      <a:r>
                        <a:rPr lang="en-GB" sz="1800" b="0" kern="1200" dirty="0">
                          <a:solidFill>
                            <a:schemeClr val="tx1"/>
                          </a:solidFill>
                          <a:latin typeface="+mn-lt"/>
                          <a:ea typeface="+mn-ea"/>
                          <a:cs typeface="+mn-cs"/>
                        </a:rPr>
                        <a:t>Injection of MSCs into perianal fistulas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rgbClr val="000000"/>
                          </a:solidFill>
                          <a:latin typeface="Times" panose="02020603050405020304" pitchFamily="18" charset="0"/>
                          <a:hlinkClick r:id="rId7"/>
                        </a:rPr>
                        <a:t>https://www.nature.com/articles/nrgastro.2017.104</a:t>
                      </a:r>
                      <a:endParaRPr lang="en-US" altLang="en-US" sz="1800" dirty="0">
                        <a:solidFill>
                          <a:srgbClr val="000000"/>
                        </a:solidFill>
                        <a:latin typeface="Times" panose="02020603050405020304" pitchFamily="18" charset="0"/>
                      </a:endParaRPr>
                    </a:p>
                  </a:txBody>
                  <a:tcPr/>
                </a:tc>
                <a:extLst>
                  <a:ext uri="{0D108BD9-81ED-4DB2-BD59-A6C34878D82A}">
                    <a16:rowId xmlns:a16="http://schemas.microsoft.com/office/drawing/2014/main" val="635333040"/>
                  </a:ext>
                </a:extLst>
              </a:tr>
            </a:tbl>
          </a:graphicData>
        </a:graphic>
      </p:graphicFrame>
      <p:sp>
        <p:nvSpPr>
          <p:cNvPr id="3" name="Footer Placeholder 2">
            <a:extLst>
              <a:ext uri="{FF2B5EF4-FFF2-40B4-BE49-F238E27FC236}">
                <a16:creationId xmlns:a16="http://schemas.microsoft.com/office/drawing/2014/main" id="{49A2E1E8-300E-4C0B-9709-5A637C9F7A8D}"/>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2137937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93E-282B-4F8C-B2AD-4E9BA79434DD}"/>
              </a:ext>
            </a:extLst>
          </p:cNvPr>
          <p:cNvSpPr>
            <a:spLocks noGrp="1"/>
          </p:cNvSpPr>
          <p:nvPr>
            <p:ph type="title"/>
          </p:nvPr>
        </p:nvSpPr>
        <p:spPr/>
        <p:txBody>
          <a:bodyPr/>
          <a:lstStyle/>
          <a:p>
            <a:r>
              <a:rPr lang="en-GB" dirty="0"/>
              <a:t>Image and video sources (3 of 3)</a:t>
            </a:r>
          </a:p>
        </p:txBody>
      </p:sp>
      <p:graphicFrame>
        <p:nvGraphicFramePr>
          <p:cNvPr id="4" name="Table 3">
            <a:extLst>
              <a:ext uri="{FF2B5EF4-FFF2-40B4-BE49-F238E27FC236}">
                <a16:creationId xmlns:a16="http://schemas.microsoft.com/office/drawing/2014/main" id="{52BE6ED5-D256-42D0-82FC-EF7D760E986E}"/>
              </a:ext>
            </a:extLst>
          </p:cNvPr>
          <p:cNvGraphicFramePr>
            <a:graphicFrameLocks noGrp="1"/>
          </p:cNvGraphicFramePr>
          <p:nvPr>
            <p:extLst>
              <p:ext uri="{D42A27DB-BD31-4B8C-83A1-F6EECF244321}">
                <p14:modId xmlns:p14="http://schemas.microsoft.com/office/powerpoint/2010/main" val="4105631408"/>
              </p:ext>
            </p:extLst>
          </p:nvPr>
        </p:nvGraphicFramePr>
        <p:xfrm>
          <a:off x="838199" y="1793607"/>
          <a:ext cx="10688054" cy="4295080"/>
        </p:xfrm>
        <a:graphic>
          <a:graphicData uri="http://schemas.openxmlformats.org/drawingml/2006/table">
            <a:tbl>
              <a:tblPr bandRow="1">
                <a:tableStyleId>{2D5ABB26-0587-4C30-8999-92F81FD0307C}</a:tableStyleId>
              </a:tblPr>
              <a:tblGrid>
                <a:gridCol w="4191001">
                  <a:extLst>
                    <a:ext uri="{9D8B030D-6E8A-4147-A177-3AD203B41FA5}">
                      <a16:colId xmlns:a16="http://schemas.microsoft.com/office/drawing/2014/main" val="3122249232"/>
                    </a:ext>
                  </a:extLst>
                </a:gridCol>
                <a:gridCol w="6497053">
                  <a:extLst>
                    <a:ext uri="{9D8B030D-6E8A-4147-A177-3AD203B41FA5}">
                      <a16:colId xmlns:a16="http://schemas.microsoft.com/office/drawing/2014/main" val="872054008"/>
                    </a:ext>
                  </a:extLst>
                </a:gridCol>
              </a:tblGrid>
              <a:tr h="410180">
                <a:tc>
                  <a:txBody>
                    <a:bodyPr/>
                    <a:lstStyle/>
                    <a:p>
                      <a:r>
                        <a:rPr lang="en-GB" b="1" dirty="0"/>
                        <a:t>Resource</a:t>
                      </a:r>
                    </a:p>
                  </a:txBody>
                  <a:tcPr/>
                </a:tc>
                <a:tc>
                  <a:txBody>
                    <a:bodyPr/>
                    <a:lstStyle/>
                    <a:p>
                      <a:r>
                        <a:rPr lang="en-GB" b="1" dirty="0"/>
                        <a:t>Link</a:t>
                      </a:r>
                    </a:p>
                  </a:txBody>
                  <a:tcPr/>
                </a:tc>
                <a:extLst>
                  <a:ext uri="{0D108BD9-81ED-4DB2-BD59-A6C34878D82A}">
                    <a16:rowId xmlns:a16="http://schemas.microsoft.com/office/drawing/2014/main" val="3618406196"/>
                  </a:ext>
                </a:extLst>
              </a:tr>
              <a:tr h="410180">
                <a:tc>
                  <a:txBody>
                    <a:bodyPr/>
                    <a:lstStyle/>
                    <a:p>
                      <a:r>
                        <a:rPr lang="en-GB" b="0" dirty="0" err="1"/>
                        <a:t>Provenge</a:t>
                      </a:r>
                      <a:r>
                        <a:rPr lang="en-GB" b="0" dirty="0"/>
                        <a:t> product bag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2"/>
                        </a:rPr>
                        <a:t>https://www.clinicaltrialsarena.com/projects/provenge-for-the-treatment-of-advanced-prostate-cancer/</a:t>
                      </a:r>
                      <a:endParaRPr lang="en-GB" dirty="0"/>
                    </a:p>
                  </a:txBody>
                  <a:tcPr/>
                </a:tc>
                <a:extLst>
                  <a:ext uri="{0D108BD9-81ED-4DB2-BD59-A6C34878D82A}">
                    <a16:rowId xmlns:a16="http://schemas.microsoft.com/office/drawing/2014/main" val="2103438772"/>
                  </a:ext>
                </a:extLst>
              </a:tr>
              <a:tr h="410180">
                <a:tc>
                  <a:txBody>
                    <a:bodyPr/>
                    <a:lstStyle/>
                    <a:p>
                      <a:r>
                        <a:rPr lang="en-GB" b="0" dirty="0"/>
                        <a:t>Killer T cell attacking a cancer cell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https://www.thoughtco.com/t-cells-meaning-373354</a:t>
                      </a:r>
                      <a:endParaRPr lang="en-GB" dirty="0"/>
                    </a:p>
                  </a:txBody>
                  <a:tcPr/>
                </a:tc>
                <a:extLst>
                  <a:ext uri="{0D108BD9-81ED-4DB2-BD59-A6C34878D82A}">
                    <a16:rowId xmlns:a16="http://schemas.microsoft.com/office/drawing/2014/main" val="3423228085"/>
                  </a:ext>
                </a:extLst>
              </a:tr>
              <a:tr h="410180">
                <a:tc>
                  <a:txBody>
                    <a:bodyPr/>
                    <a:lstStyle/>
                    <a:p>
                      <a:r>
                        <a:rPr lang="en-GB" b="0" dirty="0"/>
                        <a:t>Schematic of tumour infiltrating lymphocyte production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https://www.researchgate.net/figure/Scheme-of-adoptive-autologous-TILs-transfer-T-infiltrating-lymphocytes-can-be-isolated_fig2_51824063</a:t>
                      </a:r>
                      <a:endParaRPr lang="en-GB" dirty="0"/>
                    </a:p>
                  </a:txBody>
                  <a:tcPr/>
                </a:tc>
                <a:extLst>
                  <a:ext uri="{0D108BD9-81ED-4DB2-BD59-A6C34878D82A}">
                    <a16:rowId xmlns:a16="http://schemas.microsoft.com/office/drawing/2014/main" val="3935473595"/>
                  </a:ext>
                </a:extLst>
              </a:tr>
              <a:tr h="410180">
                <a:tc>
                  <a:txBody>
                    <a:bodyPr/>
                    <a:lstStyle/>
                    <a:p>
                      <a:r>
                        <a:rPr lang="en-GB" b="0" dirty="0"/>
                        <a:t>BBC video of EB gene therapy patient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6BBD45"/>
                          </a:solidFill>
                          <a:latin typeface="+mn-lt"/>
                          <a:hlinkClick r:id="rId5"/>
                        </a:rPr>
                        <a:t>https://www.bbc.co.uk/news/health-41914101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txBody>
                  <a:tcPr/>
                </a:tc>
                <a:extLst>
                  <a:ext uri="{0D108BD9-81ED-4DB2-BD59-A6C34878D82A}">
                    <a16:rowId xmlns:a16="http://schemas.microsoft.com/office/drawing/2014/main" val="983869654"/>
                  </a:ext>
                </a:extLst>
              </a:tr>
              <a:tr h="410180">
                <a:tc>
                  <a:txBody>
                    <a:bodyPr/>
                    <a:lstStyle/>
                    <a:p>
                      <a:r>
                        <a:rPr lang="en-GB" b="0" dirty="0"/>
                        <a:t>Autologous chondrocyte implantation schematic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dirty="0">
                          <a:latin typeface="+mn-lt"/>
                          <a:hlinkClick r:id="rId6"/>
                        </a:rPr>
                        <a:t>https://www.rjah.nhs.uk/Our-Services/Orthopaedic-Surgery/Cartilage-Cell-Transplantation.aspx</a:t>
                      </a:r>
                      <a:endParaRPr lang="en-GB" altLang="en-US" sz="1800" dirty="0">
                        <a:latin typeface="+mn-lt"/>
                      </a:endParaRPr>
                    </a:p>
                  </a:txBody>
                  <a:tcPr/>
                </a:tc>
                <a:extLst>
                  <a:ext uri="{0D108BD9-81ED-4DB2-BD59-A6C34878D82A}">
                    <a16:rowId xmlns:a16="http://schemas.microsoft.com/office/drawing/2014/main" val="1075100321"/>
                  </a:ext>
                </a:extLst>
              </a:tr>
              <a:tr h="410180">
                <a:tc>
                  <a:txBody>
                    <a:bodyPr/>
                    <a:lstStyle/>
                    <a:p>
                      <a:r>
                        <a:rPr lang="en-GB" b="0" dirty="0"/>
                        <a:t>Sc</a:t>
                      </a:r>
                      <a:r>
                        <a:rPr lang="en-GB" sz="1800" b="0" i="0" kern="1200" dirty="0">
                          <a:solidFill>
                            <a:schemeClr val="tx1"/>
                          </a:solidFill>
                          <a:effectLst/>
                          <a:latin typeface="+mn-lt"/>
                          <a:ea typeface="+mn-ea"/>
                          <a:cs typeface="+mn-cs"/>
                        </a:rPr>
                        <a:t>hematic of successes and failures in the commercialisation of ATMPs in the EU</a:t>
                      </a:r>
                      <a:endParaRPr lang="en-GB"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hlinkClick r:id="rId7"/>
                        </a:rPr>
                        <a:t>doi.org/10.3389/fbioe.2018.00130</a:t>
                      </a:r>
                      <a:endParaRPr lang="en-GB" altLang="en-US" sz="1800" dirty="0">
                        <a:latin typeface="+mn-lt"/>
                      </a:endParaRPr>
                    </a:p>
                  </a:txBody>
                  <a:tcPr/>
                </a:tc>
                <a:extLst>
                  <a:ext uri="{0D108BD9-81ED-4DB2-BD59-A6C34878D82A}">
                    <a16:rowId xmlns:a16="http://schemas.microsoft.com/office/drawing/2014/main" val="2601882526"/>
                  </a:ext>
                </a:extLst>
              </a:tr>
            </a:tbl>
          </a:graphicData>
        </a:graphic>
      </p:graphicFrame>
      <p:sp>
        <p:nvSpPr>
          <p:cNvPr id="3" name="Footer Placeholder 2">
            <a:extLst>
              <a:ext uri="{FF2B5EF4-FFF2-40B4-BE49-F238E27FC236}">
                <a16:creationId xmlns:a16="http://schemas.microsoft.com/office/drawing/2014/main" id="{42EC61DD-40D2-4B4F-B480-802DA5D68F58}"/>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22589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Types of stem cell</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838201" y="1878259"/>
            <a:ext cx="5117431" cy="4450350"/>
          </a:xfrm>
        </p:spPr>
        <p:txBody>
          <a:bodyPr>
            <a:normAutofit/>
          </a:bodyPr>
          <a:lstStyle/>
          <a:p>
            <a:pPr marL="0" indent="0" algn="just">
              <a:buNone/>
              <a:defRPr/>
            </a:pPr>
            <a:r>
              <a:rPr lang="en-GB" altLang="en-US" sz="2400" dirty="0">
                <a:solidFill>
                  <a:schemeClr val="dk1"/>
                </a:solidFill>
              </a:rPr>
              <a:t>Embryonic stem cells are </a:t>
            </a:r>
            <a:r>
              <a:rPr lang="en-GB" altLang="en-US" sz="2400" b="1" dirty="0">
                <a:solidFill>
                  <a:schemeClr val="dk1"/>
                </a:solidFill>
              </a:rPr>
              <a:t>pluripotent</a:t>
            </a:r>
            <a:r>
              <a:rPr lang="en-GB" altLang="en-US" sz="2400" dirty="0">
                <a:solidFill>
                  <a:schemeClr val="dk1"/>
                </a:solidFill>
              </a:rPr>
              <a:t> </a:t>
            </a:r>
          </a:p>
          <a:p>
            <a:pPr marL="0" indent="0" algn="just">
              <a:buNone/>
              <a:defRPr/>
            </a:pPr>
            <a:r>
              <a:rPr lang="en-GB" altLang="en-US" sz="2400" dirty="0">
                <a:solidFill>
                  <a:schemeClr val="dk1"/>
                </a:solidFill>
              </a:rPr>
              <a:t>(give rise to all cell types of the body)</a:t>
            </a:r>
          </a:p>
          <a:p>
            <a:pPr marL="0" indent="0" algn="just">
              <a:buNone/>
              <a:defRPr/>
            </a:pPr>
            <a:endParaRPr lang="en-GB" sz="1800" dirty="0">
              <a:solidFill>
                <a:schemeClr val="dk1"/>
              </a:solidFill>
            </a:endParaRPr>
          </a:p>
          <a:p>
            <a:pPr marL="0" indent="0" algn="just">
              <a:buNone/>
              <a:defRPr/>
            </a:pPr>
            <a:r>
              <a:rPr lang="en-GB" sz="2400" dirty="0">
                <a:solidFill>
                  <a:schemeClr val="dk1"/>
                </a:solidFill>
              </a:rPr>
              <a:t>Adult stem cells are </a:t>
            </a:r>
            <a:r>
              <a:rPr lang="en-GB" sz="2400" b="1" dirty="0">
                <a:solidFill>
                  <a:schemeClr val="dk1"/>
                </a:solidFill>
              </a:rPr>
              <a:t>multipotent</a:t>
            </a:r>
          </a:p>
          <a:p>
            <a:pPr marL="0" indent="0" algn="just">
              <a:buNone/>
              <a:defRPr/>
            </a:pPr>
            <a:r>
              <a:rPr lang="en-GB" sz="2400" dirty="0">
                <a:solidFill>
                  <a:schemeClr val="dk1"/>
                </a:solidFill>
              </a:rPr>
              <a:t>(give rise to </a:t>
            </a:r>
            <a:r>
              <a:rPr lang="en-GB" sz="2400" b="1" dirty="0">
                <a:solidFill>
                  <a:schemeClr val="dk1"/>
                </a:solidFill>
              </a:rPr>
              <a:t>specialised</a:t>
            </a:r>
            <a:r>
              <a:rPr lang="en-GB" sz="2400" dirty="0">
                <a:solidFill>
                  <a:schemeClr val="dk1"/>
                </a:solidFill>
              </a:rPr>
              <a:t> cell types in a particular tissue or organ)</a:t>
            </a:r>
          </a:p>
          <a:p>
            <a:pPr marL="0" indent="0" algn="just">
              <a:buNone/>
              <a:defRPr/>
            </a:pPr>
            <a:endParaRPr lang="en-GB" sz="1800" dirty="0">
              <a:solidFill>
                <a:schemeClr val="dk1"/>
              </a:solidFill>
            </a:endParaRPr>
          </a:p>
          <a:p>
            <a:pPr marL="0" indent="0" algn="just">
              <a:buNone/>
              <a:defRPr/>
            </a:pPr>
            <a:r>
              <a:rPr lang="en-GB" sz="2400" dirty="0">
                <a:solidFill>
                  <a:schemeClr val="dk1"/>
                </a:solidFill>
              </a:rPr>
              <a:t>Haematopoietic stem cells are an example of an adult stem cell. They are found in the bone marrow and can develop into cells of the blood system.</a:t>
            </a:r>
          </a:p>
          <a:p>
            <a:pPr marL="0" indent="0" algn="just">
              <a:buNone/>
              <a:defRPr/>
            </a:pPr>
            <a:endParaRPr lang="en-GB" sz="2400" dirty="0">
              <a:solidFill>
                <a:schemeClr val="dk1"/>
              </a:solidFill>
            </a:endParaRPr>
          </a:p>
        </p:txBody>
      </p:sp>
      <p:pic>
        <p:nvPicPr>
          <p:cNvPr id="4098" name="Picture 2" descr="https://www.yourgenome.org/sites/default/files/illustrations/diagram/stem_cell_types_yourgenome.png">
            <a:extLst>
              <a:ext uri="{FF2B5EF4-FFF2-40B4-BE49-F238E27FC236}">
                <a16:creationId xmlns:a16="http://schemas.microsoft.com/office/drawing/2014/main" id="{1E2C66D5-7028-4DAB-B170-96CB16015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20022"/>
            <a:ext cx="5731042" cy="610858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D9FEF357-0CE5-4C0F-9189-6E99BB5A4EC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74032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8114-8558-41DD-960C-9261D2F4E03B}"/>
              </a:ext>
            </a:extLst>
          </p:cNvPr>
          <p:cNvSpPr>
            <a:spLocks noGrp="1"/>
          </p:cNvSpPr>
          <p:nvPr>
            <p:ph type="title"/>
          </p:nvPr>
        </p:nvSpPr>
        <p:spPr/>
        <p:txBody>
          <a:bodyPr>
            <a:normAutofit/>
          </a:bodyPr>
          <a:lstStyle/>
          <a:p>
            <a:r>
              <a:rPr lang="en-GB" b="1" dirty="0">
                <a:cs typeface="Times New Roman" panose="02020603050405020304" pitchFamily="18" charset="0"/>
              </a:rPr>
              <a:t>Types of stem cell</a:t>
            </a:r>
          </a:p>
        </p:txBody>
      </p:sp>
      <p:sp>
        <p:nvSpPr>
          <p:cNvPr id="3" name="Content Placeholder 2">
            <a:extLst>
              <a:ext uri="{FF2B5EF4-FFF2-40B4-BE49-F238E27FC236}">
                <a16:creationId xmlns:a16="http://schemas.microsoft.com/office/drawing/2014/main" id="{507783FA-136E-490F-BDB8-42E9959A8DD2}"/>
              </a:ext>
            </a:extLst>
          </p:cNvPr>
          <p:cNvSpPr>
            <a:spLocks noGrp="1"/>
          </p:cNvSpPr>
          <p:nvPr>
            <p:ph idx="1"/>
          </p:nvPr>
        </p:nvSpPr>
        <p:spPr>
          <a:xfrm>
            <a:off x="838200" y="1744119"/>
            <a:ext cx="5791200" cy="4644324"/>
          </a:xfrm>
        </p:spPr>
        <p:txBody>
          <a:bodyPr>
            <a:normAutofit fontScale="92500"/>
          </a:bodyPr>
          <a:lstStyle/>
          <a:p>
            <a:pPr marL="0" indent="0" algn="just">
              <a:buNone/>
              <a:defRPr/>
            </a:pPr>
            <a:r>
              <a:rPr lang="en-GB" altLang="en-US" sz="2400" b="1" dirty="0">
                <a:solidFill>
                  <a:schemeClr val="dk1"/>
                </a:solidFill>
              </a:rPr>
              <a:t>Induced pluripotent stem cells (iPSCs) </a:t>
            </a:r>
            <a:r>
              <a:rPr lang="en-GB" altLang="en-US" sz="2400" dirty="0">
                <a:solidFill>
                  <a:schemeClr val="dk1"/>
                </a:solidFill>
              </a:rPr>
              <a:t>are stem cells that have been produced by scientists. </a:t>
            </a:r>
          </a:p>
          <a:p>
            <a:pPr marL="0" indent="0" algn="just">
              <a:buNone/>
              <a:defRPr/>
            </a:pPr>
            <a:endParaRPr lang="en-GB" altLang="en-US" sz="2400" dirty="0">
              <a:solidFill>
                <a:schemeClr val="dk1"/>
              </a:solidFill>
            </a:endParaRPr>
          </a:p>
          <a:p>
            <a:pPr marL="0" indent="0" algn="just">
              <a:buNone/>
              <a:defRPr/>
            </a:pPr>
            <a:r>
              <a:rPr lang="en-GB" altLang="en-US" sz="2400" dirty="0">
                <a:solidFill>
                  <a:schemeClr val="dk1"/>
                </a:solidFill>
              </a:rPr>
              <a:t>Normal adult cells (like skin or blood cells) can be reprogrammed in the lab to become pluripotent. Scientists can switch off the genes that tell the cell to be specialised, and switch on genes that tell the cell to behave like a stem cell. </a:t>
            </a:r>
          </a:p>
          <a:p>
            <a:pPr marL="0" indent="0" algn="just">
              <a:buNone/>
              <a:defRPr/>
            </a:pPr>
            <a:endParaRPr lang="en-GB" altLang="en-US" sz="2400" dirty="0">
              <a:solidFill>
                <a:schemeClr val="dk1"/>
              </a:solidFill>
            </a:endParaRPr>
          </a:p>
          <a:p>
            <a:pPr marL="0" indent="0" algn="just">
              <a:buNone/>
              <a:defRPr/>
            </a:pPr>
            <a:r>
              <a:rPr lang="en-GB" altLang="en-US" sz="2400" dirty="0">
                <a:solidFill>
                  <a:schemeClr val="dk1"/>
                </a:solidFill>
              </a:rPr>
              <a:t>Early stage clinical trials are now investigating the therapeutic potential of cells derived from iPSCs.</a:t>
            </a:r>
            <a:endParaRPr lang="en-GB" sz="2400" dirty="0">
              <a:solidFill>
                <a:schemeClr val="dk1"/>
              </a:solidFill>
            </a:endParaRPr>
          </a:p>
        </p:txBody>
      </p:sp>
      <p:pic>
        <p:nvPicPr>
          <p:cNvPr id="6146" name="Picture 2" descr="Image result for ipsc stem cell">
            <a:extLst>
              <a:ext uri="{FF2B5EF4-FFF2-40B4-BE49-F238E27FC236}">
                <a16:creationId xmlns:a16="http://schemas.microsoft.com/office/drawing/2014/main" id="{35A9B95E-32A8-4B7B-B7A6-A2B042FA4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878" y="803189"/>
            <a:ext cx="5191429" cy="516512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3DC1460-2222-4977-9B5F-D26A255AA11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563521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42B48A0-7B74-4FE3-A848-6F43D6CE36FF}"/>
              </a:ext>
            </a:extLst>
          </p:cNvPr>
          <p:cNvGraphicFramePr/>
          <p:nvPr>
            <p:extLst>
              <p:ext uri="{D42A27DB-BD31-4B8C-83A1-F6EECF244321}">
                <p14:modId xmlns:p14="http://schemas.microsoft.com/office/powerpoint/2010/main" val="4032975237"/>
              </p:ext>
            </p:extLst>
          </p:nvPr>
        </p:nvGraphicFramePr>
        <p:xfrm>
          <a:off x="505861" y="346227"/>
          <a:ext cx="11180277" cy="5445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6" name="Straight Connector 35">
            <a:extLst>
              <a:ext uri="{FF2B5EF4-FFF2-40B4-BE49-F238E27FC236}">
                <a16:creationId xmlns:a16="http://schemas.microsoft.com/office/drawing/2014/main" id="{A35F8D62-5089-4B62-AE56-FBBCB9CD3D3C}"/>
              </a:ext>
            </a:extLst>
          </p:cNvPr>
          <p:cNvCxnSpPr>
            <a:cxnSpLocks/>
          </p:cNvCxnSpPr>
          <p:nvPr/>
        </p:nvCxnSpPr>
        <p:spPr>
          <a:xfrm flipH="1">
            <a:off x="1919517" y="3269723"/>
            <a:ext cx="3460" cy="151534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9DB1C02-C447-403D-AFD2-6003D4CD0B14}"/>
              </a:ext>
            </a:extLst>
          </p:cNvPr>
          <p:cNvCxnSpPr>
            <a:cxnSpLocks/>
          </p:cNvCxnSpPr>
          <p:nvPr/>
        </p:nvCxnSpPr>
        <p:spPr>
          <a:xfrm flipH="1">
            <a:off x="4717562" y="3269723"/>
            <a:ext cx="3460" cy="1515340"/>
          </a:xfrm>
          <a:prstGeom prst="line">
            <a:avLst/>
          </a:prstGeom>
          <a:ln w="57150">
            <a:solidFill>
              <a:srgbClr val="87F21B"/>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EF44EBAD-9E4B-4A8A-90E6-204E646F2BF4}"/>
              </a:ext>
            </a:extLst>
          </p:cNvPr>
          <p:cNvCxnSpPr>
            <a:cxnSpLocks/>
          </p:cNvCxnSpPr>
          <p:nvPr/>
        </p:nvCxnSpPr>
        <p:spPr>
          <a:xfrm flipH="1">
            <a:off x="7453363" y="3269723"/>
            <a:ext cx="3460" cy="1515340"/>
          </a:xfrm>
          <a:prstGeom prst="line">
            <a:avLst/>
          </a:prstGeom>
          <a:ln w="57150">
            <a:solidFill>
              <a:srgbClr val="3CE28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C48218-F425-412B-BB30-87CF31FD5556}"/>
              </a:ext>
            </a:extLst>
          </p:cNvPr>
          <p:cNvCxnSpPr>
            <a:cxnSpLocks/>
          </p:cNvCxnSpPr>
          <p:nvPr/>
        </p:nvCxnSpPr>
        <p:spPr>
          <a:xfrm flipH="1">
            <a:off x="10253025" y="3269723"/>
            <a:ext cx="3460" cy="1515340"/>
          </a:xfrm>
          <a:prstGeom prst="line">
            <a:avLst/>
          </a:prstGeom>
          <a:ln w="57150">
            <a:solidFill>
              <a:srgbClr val="54BAD8"/>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4CBE5C0-39BC-4A2A-BC08-D4012F4D1B99}"/>
              </a:ext>
            </a:extLst>
          </p:cNvPr>
          <p:cNvCxnSpPr>
            <a:cxnSpLocks/>
          </p:cNvCxnSpPr>
          <p:nvPr/>
        </p:nvCxnSpPr>
        <p:spPr>
          <a:xfrm>
            <a:off x="1012094" y="3234211"/>
            <a:ext cx="0" cy="385259"/>
          </a:xfrm>
          <a:prstGeom prst="line">
            <a:avLst/>
          </a:prstGeom>
          <a:ln w="57150">
            <a:solidFill>
              <a:srgbClr val="C55A1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2788CEC-40AE-4484-AFB7-09A3425B03AC}"/>
              </a:ext>
            </a:extLst>
          </p:cNvPr>
          <p:cNvCxnSpPr>
            <a:cxnSpLocks/>
          </p:cNvCxnSpPr>
          <p:nvPr/>
        </p:nvCxnSpPr>
        <p:spPr>
          <a:xfrm>
            <a:off x="3720345" y="3234211"/>
            <a:ext cx="0" cy="385259"/>
          </a:xfrm>
          <a:prstGeom prst="line">
            <a:avLst/>
          </a:prstGeom>
          <a:ln w="57150">
            <a:solidFill>
              <a:srgbClr val="BDF61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2029E35-0612-4C86-8D7A-180F749421A1}"/>
              </a:ext>
            </a:extLst>
          </p:cNvPr>
          <p:cNvCxnSpPr>
            <a:cxnSpLocks/>
          </p:cNvCxnSpPr>
          <p:nvPr/>
        </p:nvCxnSpPr>
        <p:spPr>
          <a:xfrm>
            <a:off x="6570577" y="3234211"/>
            <a:ext cx="0" cy="385259"/>
          </a:xfrm>
          <a:prstGeom prst="line">
            <a:avLst/>
          </a:prstGeom>
          <a:ln w="57150">
            <a:solidFill>
              <a:srgbClr val="34E65E"/>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38E8DB-BFF1-4A28-A1AE-78F725AC3C35}"/>
              </a:ext>
            </a:extLst>
          </p:cNvPr>
          <p:cNvCxnSpPr>
            <a:cxnSpLocks/>
          </p:cNvCxnSpPr>
          <p:nvPr/>
        </p:nvCxnSpPr>
        <p:spPr>
          <a:xfrm>
            <a:off x="9306379" y="3234211"/>
            <a:ext cx="0" cy="385259"/>
          </a:xfrm>
          <a:prstGeom prst="line">
            <a:avLst/>
          </a:prstGeom>
          <a:ln w="57150">
            <a:solidFill>
              <a:srgbClr val="4CDBD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A67181-CF81-4CD1-9891-DE3D2330760C}"/>
              </a:ext>
            </a:extLst>
          </p:cNvPr>
          <p:cNvCxnSpPr>
            <a:cxnSpLocks/>
          </p:cNvCxnSpPr>
          <p:nvPr/>
        </p:nvCxnSpPr>
        <p:spPr>
          <a:xfrm>
            <a:off x="2833859" y="3166988"/>
            <a:ext cx="0" cy="2233225"/>
          </a:xfrm>
          <a:prstGeom prst="line">
            <a:avLst/>
          </a:prstGeom>
          <a:ln w="57150">
            <a:solidFill>
              <a:srgbClr val="FFD96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854DBE-D75F-486A-9746-B72EAAC514E1}"/>
              </a:ext>
            </a:extLst>
          </p:cNvPr>
          <p:cNvCxnSpPr>
            <a:cxnSpLocks/>
          </p:cNvCxnSpPr>
          <p:nvPr/>
        </p:nvCxnSpPr>
        <p:spPr>
          <a:xfrm>
            <a:off x="5657458" y="3166988"/>
            <a:ext cx="0" cy="2352422"/>
          </a:xfrm>
          <a:prstGeom prst="line">
            <a:avLst/>
          </a:prstGeom>
          <a:ln w="57150">
            <a:solidFill>
              <a:srgbClr val="2EE92C"/>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B2CD96A-45D1-4E3F-8753-B6AF12ED4BA7}"/>
              </a:ext>
            </a:extLst>
          </p:cNvPr>
          <p:cNvCxnSpPr>
            <a:cxnSpLocks/>
          </p:cNvCxnSpPr>
          <p:nvPr/>
        </p:nvCxnSpPr>
        <p:spPr>
          <a:xfrm>
            <a:off x="8411015" y="3166988"/>
            <a:ext cx="0" cy="2352422"/>
          </a:xfrm>
          <a:prstGeom prst="line">
            <a:avLst/>
          </a:prstGeom>
          <a:ln w="57150">
            <a:solidFill>
              <a:srgbClr val="44DEB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BB86B9-1EB2-4336-B6C7-B4BEA2867869}"/>
              </a:ext>
            </a:extLst>
          </p:cNvPr>
          <p:cNvCxnSpPr>
            <a:cxnSpLocks/>
          </p:cNvCxnSpPr>
          <p:nvPr/>
        </p:nvCxnSpPr>
        <p:spPr>
          <a:xfrm>
            <a:off x="11173450" y="3166988"/>
            <a:ext cx="0" cy="2352422"/>
          </a:xfrm>
          <a:prstGeom prst="line">
            <a:avLst/>
          </a:prstGeom>
          <a:ln w="57150">
            <a:solidFill>
              <a:srgbClr val="5B9BD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6D785A-C08E-422C-9424-5FA99E2D8E88}"/>
              </a:ext>
            </a:extLst>
          </p:cNvPr>
          <p:cNvSpPr>
            <a:spLocks noGrp="1"/>
          </p:cNvSpPr>
          <p:nvPr>
            <p:ph type="title"/>
          </p:nvPr>
        </p:nvSpPr>
        <p:spPr/>
        <p:txBody>
          <a:bodyPr>
            <a:normAutofit/>
          </a:bodyPr>
          <a:lstStyle/>
          <a:p>
            <a:r>
              <a:rPr lang="en-GB" sz="3600" b="1" dirty="0">
                <a:latin typeface="Calibri Light" panose="020F0302020204030204" pitchFamily="34" charset="0"/>
                <a:cs typeface="Calibri Light" panose="020F0302020204030204" pitchFamily="34" charset="0"/>
              </a:rPr>
              <a:t>A very brief history</a:t>
            </a:r>
          </a:p>
        </p:txBody>
      </p:sp>
      <p:sp>
        <p:nvSpPr>
          <p:cNvPr id="8" name="Rectangle 7">
            <a:extLst>
              <a:ext uri="{FF2B5EF4-FFF2-40B4-BE49-F238E27FC236}">
                <a16:creationId xmlns:a16="http://schemas.microsoft.com/office/drawing/2014/main" id="{C9614FF7-B24D-4908-977D-854A20BF5586}"/>
              </a:ext>
            </a:extLst>
          </p:cNvPr>
          <p:cNvSpPr/>
          <p:nvPr/>
        </p:nvSpPr>
        <p:spPr>
          <a:xfrm>
            <a:off x="193274" y="3590098"/>
            <a:ext cx="1859606" cy="923330"/>
          </a:xfrm>
          <a:prstGeom prst="rect">
            <a:avLst/>
          </a:prstGeom>
        </p:spPr>
        <p:txBody>
          <a:bodyPr wrap="square">
            <a:spAutoFit/>
          </a:bodyPr>
          <a:lstStyle/>
          <a:p>
            <a:r>
              <a:rPr lang="en-GB" b="1" dirty="0">
                <a:solidFill>
                  <a:srgbClr val="C55A11"/>
                </a:solidFill>
              </a:rPr>
              <a:t>First recorded successful blood transfusion</a:t>
            </a:r>
          </a:p>
        </p:txBody>
      </p:sp>
      <p:pic>
        <p:nvPicPr>
          <p:cNvPr id="10" name="Graphic 9" descr="DNA">
            <a:extLst>
              <a:ext uri="{FF2B5EF4-FFF2-40B4-BE49-F238E27FC236}">
                <a16:creationId xmlns:a16="http://schemas.microsoft.com/office/drawing/2014/main" id="{B3E0BAAC-4749-4DE5-94DC-0E270163D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62317" y="1816269"/>
            <a:ext cx="914400" cy="914400"/>
          </a:xfrm>
          <a:prstGeom prst="rect">
            <a:avLst/>
          </a:prstGeom>
        </p:spPr>
      </p:pic>
      <p:pic>
        <p:nvPicPr>
          <p:cNvPr id="12" name="Graphic 11" descr="IV">
            <a:extLst>
              <a:ext uri="{FF2B5EF4-FFF2-40B4-BE49-F238E27FC236}">
                <a16:creationId xmlns:a16="http://schemas.microsoft.com/office/drawing/2014/main" id="{0E37FF10-3F04-44AB-90BA-1559DB7605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4894" y="1816269"/>
            <a:ext cx="914400" cy="914400"/>
          </a:xfrm>
          <a:prstGeom prst="rect">
            <a:avLst/>
          </a:prstGeom>
        </p:spPr>
      </p:pic>
      <p:sp>
        <p:nvSpPr>
          <p:cNvPr id="13" name="Rectangle 12">
            <a:extLst>
              <a:ext uri="{FF2B5EF4-FFF2-40B4-BE49-F238E27FC236}">
                <a16:creationId xmlns:a16="http://schemas.microsoft.com/office/drawing/2014/main" id="{3CAE5A94-D2EA-4FDE-A951-BDB0A7C5EECE}"/>
              </a:ext>
            </a:extLst>
          </p:cNvPr>
          <p:cNvSpPr/>
          <p:nvPr/>
        </p:nvSpPr>
        <p:spPr>
          <a:xfrm>
            <a:off x="1211723" y="4763887"/>
            <a:ext cx="1720025" cy="646331"/>
          </a:xfrm>
          <a:prstGeom prst="rect">
            <a:avLst/>
          </a:prstGeom>
        </p:spPr>
        <p:txBody>
          <a:bodyPr wrap="square">
            <a:spAutoFit/>
          </a:bodyPr>
          <a:lstStyle/>
          <a:p>
            <a:r>
              <a:rPr lang="en-GB" b="1" dirty="0">
                <a:solidFill>
                  <a:srgbClr val="FFC000"/>
                </a:solidFill>
              </a:rPr>
              <a:t>Structure of DNA described</a:t>
            </a:r>
          </a:p>
        </p:txBody>
      </p:sp>
      <p:sp>
        <p:nvSpPr>
          <p:cNvPr id="14" name="Rectangle 13">
            <a:extLst>
              <a:ext uri="{FF2B5EF4-FFF2-40B4-BE49-F238E27FC236}">
                <a16:creationId xmlns:a16="http://schemas.microsoft.com/office/drawing/2014/main" id="{ACAABA70-0ABA-4C39-9F07-D4B757BE98CE}"/>
              </a:ext>
            </a:extLst>
          </p:cNvPr>
          <p:cNvSpPr/>
          <p:nvPr/>
        </p:nvSpPr>
        <p:spPr>
          <a:xfrm>
            <a:off x="2894124" y="3590098"/>
            <a:ext cx="1877948" cy="1200329"/>
          </a:xfrm>
          <a:prstGeom prst="rect">
            <a:avLst/>
          </a:prstGeom>
        </p:spPr>
        <p:txBody>
          <a:bodyPr wrap="square">
            <a:spAutoFit/>
          </a:bodyPr>
          <a:lstStyle/>
          <a:p>
            <a:r>
              <a:rPr lang="en-GB" b="1" dirty="0">
                <a:solidFill>
                  <a:srgbClr val="BDF612"/>
                </a:solidFill>
              </a:rPr>
              <a:t>First stem cell autograft (conjunctival limbal stem cells)</a:t>
            </a:r>
          </a:p>
        </p:txBody>
      </p:sp>
      <p:sp>
        <p:nvSpPr>
          <p:cNvPr id="15" name="Rectangle 14">
            <a:extLst>
              <a:ext uri="{FF2B5EF4-FFF2-40B4-BE49-F238E27FC236}">
                <a16:creationId xmlns:a16="http://schemas.microsoft.com/office/drawing/2014/main" id="{A2C100EC-FB14-49FB-9D96-A75509A6D47C}"/>
              </a:ext>
            </a:extLst>
          </p:cNvPr>
          <p:cNvSpPr/>
          <p:nvPr/>
        </p:nvSpPr>
        <p:spPr>
          <a:xfrm>
            <a:off x="1799139" y="5508834"/>
            <a:ext cx="2178426" cy="646331"/>
          </a:xfrm>
          <a:prstGeom prst="rect">
            <a:avLst/>
          </a:prstGeom>
        </p:spPr>
        <p:txBody>
          <a:bodyPr wrap="square">
            <a:spAutoFit/>
          </a:bodyPr>
          <a:lstStyle/>
          <a:p>
            <a:r>
              <a:rPr lang="en-GB" b="1" dirty="0">
                <a:solidFill>
                  <a:schemeClr val="accent4">
                    <a:lumMod val="60000"/>
                    <a:lumOff val="40000"/>
                  </a:schemeClr>
                </a:solidFill>
              </a:rPr>
              <a:t>First allogeneic bone marrow transplant</a:t>
            </a:r>
          </a:p>
        </p:txBody>
      </p:sp>
      <p:sp>
        <p:nvSpPr>
          <p:cNvPr id="16" name="Rectangle 15">
            <a:extLst>
              <a:ext uri="{FF2B5EF4-FFF2-40B4-BE49-F238E27FC236}">
                <a16:creationId xmlns:a16="http://schemas.microsoft.com/office/drawing/2014/main" id="{3DCC53F1-91B7-4393-BBCB-CA4865D9B309}"/>
              </a:ext>
            </a:extLst>
          </p:cNvPr>
          <p:cNvSpPr/>
          <p:nvPr/>
        </p:nvSpPr>
        <p:spPr>
          <a:xfrm>
            <a:off x="4557680" y="5508834"/>
            <a:ext cx="1923019" cy="646331"/>
          </a:xfrm>
          <a:prstGeom prst="rect">
            <a:avLst/>
          </a:prstGeom>
        </p:spPr>
        <p:txBody>
          <a:bodyPr wrap="square">
            <a:spAutoFit/>
          </a:bodyPr>
          <a:lstStyle/>
          <a:p>
            <a:r>
              <a:rPr lang="en-GB" b="1" dirty="0">
                <a:solidFill>
                  <a:srgbClr val="2EE92C"/>
                </a:solidFill>
              </a:rPr>
              <a:t>First gene therapy trial in USA</a:t>
            </a:r>
          </a:p>
        </p:txBody>
      </p:sp>
      <p:sp>
        <p:nvSpPr>
          <p:cNvPr id="17" name="Rectangle 16">
            <a:extLst>
              <a:ext uri="{FF2B5EF4-FFF2-40B4-BE49-F238E27FC236}">
                <a16:creationId xmlns:a16="http://schemas.microsoft.com/office/drawing/2014/main" id="{815B3D7C-6C12-456E-8D4D-3034327B10F8}"/>
              </a:ext>
            </a:extLst>
          </p:cNvPr>
          <p:cNvSpPr/>
          <p:nvPr/>
        </p:nvSpPr>
        <p:spPr>
          <a:xfrm>
            <a:off x="5752071" y="3590098"/>
            <a:ext cx="1701292" cy="923330"/>
          </a:xfrm>
          <a:prstGeom prst="rect">
            <a:avLst/>
          </a:prstGeom>
        </p:spPr>
        <p:txBody>
          <a:bodyPr wrap="square">
            <a:spAutoFit/>
          </a:bodyPr>
          <a:lstStyle/>
          <a:p>
            <a:r>
              <a:rPr lang="en-GB" b="1" dirty="0">
                <a:solidFill>
                  <a:srgbClr val="34E65E"/>
                </a:solidFill>
              </a:rPr>
              <a:t>ADA-SCID gene therapy trials in Europe</a:t>
            </a:r>
          </a:p>
        </p:txBody>
      </p:sp>
      <p:sp>
        <p:nvSpPr>
          <p:cNvPr id="18" name="Rectangle 17">
            <a:extLst>
              <a:ext uri="{FF2B5EF4-FFF2-40B4-BE49-F238E27FC236}">
                <a16:creationId xmlns:a16="http://schemas.microsoft.com/office/drawing/2014/main" id="{7FC6C365-17B1-4826-B4DB-FB4DCFE6EE9F}"/>
              </a:ext>
            </a:extLst>
          </p:cNvPr>
          <p:cNvSpPr/>
          <p:nvPr/>
        </p:nvSpPr>
        <p:spPr>
          <a:xfrm>
            <a:off x="5927002" y="4763887"/>
            <a:ext cx="2492892" cy="646331"/>
          </a:xfrm>
          <a:prstGeom prst="rect">
            <a:avLst/>
          </a:prstGeom>
        </p:spPr>
        <p:txBody>
          <a:bodyPr wrap="square">
            <a:spAutoFit/>
          </a:bodyPr>
          <a:lstStyle/>
          <a:p>
            <a:r>
              <a:rPr lang="en-GB" b="1" dirty="0">
                <a:solidFill>
                  <a:srgbClr val="3CE28D"/>
                </a:solidFill>
              </a:rPr>
              <a:t>Induced pluripotent stem cells first produced</a:t>
            </a:r>
          </a:p>
        </p:txBody>
      </p:sp>
      <p:sp>
        <p:nvSpPr>
          <p:cNvPr id="19" name="Rectangle 18">
            <a:extLst>
              <a:ext uri="{FF2B5EF4-FFF2-40B4-BE49-F238E27FC236}">
                <a16:creationId xmlns:a16="http://schemas.microsoft.com/office/drawing/2014/main" id="{B6DF978D-8BB4-434D-BD65-2578DB2DCABD}"/>
              </a:ext>
            </a:extLst>
          </p:cNvPr>
          <p:cNvSpPr/>
          <p:nvPr/>
        </p:nvSpPr>
        <p:spPr>
          <a:xfrm>
            <a:off x="7060814" y="5508834"/>
            <a:ext cx="2540617" cy="646331"/>
          </a:xfrm>
          <a:prstGeom prst="rect">
            <a:avLst/>
          </a:prstGeom>
        </p:spPr>
        <p:txBody>
          <a:bodyPr wrap="square">
            <a:spAutoFit/>
          </a:bodyPr>
          <a:lstStyle/>
          <a:p>
            <a:r>
              <a:rPr lang="en-GB" b="1" dirty="0">
                <a:solidFill>
                  <a:srgbClr val="44DEB5"/>
                </a:solidFill>
              </a:rPr>
              <a:t>Term “ATMP” introduced in European directive</a:t>
            </a:r>
          </a:p>
        </p:txBody>
      </p:sp>
      <p:sp>
        <p:nvSpPr>
          <p:cNvPr id="20" name="Rectangle 19">
            <a:extLst>
              <a:ext uri="{FF2B5EF4-FFF2-40B4-BE49-F238E27FC236}">
                <a16:creationId xmlns:a16="http://schemas.microsoft.com/office/drawing/2014/main" id="{A40A87CB-4AA8-42B8-BCB7-A932C2D4B503}"/>
              </a:ext>
            </a:extLst>
          </p:cNvPr>
          <p:cNvSpPr/>
          <p:nvPr/>
        </p:nvSpPr>
        <p:spPr>
          <a:xfrm>
            <a:off x="8566954" y="3590098"/>
            <a:ext cx="1694946" cy="1200329"/>
          </a:xfrm>
          <a:prstGeom prst="rect">
            <a:avLst/>
          </a:prstGeom>
        </p:spPr>
        <p:txBody>
          <a:bodyPr wrap="square">
            <a:spAutoFit/>
          </a:bodyPr>
          <a:lstStyle/>
          <a:p>
            <a:r>
              <a:rPr lang="en-GB" b="1" dirty="0" err="1">
                <a:solidFill>
                  <a:srgbClr val="4CDBD8"/>
                </a:solidFill>
              </a:rPr>
              <a:t>ChondroCelect</a:t>
            </a:r>
            <a:r>
              <a:rPr lang="en-GB" b="1" dirty="0">
                <a:solidFill>
                  <a:srgbClr val="4CDBD8"/>
                </a:solidFill>
              </a:rPr>
              <a:t> first ATMP authorised in Europe</a:t>
            </a:r>
          </a:p>
        </p:txBody>
      </p:sp>
      <p:sp>
        <p:nvSpPr>
          <p:cNvPr id="21" name="Rectangle 20">
            <a:extLst>
              <a:ext uri="{FF2B5EF4-FFF2-40B4-BE49-F238E27FC236}">
                <a16:creationId xmlns:a16="http://schemas.microsoft.com/office/drawing/2014/main" id="{1470685B-EE6F-459E-BC8C-6C6DF253FE62}"/>
              </a:ext>
            </a:extLst>
          </p:cNvPr>
          <p:cNvSpPr/>
          <p:nvPr/>
        </p:nvSpPr>
        <p:spPr>
          <a:xfrm>
            <a:off x="8481057" y="4763887"/>
            <a:ext cx="2683516" cy="646331"/>
          </a:xfrm>
          <a:prstGeom prst="rect">
            <a:avLst/>
          </a:prstGeom>
        </p:spPr>
        <p:txBody>
          <a:bodyPr wrap="square">
            <a:spAutoFit/>
          </a:bodyPr>
          <a:lstStyle/>
          <a:p>
            <a:r>
              <a:rPr lang="en-GB" b="1" dirty="0">
                <a:solidFill>
                  <a:srgbClr val="54BAD8"/>
                </a:solidFill>
              </a:rPr>
              <a:t>Glybera first gene therapy approved in Europe</a:t>
            </a:r>
          </a:p>
        </p:txBody>
      </p:sp>
      <p:sp>
        <p:nvSpPr>
          <p:cNvPr id="22" name="Rectangle 21">
            <a:extLst>
              <a:ext uri="{FF2B5EF4-FFF2-40B4-BE49-F238E27FC236}">
                <a16:creationId xmlns:a16="http://schemas.microsoft.com/office/drawing/2014/main" id="{3150EF74-22AF-44D2-93B2-0E902A16B5DA}"/>
              </a:ext>
            </a:extLst>
          </p:cNvPr>
          <p:cNvSpPr/>
          <p:nvPr/>
        </p:nvSpPr>
        <p:spPr>
          <a:xfrm>
            <a:off x="9927168" y="5508834"/>
            <a:ext cx="2095733" cy="646331"/>
          </a:xfrm>
          <a:prstGeom prst="rect">
            <a:avLst/>
          </a:prstGeom>
        </p:spPr>
        <p:txBody>
          <a:bodyPr wrap="square">
            <a:spAutoFit/>
          </a:bodyPr>
          <a:lstStyle/>
          <a:p>
            <a:r>
              <a:rPr lang="en-GB" b="1" dirty="0">
                <a:solidFill>
                  <a:srgbClr val="5B9BD5"/>
                </a:solidFill>
              </a:rPr>
              <a:t>NICE approves two CAR T cell therapies</a:t>
            </a:r>
          </a:p>
        </p:txBody>
      </p:sp>
      <p:pic>
        <p:nvPicPr>
          <p:cNvPr id="24" name="Graphic 23" descr="Checklist RTL">
            <a:extLst>
              <a:ext uri="{FF2B5EF4-FFF2-40B4-BE49-F238E27FC236}">
                <a16:creationId xmlns:a16="http://schemas.microsoft.com/office/drawing/2014/main" id="{9BA0C1CD-B451-466B-88EA-74ADCF9724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49179" y="1816269"/>
            <a:ext cx="914400" cy="914400"/>
          </a:xfrm>
          <a:prstGeom prst="rect">
            <a:avLst/>
          </a:prstGeom>
        </p:spPr>
      </p:pic>
      <p:pic>
        <p:nvPicPr>
          <p:cNvPr id="26" name="Graphic 25" descr="Needle">
            <a:extLst>
              <a:ext uri="{FF2B5EF4-FFF2-40B4-BE49-F238E27FC236}">
                <a16:creationId xmlns:a16="http://schemas.microsoft.com/office/drawing/2014/main" id="{8C567D8F-E183-4D1B-9E5D-73EAC498F9D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45108" y="1816269"/>
            <a:ext cx="914400" cy="914400"/>
          </a:xfrm>
          <a:prstGeom prst="rect">
            <a:avLst/>
          </a:prstGeom>
        </p:spPr>
      </p:pic>
      <p:pic>
        <p:nvPicPr>
          <p:cNvPr id="28" name="Graphic 27" descr="Eye">
            <a:extLst>
              <a:ext uri="{FF2B5EF4-FFF2-40B4-BE49-F238E27FC236}">
                <a16:creationId xmlns:a16="http://schemas.microsoft.com/office/drawing/2014/main" id="{007B36F7-7A4E-4AC1-B3F4-8503C9E75E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79381" y="1816269"/>
            <a:ext cx="914400" cy="914400"/>
          </a:xfrm>
          <a:prstGeom prst="rect">
            <a:avLst/>
          </a:prstGeom>
        </p:spPr>
      </p:pic>
      <p:sp>
        <p:nvSpPr>
          <p:cNvPr id="29" name="Rectangle 28">
            <a:extLst>
              <a:ext uri="{FF2B5EF4-FFF2-40B4-BE49-F238E27FC236}">
                <a16:creationId xmlns:a16="http://schemas.microsoft.com/office/drawing/2014/main" id="{87AD77F2-1A62-4166-9296-17C646F5E72D}"/>
              </a:ext>
            </a:extLst>
          </p:cNvPr>
          <p:cNvSpPr/>
          <p:nvPr/>
        </p:nvSpPr>
        <p:spPr>
          <a:xfrm>
            <a:off x="3940136" y="4763887"/>
            <a:ext cx="1587859" cy="646331"/>
          </a:xfrm>
          <a:prstGeom prst="rect">
            <a:avLst/>
          </a:prstGeom>
        </p:spPr>
        <p:txBody>
          <a:bodyPr wrap="square">
            <a:spAutoFit/>
          </a:bodyPr>
          <a:lstStyle/>
          <a:p>
            <a:r>
              <a:rPr lang="en-GB" b="1" dirty="0">
                <a:solidFill>
                  <a:srgbClr val="87F21B"/>
                </a:solidFill>
              </a:rPr>
              <a:t>T cell receptor discovered</a:t>
            </a:r>
          </a:p>
        </p:txBody>
      </p:sp>
      <p:pic>
        <p:nvPicPr>
          <p:cNvPr id="31" name="Graphic 30" descr="Microscope">
            <a:extLst>
              <a:ext uri="{FF2B5EF4-FFF2-40B4-BE49-F238E27FC236}">
                <a16:creationId xmlns:a16="http://schemas.microsoft.com/office/drawing/2014/main" id="{BBC7F3A4-060F-45F9-A235-0DF7E1863C5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01072" y="1816269"/>
            <a:ext cx="914400" cy="914400"/>
          </a:xfrm>
          <a:prstGeom prst="rect">
            <a:avLst/>
          </a:prstGeom>
        </p:spPr>
      </p:pic>
      <p:pic>
        <p:nvPicPr>
          <p:cNvPr id="33" name="Graphic 32" descr="Medical">
            <a:extLst>
              <a:ext uri="{FF2B5EF4-FFF2-40B4-BE49-F238E27FC236}">
                <a16:creationId xmlns:a16="http://schemas.microsoft.com/office/drawing/2014/main" id="{E5906998-3904-4B75-87DE-3CF747A204E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629766" y="1816269"/>
            <a:ext cx="914400" cy="914400"/>
          </a:xfrm>
          <a:prstGeom prst="rect">
            <a:avLst/>
          </a:prstGeom>
        </p:spPr>
      </p:pic>
      <p:pic>
        <p:nvPicPr>
          <p:cNvPr id="54" name="Graphic 53" descr="Checklist RTL">
            <a:extLst>
              <a:ext uri="{FF2B5EF4-FFF2-40B4-BE49-F238E27FC236}">
                <a16:creationId xmlns:a16="http://schemas.microsoft.com/office/drawing/2014/main" id="{7E0C4EDC-86BB-4FA8-A5E3-32064844E7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765512" y="1816269"/>
            <a:ext cx="914400" cy="914400"/>
          </a:xfrm>
          <a:prstGeom prst="rect">
            <a:avLst/>
          </a:prstGeom>
        </p:spPr>
      </p:pic>
      <p:pic>
        <p:nvPicPr>
          <p:cNvPr id="56" name="Graphic 55" descr="Document">
            <a:extLst>
              <a:ext uri="{FF2B5EF4-FFF2-40B4-BE49-F238E27FC236}">
                <a16:creationId xmlns:a16="http://schemas.microsoft.com/office/drawing/2014/main" id="{06296207-1911-4561-B82D-1B404227E27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33813" y="1816269"/>
            <a:ext cx="914400" cy="914400"/>
          </a:xfrm>
          <a:prstGeom prst="rect">
            <a:avLst/>
          </a:prstGeom>
        </p:spPr>
      </p:pic>
      <p:pic>
        <p:nvPicPr>
          <p:cNvPr id="57" name="Graphic 56" descr="Microscope">
            <a:extLst>
              <a:ext uri="{FF2B5EF4-FFF2-40B4-BE49-F238E27FC236}">
                <a16:creationId xmlns:a16="http://schemas.microsoft.com/office/drawing/2014/main" id="{5F642135-C4E4-4A48-B7BF-696D8F598D9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912894" y="1816269"/>
            <a:ext cx="914400" cy="914400"/>
          </a:xfrm>
          <a:prstGeom prst="rect">
            <a:avLst/>
          </a:prstGeom>
        </p:spPr>
      </p:pic>
      <p:pic>
        <p:nvPicPr>
          <p:cNvPr id="60" name="Graphic 59" descr="IV">
            <a:extLst>
              <a:ext uri="{FF2B5EF4-FFF2-40B4-BE49-F238E27FC236}">
                <a16:creationId xmlns:a16="http://schemas.microsoft.com/office/drawing/2014/main" id="{C8DA8D43-323D-45E1-B93B-0EF51338879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349469" y="1816269"/>
            <a:ext cx="914400" cy="914400"/>
          </a:xfrm>
          <a:prstGeom prst="rect">
            <a:avLst/>
          </a:prstGeom>
        </p:spPr>
      </p:pic>
      <p:pic>
        <p:nvPicPr>
          <p:cNvPr id="61" name="Graphic 60" descr="Needle">
            <a:extLst>
              <a:ext uri="{FF2B5EF4-FFF2-40B4-BE49-F238E27FC236}">
                <a16:creationId xmlns:a16="http://schemas.microsoft.com/office/drawing/2014/main" id="{77B6719E-D593-4C83-A021-0CA590BEF60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177234" y="1816269"/>
            <a:ext cx="914400" cy="914400"/>
          </a:xfrm>
          <a:prstGeom prst="rect">
            <a:avLst/>
          </a:prstGeom>
        </p:spPr>
      </p:pic>
      <p:sp>
        <p:nvSpPr>
          <p:cNvPr id="3" name="Footer Placeholder 2">
            <a:extLst>
              <a:ext uri="{FF2B5EF4-FFF2-40B4-BE49-F238E27FC236}">
                <a16:creationId xmlns:a16="http://schemas.microsoft.com/office/drawing/2014/main" id="{EA711FC5-BC98-4F0C-9930-8888D984D1B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4264052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a:extLst>
              <a:ext uri="{FF2B5EF4-FFF2-40B4-BE49-F238E27FC236}">
                <a16:creationId xmlns:a16="http://schemas.microsoft.com/office/drawing/2014/main" id="{07C95A74-01AE-4408-9147-2592383D7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51" y="1744579"/>
            <a:ext cx="10381962" cy="4233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9DEC0D-5F17-45DA-AC1E-166809885089}"/>
              </a:ext>
            </a:extLst>
          </p:cNvPr>
          <p:cNvSpPr>
            <a:spLocks noGrp="1"/>
          </p:cNvSpPr>
          <p:nvPr>
            <p:ph type="title"/>
          </p:nvPr>
        </p:nvSpPr>
        <p:spPr/>
        <p:txBody>
          <a:bodyPr>
            <a:normAutofit/>
          </a:bodyPr>
          <a:lstStyle/>
          <a:p>
            <a:pPr>
              <a:lnSpc>
                <a:spcPct val="100000"/>
              </a:lnSpc>
              <a:spcAft>
                <a:spcPts val="1800"/>
              </a:spcAft>
            </a:pPr>
            <a:r>
              <a:rPr lang="en-GB" sz="3600" b="1" dirty="0">
                <a:latin typeface="Calibri Light" panose="020F0302020204030204" pitchFamily="34" charset="0"/>
                <a:cs typeface="Calibri Light" panose="020F0302020204030204" pitchFamily="34" charset="0"/>
              </a:rPr>
              <a:t>Not all cell therapy is an advanced therapy!</a:t>
            </a:r>
            <a:br>
              <a:rPr lang="en-GB" sz="3600" b="1" dirty="0">
                <a:latin typeface="Calibri Light" panose="020F0302020204030204" pitchFamily="34" charset="0"/>
                <a:cs typeface="Calibri Light" panose="020F0302020204030204" pitchFamily="34" charset="0"/>
              </a:rPr>
            </a:br>
            <a:r>
              <a:rPr lang="en-GB" sz="3600" b="1" dirty="0">
                <a:latin typeface="Calibri Light" panose="020F0302020204030204" pitchFamily="34" charset="0"/>
                <a:cs typeface="Calibri Light" panose="020F0302020204030204" pitchFamily="34" charset="0"/>
              </a:rPr>
              <a:t>e.g. haematopoietic stem cell transplant (HSCT):</a:t>
            </a:r>
          </a:p>
        </p:txBody>
      </p:sp>
      <p:sp>
        <p:nvSpPr>
          <p:cNvPr id="3" name="TextBox 2">
            <a:extLst>
              <a:ext uri="{FF2B5EF4-FFF2-40B4-BE49-F238E27FC236}">
                <a16:creationId xmlns:a16="http://schemas.microsoft.com/office/drawing/2014/main" id="{D0D99520-47BB-484F-AB65-B553E9BCEEBA}"/>
              </a:ext>
            </a:extLst>
          </p:cNvPr>
          <p:cNvSpPr txBox="1"/>
          <p:nvPr/>
        </p:nvSpPr>
        <p:spPr>
          <a:xfrm>
            <a:off x="1359569" y="5428931"/>
            <a:ext cx="3894464" cy="369332"/>
          </a:xfrm>
          <a:prstGeom prst="rect">
            <a:avLst/>
          </a:prstGeom>
          <a:solidFill>
            <a:schemeClr val="accent2">
              <a:lumMod val="40000"/>
              <a:lumOff val="60000"/>
            </a:schemeClr>
          </a:solidFill>
        </p:spPr>
        <p:txBody>
          <a:bodyPr wrap="none" rtlCol="0">
            <a:spAutoFit/>
          </a:bodyPr>
          <a:lstStyle/>
          <a:p>
            <a:r>
              <a:rPr lang="en-GB" b="1" dirty="0"/>
              <a:t>cells are </a:t>
            </a:r>
            <a:r>
              <a:rPr lang="en-GB" b="1" u="sng" dirty="0"/>
              <a:t>not</a:t>
            </a:r>
            <a:r>
              <a:rPr lang="en-GB" b="1" dirty="0"/>
              <a:t> substantially manipulated</a:t>
            </a:r>
          </a:p>
        </p:txBody>
      </p:sp>
      <p:sp>
        <p:nvSpPr>
          <p:cNvPr id="6" name="TextBox 5">
            <a:extLst>
              <a:ext uri="{FF2B5EF4-FFF2-40B4-BE49-F238E27FC236}">
                <a16:creationId xmlns:a16="http://schemas.microsoft.com/office/drawing/2014/main" id="{C63F1312-A043-4541-9905-C09B8330A12D}"/>
              </a:ext>
            </a:extLst>
          </p:cNvPr>
          <p:cNvSpPr txBox="1"/>
          <p:nvPr/>
        </p:nvSpPr>
        <p:spPr>
          <a:xfrm>
            <a:off x="5426243" y="1951209"/>
            <a:ext cx="2610851" cy="923330"/>
          </a:xfrm>
          <a:prstGeom prst="rect">
            <a:avLst/>
          </a:prstGeom>
          <a:solidFill>
            <a:schemeClr val="accent2">
              <a:lumMod val="40000"/>
              <a:lumOff val="60000"/>
            </a:schemeClr>
          </a:solidFill>
        </p:spPr>
        <p:txBody>
          <a:bodyPr wrap="square" rtlCol="0">
            <a:spAutoFit/>
          </a:bodyPr>
          <a:lstStyle/>
          <a:p>
            <a:pPr algn="ctr"/>
            <a:r>
              <a:rPr lang="en-GB" b="1" dirty="0"/>
              <a:t>cells returned for “</a:t>
            </a:r>
            <a:r>
              <a:rPr lang="en-GB" b="1" u="sng" dirty="0"/>
              <a:t>homologous use</a:t>
            </a:r>
            <a:r>
              <a:rPr lang="en-GB" b="1" dirty="0"/>
              <a:t>”</a:t>
            </a:r>
          </a:p>
          <a:p>
            <a:pPr algn="ctr"/>
            <a:r>
              <a:rPr lang="en-GB" b="1" dirty="0"/>
              <a:t>(same essential function)</a:t>
            </a:r>
          </a:p>
        </p:txBody>
      </p:sp>
      <p:sp>
        <p:nvSpPr>
          <p:cNvPr id="10" name="TextBox 9">
            <a:extLst>
              <a:ext uri="{FF2B5EF4-FFF2-40B4-BE49-F238E27FC236}">
                <a16:creationId xmlns:a16="http://schemas.microsoft.com/office/drawing/2014/main" id="{937DE878-2481-4B5F-A2D5-BDE990340733}"/>
              </a:ext>
            </a:extLst>
          </p:cNvPr>
          <p:cNvSpPr txBox="1"/>
          <p:nvPr/>
        </p:nvSpPr>
        <p:spPr>
          <a:xfrm>
            <a:off x="6937970" y="5045482"/>
            <a:ext cx="3553568" cy="830997"/>
          </a:xfrm>
          <a:prstGeom prst="rect">
            <a:avLst/>
          </a:prstGeom>
          <a:solidFill>
            <a:schemeClr val="accent2"/>
          </a:solidFill>
        </p:spPr>
        <p:txBody>
          <a:bodyPr wrap="square" rtlCol="0">
            <a:spAutoFit/>
          </a:bodyPr>
          <a:lstStyle/>
          <a:p>
            <a:pPr algn="ctr"/>
            <a:r>
              <a:rPr lang="en-GB" sz="2400" b="1" dirty="0">
                <a:solidFill>
                  <a:schemeClr val="bg1"/>
                </a:solidFill>
              </a:rPr>
              <a:t>these cells are classed as a transplant, not a medicine</a:t>
            </a:r>
            <a:endParaRPr lang="en-GB" sz="2400" b="1" i="1" dirty="0">
              <a:solidFill>
                <a:schemeClr val="bg1"/>
              </a:solidFill>
            </a:endParaRPr>
          </a:p>
        </p:txBody>
      </p:sp>
      <p:sp>
        <p:nvSpPr>
          <p:cNvPr id="4" name="Footer Placeholder 3">
            <a:extLst>
              <a:ext uri="{FF2B5EF4-FFF2-40B4-BE49-F238E27FC236}">
                <a16:creationId xmlns:a16="http://schemas.microsoft.com/office/drawing/2014/main" id="{1B9AFCD8-8E6D-4A94-AAD1-EBE3B7BA706B}"/>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700003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DEC0D-5F17-45DA-AC1E-166809885089}"/>
              </a:ext>
            </a:extLst>
          </p:cNvPr>
          <p:cNvSpPr>
            <a:spLocks noGrp="1"/>
          </p:cNvSpPr>
          <p:nvPr>
            <p:ph type="title"/>
          </p:nvPr>
        </p:nvSpPr>
        <p:spPr>
          <a:xfrm>
            <a:off x="838200" y="40271"/>
            <a:ext cx="10651958" cy="1325563"/>
          </a:xfrm>
        </p:spPr>
        <p:txBody>
          <a:bodyPr>
            <a:normAutofit/>
          </a:bodyPr>
          <a:lstStyle/>
          <a:p>
            <a:pPr>
              <a:lnSpc>
                <a:spcPct val="100000"/>
              </a:lnSpc>
              <a:spcAft>
                <a:spcPts val="1800"/>
              </a:spcAft>
            </a:pPr>
            <a:r>
              <a:rPr lang="en-GB" sz="3600" b="1" dirty="0">
                <a:latin typeface="Calibri Light" panose="020F0302020204030204" pitchFamily="34" charset="0"/>
                <a:cs typeface="Calibri Light" panose="020F0302020204030204" pitchFamily="34" charset="0"/>
              </a:rPr>
              <a:t>How do advanced therapies differ from HSCT?</a:t>
            </a:r>
          </a:p>
        </p:txBody>
      </p:sp>
      <p:pic>
        <p:nvPicPr>
          <p:cNvPr id="3074" name="Picture 2" descr="Image">
            <a:extLst>
              <a:ext uri="{FF2B5EF4-FFF2-40B4-BE49-F238E27FC236}">
                <a16:creationId xmlns:a16="http://schemas.microsoft.com/office/drawing/2014/main" id="{B47CADE0-22D2-4DEC-9404-C091EBF73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751" y="1744579"/>
            <a:ext cx="10381962" cy="4233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D99520-47BB-484F-AB65-B553E9BCEEBA}"/>
              </a:ext>
            </a:extLst>
          </p:cNvPr>
          <p:cNvSpPr txBox="1"/>
          <p:nvPr/>
        </p:nvSpPr>
        <p:spPr>
          <a:xfrm>
            <a:off x="2610360" y="5401494"/>
            <a:ext cx="3969805" cy="369332"/>
          </a:xfrm>
          <a:prstGeom prst="rect">
            <a:avLst/>
          </a:prstGeom>
          <a:solidFill>
            <a:schemeClr val="accent2">
              <a:lumMod val="40000"/>
              <a:lumOff val="60000"/>
            </a:schemeClr>
          </a:solidFill>
        </p:spPr>
        <p:txBody>
          <a:bodyPr wrap="none" rtlCol="0">
            <a:spAutoFit/>
          </a:bodyPr>
          <a:lstStyle/>
          <a:p>
            <a:r>
              <a:rPr lang="en-GB" b="1" dirty="0"/>
              <a:t>cells are </a:t>
            </a:r>
            <a:r>
              <a:rPr lang="en-GB" b="1" u="sng" dirty="0"/>
              <a:t>substantially manipulated</a:t>
            </a:r>
            <a:r>
              <a:rPr lang="en-GB" b="1" dirty="0"/>
              <a:t>, or…</a:t>
            </a:r>
          </a:p>
        </p:txBody>
      </p:sp>
      <p:sp>
        <p:nvSpPr>
          <p:cNvPr id="6" name="TextBox 5">
            <a:extLst>
              <a:ext uri="{FF2B5EF4-FFF2-40B4-BE49-F238E27FC236}">
                <a16:creationId xmlns:a16="http://schemas.microsoft.com/office/drawing/2014/main" id="{C63F1312-A043-4541-9905-C09B8330A12D}"/>
              </a:ext>
            </a:extLst>
          </p:cNvPr>
          <p:cNvSpPr txBox="1"/>
          <p:nvPr/>
        </p:nvSpPr>
        <p:spPr>
          <a:xfrm>
            <a:off x="6084100" y="1952316"/>
            <a:ext cx="2611479" cy="923330"/>
          </a:xfrm>
          <a:prstGeom prst="rect">
            <a:avLst/>
          </a:prstGeom>
          <a:solidFill>
            <a:schemeClr val="accent2">
              <a:lumMod val="40000"/>
              <a:lumOff val="60000"/>
            </a:schemeClr>
          </a:solidFill>
        </p:spPr>
        <p:txBody>
          <a:bodyPr wrap="square" rtlCol="0">
            <a:spAutoFit/>
          </a:bodyPr>
          <a:lstStyle/>
          <a:p>
            <a:pPr algn="ctr"/>
            <a:r>
              <a:rPr lang="en-GB" b="1" dirty="0"/>
              <a:t>…cells are used for</a:t>
            </a:r>
          </a:p>
          <a:p>
            <a:pPr algn="ctr"/>
            <a:r>
              <a:rPr lang="en-GB" b="1" dirty="0"/>
              <a:t>“</a:t>
            </a:r>
            <a:r>
              <a:rPr lang="en-GB" b="1" u="sng" dirty="0"/>
              <a:t>non-homologous use</a:t>
            </a:r>
            <a:r>
              <a:rPr lang="en-GB" b="1" dirty="0"/>
              <a:t>”</a:t>
            </a:r>
          </a:p>
          <a:p>
            <a:pPr algn="ctr"/>
            <a:r>
              <a:rPr lang="en-GB" b="1" dirty="0"/>
              <a:t>(a different function)</a:t>
            </a:r>
          </a:p>
        </p:txBody>
      </p:sp>
      <p:sp>
        <p:nvSpPr>
          <p:cNvPr id="8" name="TextBox 7">
            <a:extLst>
              <a:ext uri="{FF2B5EF4-FFF2-40B4-BE49-F238E27FC236}">
                <a16:creationId xmlns:a16="http://schemas.microsoft.com/office/drawing/2014/main" id="{1C244B78-BCE2-4847-BC13-4372DBC78E06}"/>
              </a:ext>
            </a:extLst>
          </p:cNvPr>
          <p:cNvSpPr txBox="1"/>
          <p:nvPr/>
        </p:nvSpPr>
        <p:spPr>
          <a:xfrm>
            <a:off x="3421045" y="1259644"/>
            <a:ext cx="2370221" cy="923330"/>
          </a:xfrm>
          <a:prstGeom prst="rect">
            <a:avLst/>
          </a:prstGeom>
          <a:solidFill>
            <a:schemeClr val="accent2">
              <a:lumMod val="40000"/>
              <a:lumOff val="60000"/>
            </a:schemeClr>
          </a:solidFill>
        </p:spPr>
        <p:txBody>
          <a:bodyPr wrap="square" rtlCol="0">
            <a:spAutoFit/>
          </a:bodyPr>
          <a:lstStyle/>
          <a:p>
            <a:pPr algn="ctr"/>
            <a:r>
              <a:rPr lang="en-GB" b="1" dirty="0"/>
              <a:t>chemo is not required for all types of advanced therapy</a:t>
            </a:r>
          </a:p>
        </p:txBody>
      </p:sp>
      <p:sp>
        <p:nvSpPr>
          <p:cNvPr id="9" name="TextBox 8">
            <a:extLst>
              <a:ext uri="{FF2B5EF4-FFF2-40B4-BE49-F238E27FC236}">
                <a16:creationId xmlns:a16="http://schemas.microsoft.com/office/drawing/2014/main" id="{7E9A0FB1-42B4-479E-85EC-9EE9445DE851}"/>
              </a:ext>
            </a:extLst>
          </p:cNvPr>
          <p:cNvSpPr txBox="1"/>
          <p:nvPr/>
        </p:nvSpPr>
        <p:spPr>
          <a:xfrm>
            <a:off x="701842" y="1952316"/>
            <a:ext cx="2481449" cy="923330"/>
          </a:xfrm>
          <a:prstGeom prst="rect">
            <a:avLst/>
          </a:prstGeom>
          <a:solidFill>
            <a:schemeClr val="accent2">
              <a:lumMod val="40000"/>
              <a:lumOff val="60000"/>
            </a:schemeClr>
          </a:solidFill>
        </p:spPr>
        <p:txBody>
          <a:bodyPr wrap="square" rtlCol="0">
            <a:spAutoFit/>
          </a:bodyPr>
          <a:lstStyle/>
          <a:p>
            <a:pPr algn="ctr"/>
            <a:r>
              <a:rPr lang="en-GB" b="1" dirty="0"/>
              <a:t>may use cell types other than haematopoietic</a:t>
            </a:r>
          </a:p>
          <a:p>
            <a:pPr algn="ctr"/>
            <a:r>
              <a:rPr lang="en-GB" b="1" dirty="0"/>
              <a:t>stem cells</a:t>
            </a:r>
          </a:p>
        </p:txBody>
      </p:sp>
      <p:sp>
        <p:nvSpPr>
          <p:cNvPr id="10" name="TextBox 9">
            <a:extLst>
              <a:ext uri="{FF2B5EF4-FFF2-40B4-BE49-F238E27FC236}">
                <a16:creationId xmlns:a16="http://schemas.microsoft.com/office/drawing/2014/main" id="{7EE49DE2-0A01-4FB6-8025-05DE33456318}"/>
              </a:ext>
            </a:extLst>
          </p:cNvPr>
          <p:cNvSpPr txBox="1"/>
          <p:nvPr/>
        </p:nvSpPr>
        <p:spPr>
          <a:xfrm>
            <a:off x="6901628" y="5045482"/>
            <a:ext cx="4427621" cy="830997"/>
          </a:xfrm>
          <a:prstGeom prst="rect">
            <a:avLst/>
          </a:prstGeom>
          <a:solidFill>
            <a:schemeClr val="accent2"/>
          </a:solidFill>
        </p:spPr>
        <p:txBody>
          <a:bodyPr wrap="square" rtlCol="0">
            <a:spAutoFit/>
          </a:bodyPr>
          <a:lstStyle/>
          <a:p>
            <a:pPr algn="ctr"/>
            <a:r>
              <a:rPr lang="en-GB" sz="2400" b="1" dirty="0">
                <a:solidFill>
                  <a:schemeClr val="bg1"/>
                </a:solidFill>
              </a:rPr>
              <a:t>therapy classed as a </a:t>
            </a:r>
            <a:r>
              <a:rPr lang="en-GB" sz="2400" b="1" u="sng" dirty="0">
                <a:solidFill>
                  <a:schemeClr val="bg1"/>
                </a:solidFill>
              </a:rPr>
              <a:t>medicine</a:t>
            </a:r>
          </a:p>
          <a:p>
            <a:pPr algn="ctr"/>
            <a:r>
              <a:rPr lang="en-GB" sz="2400" b="1" dirty="0">
                <a:solidFill>
                  <a:schemeClr val="bg1"/>
                </a:solidFill>
              </a:rPr>
              <a:t>and must be issued by Pharmacy</a:t>
            </a:r>
            <a:endParaRPr lang="en-GB" sz="2400" b="1" i="1" dirty="0">
              <a:solidFill>
                <a:schemeClr val="bg1"/>
              </a:solidFill>
            </a:endParaRPr>
          </a:p>
        </p:txBody>
      </p:sp>
      <p:sp>
        <p:nvSpPr>
          <p:cNvPr id="12" name="TextBox 11">
            <a:extLst>
              <a:ext uri="{FF2B5EF4-FFF2-40B4-BE49-F238E27FC236}">
                <a16:creationId xmlns:a16="http://schemas.microsoft.com/office/drawing/2014/main" id="{55406414-55EB-4C85-981D-D8A569F4342E}"/>
              </a:ext>
            </a:extLst>
          </p:cNvPr>
          <p:cNvSpPr txBox="1"/>
          <p:nvPr/>
        </p:nvSpPr>
        <p:spPr>
          <a:xfrm>
            <a:off x="701842" y="4368537"/>
            <a:ext cx="2481449" cy="646331"/>
          </a:xfrm>
          <a:prstGeom prst="rect">
            <a:avLst/>
          </a:prstGeom>
          <a:solidFill>
            <a:schemeClr val="accent2">
              <a:lumMod val="40000"/>
              <a:lumOff val="60000"/>
            </a:schemeClr>
          </a:solidFill>
        </p:spPr>
        <p:txBody>
          <a:bodyPr wrap="square" rtlCol="0">
            <a:spAutoFit/>
          </a:bodyPr>
          <a:lstStyle/>
          <a:p>
            <a:pPr algn="ctr"/>
            <a:r>
              <a:rPr lang="en-GB" b="1" dirty="0"/>
              <a:t>some gene therapies do not use cells at all! </a:t>
            </a:r>
          </a:p>
        </p:txBody>
      </p:sp>
      <p:sp>
        <p:nvSpPr>
          <p:cNvPr id="13" name="TextBox 12">
            <a:extLst>
              <a:ext uri="{FF2B5EF4-FFF2-40B4-BE49-F238E27FC236}">
                <a16:creationId xmlns:a16="http://schemas.microsoft.com/office/drawing/2014/main" id="{B6BB33AF-3672-4A2E-A25A-F6899C989650}"/>
              </a:ext>
            </a:extLst>
          </p:cNvPr>
          <p:cNvSpPr txBox="1"/>
          <p:nvPr/>
        </p:nvSpPr>
        <p:spPr>
          <a:xfrm>
            <a:off x="9039234" y="1952316"/>
            <a:ext cx="2611479" cy="923330"/>
          </a:xfrm>
          <a:prstGeom prst="rect">
            <a:avLst/>
          </a:prstGeom>
          <a:solidFill>
            <a:schemeClr val="accent2">
              <a:lumMod val="40000"/>
              <a:lumOff val="60000"/>
            </a:schemeClr>
          </a:solidFill>
        </p:spPr>
        <p:txBody>
          <a:bodyPr wrap="square" rtlCol="0">
            <a:spAutoFit/>
          </a:bodyPr>
          <a:lstStyle/>
          <a:p>
            <a:pPr algn="ctr"/>
            <a:r>
              <a:rPr lang="en-GB" b="1" dirty="0"/>
              <a:t>post-treatment care will look different depending on the therapy</a:t>
            </a:r>
          </a:p>
        </p:txBody>
      </p:sp>
      <p:sp>
        <p:nvSpPr>
          <p:cNvPr id="4" name="Footer Placeholder 3">
            <a:extLst>
              <a:ext uri="{FF2B5EF4-FFF2-40B4-BE49-F238E27FC236}">
                <a16:creationId xmlns:a16="http://schemas.microsoft.com/office/drawing/2014/main" id="{AD736C7D-9725-44D9-911C-02F2A397E53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69179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BA7CBA-3348-4D8E-99A3-DE7CB713E688}"/>
              </a:ext>
            </a:extLst>
          </p:cNvPr>
          <p:cNvSpPr>
            <a:spLocks noGrp="1"/>
          </p:cNvSpPr>
          <p:nvPr>
            <p:ph type="title"/>
          </p:nvPr>
        </p:nvSpPr>
        <p:spPr/>
        <p:txBody>
          <a:bodyPr/>
          <a:lstStyle/>
          <a:p>
            <a:r>
              <a:rPr lang="en-GB" b="1" dirty="0">
                <a:cs typeface="Times New Roman" panose="02020603050405020304" pitchFamily="18" charset="0"/>
              </a:rPr>
              <a:t>Considerations around clinical delivery</a:t>
            </a:r>
          </a:p>
        </p:txBody>
      </p:sp>
      <p:sp>
        <p:nvSpPr>
          <p:cNvPr id="3" name="Content Placeholder 2">
            <a:extLst>
              <a:ext uri="{FF2B5EF4-FFF2-40B4-BE49-F238E27FC236}">
                <a16:creationId xmlns:a16="http://schemas.microsoft.com/office/drawing/2014/main" id="{5584556C-839E-4C6C-823F-59D28222451B}"/>
              </a:ext>
            </a:extLst>
          </p:cNvPr>
          <p:cNvSpPr>
            <a:spLocks noGrp="1"/>
          </p:cNvSpPr>
          <p:nvPr>
            <p:ph idx="1"/>
          </p:nvPr>
        </p:nvSpPr>
        <p:spPr>
          <a:xfrm>
            <a:off x="2996118" y="1708750"/>
            <a:ext cx="9020784" cy="4784125"/>
          </a:xfrm>
        </p:spPr>
        <p:txBody>
          <a:bodyPr>
            <a:normAutofit/>
          </a:bodyPr>
          <a:lstStyle/>
          <a:p>
            <a:pPr>
              <a:spcAft>
                <a:spcPts val="600"/>
              </a:spcAft>
            </a:pPr>
            <a:r>
              <a:rPr lang="en-GB" sz="2400" dirty="0"/>
              <a:t>Central role of pharmacy</a:t>
            </a:r>
          </a:p>
          <a:p>
            <a:pPr>
              <a:spcAft>
                <a:spcPts val="600"/>
              </a:spcAft>
            </a:pPr>
            <a:r>
              <a:rPr lang="en-GB" sz="2400" dirty="0"/>
              <a:t>Special care required in handling and storage</a:t>
            </a:r>
          </a:p>
          <a:p>
            <a:pPr>
              <a:spcAft>
                <a:spcPts val="600"/>
              </a:spcAft>
            </a:pPr>
            <a:r>
              <a:rPr lang="en-GB" sz="2400" dirty="0"/>
              <a:t>Often expensive to produce; may be unique and even irreplaceable</a:t>
            </a:r>
          </a:p>
          <a:p>
            <a:pPr>
              <a:spcAft>
                <a:spcPts val="600"/>
              </a:spcAft>
            </a:pPr>
            <a:r>
              <a:rPr lang="en-GB" sz="2400" dirty="0"/>
              <a:t>Close coordination needed across departments</a:t>
            </a:r>
          </a:p>
          <a:p>
            <a:pPr>
              <a:spcAft>
                <a:spcPts val="600"/>
              </a:spcAft>
            </a:pPr>
            <a:r>
              <a:rPr lang="en-GB" sz="2400" dirty="0"/>
              <a:t>Coordination with external companies, often internationally</a:t>
            </a:r>
          </a:p>
          <a:p>
            <a:pPr>
              <a:spcAft>
                <a:spcPts val="600"/>
              </a:spcAft>
            </a:pPr>
            <a:r>
              <a:rPr lang="en-GB" sz="2400" dirty="0"/>
              <a:t>Extended stay in/near to treatment hospital &amp; follow up period</a:t>
            </a:r>
          </a:p>
          <a:p>
            <a:pPr>
              <a:spcAft>
                <a:spcPts val="600"/>
              </a:spcAft>
            </a:pPr>
            <a:r>
              <a:rPr lang="en-GB" sz="2400" dirty="0"/>
              <a:t>Management of patients’ expectations and concerns</a:t>
            </a:r>
          </a:p>
          <a:p>
            <a:pPr>
              <a:spcAft>
                <a:spcPts val="600"/>
              </a:spcAft>
            </a:pPr>
            <a:r>
              <a:rPr lang="en-GB" sz="2400" dirty="0"/>
              <a:t>Lack of staff awareness/experience of delivering these therapies</a:t>
            </a:r>
          </a:p>
        </p:txBody>
      </p:sp>
      <p:pic>
        <p:nvPicPr>
          <p:cNvPr id="18" name="Graphic 17" descr="IV">
            <a:extLst>
              <a:ext uri="{FF2B5EF4-FFF2-40B4-BE49-F238E27FC236}">
                <a16:creationId xmlns:a16="http://schemas.microsoft.com/office/drawing/2014/main" id="{450CDB3E-BBA4-4B78-B18C-19B34A4FB0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098" y="2108872"/>
            <a:ext cx="3150558" cy="3150558"/>
          </a:xfrm>
          <a:prstGeom prst="rect">
            <a:avLst/>
          </a:prstGeom>
        </p:spPr>
      </p:pic>
      <p:sp>
        <p:nvSpPr>
          <p:cNvPr id="2" name="Footer Placeholder 1">
            <a:extLst>
              <a:ext uri="{FF2B5EF4-FFF2-40B4-BE49-F238E27FC236}">
                <a16:creationId xmlns:a16="http://schemas.microsoft.com/office/drawing/2014/main" id="{FADEDA92-CAE9-43CE-920C-B7987E1CFC93}"/>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277504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BA7CBA-3348-4D8E-99A3-DE7CB713E688}"/>
              </a:ext>
            </a:extLst>
          </p:cNvPr>
          <p:cNvSpPr>
            <a:spLocks noGrp="1"/>
          </p:cNvSpPr>
          <p:nvPr>
            <p:ph type="title"/>
          </p:nvPr>
        </p:nvSpPr>
        <p:spPr/>
        <p:txBody>
          <a:bodyPr/>
          <a:lstStyle/>
          <a:p>
            <a:r>
              <a:rPr lang="en-GB" b="1" dirty="0">
                <a:cs typeface="Times New Roman" panose="02020603050405020304" pitchFamily="18" charset="0"/>
              </a:rPr>
              <a:t>Pharmacy oversight</a:t>
            </a:r>
          </a:p>
        </p:txBody>
      </p:sp>
      <p:sp>
        <p:nvSpPr>
          <p:cNvPr id="3" name="Content Placeholder 2">
            <a:extLst>
              <a:ext uri="{FF2B5EF4-FFF2-40B4-BE49-F238E27FC236}">
                <a16:creationId xmlns:a16="http://schemas.microsoft.com/office/drawing/2014/main" id="{5584556C-839E-4C6C-823F-59D28222451B}"/>
              </a:ext>
            </a:extLst>
          </p:cNvPr>
          <p:cNvSpPr>
            <a:spLocks noGrp="1"/>
          </p:cNvSpPr>
          <p:nvPr>
            <p:ph idx="1"/>
          </p:nvPr>
        </p:nvSpPr>
        <p:spPr>
          <a:xfrm>
            <a:off x="838200" y="2278197"/>
            <a:ext cx="7702685" cy="4196616"/>
          </a:xfrm>
        </p:spPr>
        <p:txBody>
          <a:bodyPr>
            <a:normAutofit/>
          </a:bodyPr>
          <a:lstStyle/>
          <a:p>
            <a:pPr marL="0" indent="0">
              <a:spcAft>
                <a:spcPts val="1200"/>
              </a:spcAft>
              <a:buNone/>
            </a:pPr>
            <a:r>
              <a:rPr lang="en-GB" sz="2200" dirty="0"/>
              <a:t>Hospitals must develop processes to ensure that:</a:t>
            </a:r>
          </a:p>
          <a:p>
            <a:pPr>
              <a:spcAft>
                <a:spcPts val="1200"/>
              </a:spcAft>
            </a:pPr>
            <a:r>
              <a:rPr lang="en-GB" sz="2200" dirty="0"/>
              <a:t>Pharmacy have oversight of all ATIMP clinical trials and remain accountable for good clinical practice</a:t>
            </a:r>
          </a:p>
          <a:p>
            <a:pPr>
              <a:spcAft>
                <a:spcPts val="1200"/>
              </a:spcAft>
            </a:pPr>
            <a:r>
              <a:rPr lang="en-GB" sz="2200" dirty="0"/>
              <a:t>Only staff with appropriate training and expertise handle these products</a:t>
            </a:r>
          </a:p>
          <a:p>
            <a:pPr>
              <a:spcAft>
                <a:spcPts val="1200"/>
              </a:spcAft>
            </a:pPr>
            <a:r>
              <a:rPr lang="en-GB" sz="2200" dirty="0"/>
              <a:t>Appropriate technical and pharmaceutical advice is available locally</a:t>
            </a:r>
          </a:p>
          <a:p>
            <a:pPr>
              <a:spcAft>
                <a:spcPts val="1200"/>
              </a:spcAft>
            </a:pPr>
            <a:r>
              <a:rPr lang="en-GB" sz="2200" dirty="0"/>
              <a:t>Robust governance procedures are in place</a:t>
            </a:r>
          </a:p>
        </p:txBody>
      </p:sp>
      <p:pic>
        <p:nvPicPr>
          <p:cNvPr id="5" name="Picture 4" descr="A close up of a sign&#10;&#10;Description automatically generated">
            <a:extLst>
              <a:ext uri="{FF2B5EF4-FFF2-40B4-BE49-F238E27FC236}">
                <a16:creationId xmlns:a16="http://schemas.microsoft.com/office/drawing/2014/main" id="{E260FA46-811A-415E-94FB-D8D1EC6D830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132" r="953" b="3"/>
          <a:stretch/>
        </p:blipFill>
        <p:spPr>
          <a:xfrm>
            <a:off x="8714098" y="2278197"/>
            <a:ext cx="2828972" cy="2889115"/>
          </a:xfrm>
          <a:prstGeom prst="rect">
            <a:avLst/>
          </a:prstGeom>
          <a:effectLst/>
        </p:spPr>
      </p:pic>
      <p:sp>
        <p:nvSpPr>
          <p:cNvPr id="6" name="Freeform: Shape 5">
            <a:extLst>
              <a:ext uri="{FF2B5EF4-FFF2-40B4-BE49-F238E27FC236}">
                <a16:creationId xmlns:a16="http://schemas.microsoft.com/office/drawing/2014/main" id="{78CB1204-00C8-4F7D-BC74-8CB332FC66AE}"/>
              </a:ext>
            </a:extLst>
          </p:cNvPr>
          <p:cNvSpPr/>
          <p:nvPr/>
        </p:nvSpPr>
        <p:spPr>
          <a:xfrm>
            <a:off x="7088938" y="667354"/>
            <a:ext cx="4454132" cy="1444557"/>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CC37F"/>
          </a:solidFill>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ts val="1200"/>
              </a:spcAft>
              <a:buNone/>
            </a:pPr>
            <a:r>
              <a:rPr lang="en-GB" sz="2400" b="1" kern="1200" dirty="0"/>
              <a:t>ATMPs are medicines</a:t>
            </a:r>
          </a:p>
          <a:p>
            <a:pPr marL="0" lvl="0" indent="0" algn="ctr" defTabSz="755650">
              <a:lnSpc>
                <a:spcPct val="90000"/>
              </a:lnSpc>
              <a:spcBef>
                <a:spcPct val="0"/>
              </a:spcBef>
              <a:buNone/>
            </a:pPr>
            <a:r>
              <a:rPr lang="en-GB" sz="2400" b="1" dirty="0"/>
              <a:t>The Chief Pharmacist is responsible for ATMP governance</a:t>
            </a:r>
            <a:endParaRPr lang="en-GB" sz="2400" b="1" kern="1200" dirty="0"/>
          </a:p>
        </p:txBody>
      </p:sp>
      <p:sp>
        <p:nvSpPr>
          <p:cNvPr id="2" name="Footer Placeholder 1">
            <a:extLst>
              <a:ext uri="{FF2B5EF4-FFF2-40B4-BE49-F238E27FC236}">
                <a16:creationId xmlns:a16="http://schemas.microsoft.com/office/drawing/2014/main" id="{E7FABBCC-3093-4DA1-9645-22CED87EE6B7}"/>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587740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3946016" y="2027433"/>
            <a:ext cx="0" cy="393030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117296"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117296"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117296"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117296"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117296"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337514" y="1550710"/>
            <a:ext cx="496324" cy="2684140"/>
          </a:xfrm>
          <a:prstGeom prst="leftBrace">
            <a:avLst>
              <a:gd name="adj1" fmla="val 133769"/>
              <a:gd name="adj2" fmla="val 50000"/>
            </a:avLst>
          </a:prstGeom>
          <a:ln w="76200">
            <a:solidFill>
              <a:srgbClr val="0076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Freeform: Shape 6">
            <a:extLst>
              <a:ext uri="{FF2B5EF4-FFF2-40B4-BE49-F238E27FC236}">
                <a16:creationId xmlns:a16="http://schemas.microsoft.com/office/drawing/2014/main" id="{609F340D-705F-429B-A767-798CC3A98B3F}"/>
              </a:ext>
            </a:extLst>
          </p:cNvPr>
          <p:cNvSpPr/>
          <p:nvPr/>
        </p:nvSpPr>
        <p:spPr>
          <a:xfrm>
            <a:off x="7627909"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627909"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627909"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627909"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69004"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69399"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69399"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69399" y="3076214"/>
            <a:ext cx="591726" cy="593209"/>
          </a:xfrm>
          <a:prstGeom prst="rect">
            <a:avLst/>
          </a:prstGeom>
        </p:spPr>
      </p:pic>
      <p:sp>
        <p:nvSpPr>
          <p:cNvPr id="3" name="Footer Placeholder 2">
            <a:extLst>
              <a:ext uri="{FF2B5EF4-FFF2-40B4-BE49-F238E27FC236}">
                <a16:creationId xmlns:a16="http://schemas.microsoft.com/office/drawing/2014/main" id="{D5F5F2C3-34CD-4AA1-BCF2-0FA00CF89E01}"/>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4158104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3DD8F-70F3-4E0B-93C6-5E9F9491B003}"/>
              </a:ext>
            </a:extLst>
          </p:cNvPr>
          <p:cNvSpPr>
            <a:spLocks noGrp="1"/>
          </p:cNvSpPr>
          <p:nvPr>
            <p:ph type="title"/>
          </p:nvPr>
        </p:nvSpPr>
        <p:spPr>
          <a:xfrm>
            <a:off x="4827639" y="591120"/>
            <a:ext cx="6724282" cy="732714"/>
          </a:xfrm>
        </p:spPr>
        <p:txBody>
          <a:bodyPr anchor="b">
            <a:normAutofit/>
          </a:bodyPr>
          <a:lstStyle/>
          <a:p>
            <a:r>
              <a:rPr lang="en-GB" b="1" dirty="0">
                <a:cs typeface="Times New Roman" panose="02020603050405020304" pitchFamily="18" charset="0"/>
              </a:rPr>
              <a:t>How to use this slide deck</a:t>
            </a:r>
          </a:p>
        </p:txBody>
      </p:sp>
      <p:sp>
        <p:nvSpPr>
          <p:cNvPr id="3" name="Content Placeholder 2">
            <a:extLst>
              <a:ext uri="{FF2B5EF4-FFF2-40B4-BE49-F238E27FC236}">
                <a16:creationId xmlns:a16="http://schemas.microsoft.com/office/drawing/2014/main" id="{1D31B8BD-5542-4873-85D0-5478FDB56D7C}"/>
              </a:ext>
            </a:extLst>
          </p:cNvPr>
          <p:cNvSpPr>
            <a:spLocks noGrp="1"/>
          </p:cNvSpPr>
          <p:nvPr>
            <p:ph idx="1"/>
          </p:nvPr>
        </p:nvSpPr>
        <p:spPr>
          <a:xfrm>
            <a:off x="4722125" y="1897039"/>
            <a:ext cx="6933063" cy="4326781"/>
          </a:xfrm>
        </p:spPr>
        <p:txBody>
          <a:bodyPr>
            <a:normAutofit/>
          </a:bodyPr>
          <a:lstStyle/>
          <a:p>
            <a:pPr marL="0" indent="0" algn="just">
              <a:spcBef>
                <a:spcPts val="0"/>
              </a:spcBef>
              <a:spcAft>
                <a:spcPts val="600"/>
              </a:spcAft>
              <a:buNone/>
            </a:pPr>
            <a:r>
              <a:rPr lang="en-GB" sz="2000" dirty="0"/>
              <a:t>This presentation has been developed to provide a general introduction to advanced therapies. It is aimed at healthcare professionals with limited prior knowledge of this topic.</a:t>
            </a:r>
          </a:p>
          <a:p>
            <a:pPr marL="0" indent="0" algn="just">
              <a:spcBef>
                <a:spcPts val="0"/>
              </a:spcBef>
              <a:spcAft>
                <a:spcPts val="600"/>
              </a:spcAft>
              <a:buNone/>
            </a:pPr>
            <a:endParaRPr lang="en-GB" sz="2000" dirty="0"/>
          </a:p>
          <a:p>
            <a:pPr marL="0" indent="0" algn="just">
              <a:spcBef>
                <a:spcPts val="0"/>
              </a:spcBef>
              <a:spcAft>
                <a:spcPts val="600"/>
              </a:spcAft>
              <a:buNone/>
            </a:pPr>
            <a:r>
              <a:rPr lang="en-GB" sz="2000" dirty="0"/>
              <a:t>The content in this training resource can be adapted as required to suit the needs of different audiences. Guidance is provided in the ‘notes’ section to support delivery of the slides.</a:t>
            </a:r>
          </a:p>
          <a:p>
            <a:pPr marL="0" indent="0" algn="just">
              <a:spcBef>
                <a:spcPts val="0"/>
              </a:spcBef>
              <a:spcAft>
                <a:spcPts val="600"/>
              </a:spcAft>
              <a:buNone/>
            </a:pPr>
            <a:endParaRPr lang="en-GB" sz="2000" dirty="0"/>
          </a:p>
          <a:p>
            <a:pPr marL="0" indent="0" algn="just">
              <a:spcBef>
                <a:spcPts val="0"/>
              </a:spcBef>
              <a:spcAft>
                <a:spcPts val="600"/>
              </a:spcAft>
              <a:buNone/>
            </a:pPr>
            <a:r>
              <a:rPr lang="en-GB" sz="2000" b="1" dirty="0"/>
              <a:t>Please acknowledge the Midlands-Wales Advanced Therapy Treatment Centre (MW-ATTC) for development of this material. </a:t>
            </a:r>
          </a:p>
          <a:p>
            <a:pPr marL="0" indent="0" algn="just">
              <a:spcBef>
                <a:spcPts val="0"/>
              </a:spcBef>
              <a:spcAft>
                <a:spcPts val="600"/>
              </a:spcAft>
              <a:buNone/>
            </a:pPr>
            <a:endParaRPr lang="en-GB" sz="2000" b="1" dirty="0"/>
          </a:p>
          <a:p>
            <a:pPr marL="0" indent="0" algn="just">
              <a:spcBef>
                <a:spcPts val="0"/>
              </a:spcBef>
              <a:spcAft>
                <a:spcPts val="600"/>
              </a:spcAft>
              <a:buNone/>
            </a:pPr>
            <a:r>
              <a:rPr lang="en-GB" sz="2000" dirty="0"/>
              <a:t>We would welcome your feedback and to hear about where these slides are used to deliver training: </a:t>
            </a:r>
            <a:r>
              <a:rPr lang="en-GB" sz="2000" dirty="0">
                <a:hlinkClick r:id="rId3"/>
              </a:rPr>
              <a:t>MWATTC@uhb.nhs.uk</a:t>
            </a:r>
            <a:endParaRPr lang="en-GB" sz="2000" dirty="0"/>
          </a:p>
        </p:txBody>
      </p:sp>
      <p:pic>
        <p:nvPicPr>
          <p:cNvPr id="5" name="Picture 4" descr="A picture containing object&#10;&#10;Description automatically generated">
            <a:extLst>
              <a:ext uri="{FF2B5EF4-FFF2-40B4-BE49-F238E27FC236}">
                <a16:creationId xmlns:a16="http://schemas.microsoft.com/office/drawing/2014/main" id="{7D03E2F7-E533-43DA-9C48-9345D250AA3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8444" r="7849"/>
          <a:stretch/>
        </p:blipFill>
        <p:spPr>
          <a:xfrm>
            <a:off x="314653" y="591119"/>
            <a:ext cx="4064020" cy="6012422"/>
          </a:xfrm>
          <a:prstGeom prst="rect">
            <a:avLst/>
          </a:prstGeom>
          <a:effectLst/>
        </p:spPr>
      </p:pic>
      <p:sp>
        <p:nvSpPr>
          <p:cNvPr id="4" name="Footer Placeholder 3">
            <a:extLst>
              <a:ext uri="{FF2B5EF4-FFF2-40B4-BE49-F238E27FC236}">
                <a16:creationId xmlns:a16="http://schemas.microsoft.com/office/drawing/2014/main" id="{A38359B7-7A66-4869-8BF9-9BF69803EE09}"/>
              </a:ext>
            </a:extLst>
          </p:cNvPr>
          <p:cNvSpPr>
            <a:spLocks noGrp="1"/>
          </p:cNvSpPr>
          <p:nvPr>
            <p:ph type="ftr" sz="quarter" idx="11"/>
          </p:nvPr>
        </p:nvSpPr>
        <p:spPr>
          <a:xfrm>
            <a:off x="4038600" y="6342456"/>
            <a:ext cx="4114800" cy="365125"/>
          </a:xfrm>
        </p:spPr>
        <p:txBody>
          <a:bodyPr/>
          <a:lstStyle/>
          <a:p>
            <a:r>
              <a:rPr lang="en-GB" dirty="0"/>
              <a:t>Version 3, October 2020</a:t>
            </a:r>
          </a:p>
        </p:txBody>
      </p:sp>
    </p:spTree>
    <p:extLst>
      <p:ext uri="{BB962C8B-B14F-4D97-AF65-F5344CB8AC3E}">
        <p14:creationId xmlns:p14="http://schemas.microsoft.com/office/powerpoint/2010/main" val="1741025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4" cstate="print">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solidFill>
                  <a:schemeClr val="bg1">
                    <a:lumMod val="75000"/>
                  </a:schemeClr>
                </a:solidFill>
              </a:rPr>
              <a:t>TEP</a:t>
            </a:r>
          </a:p>
        </p:txBody>
      </p:sp>
      <p:sp>
        <p:nvSpPr>
          <p:cNvPr id="21" name="TextBox 20">
            <a:extLst>
              <a:ext uri="{FF2B5EF4-FFF2-40B4-BE49-F238E27FC236}">
                <a16:creationId xmlns:a16="http://schemas.microsoft.com/office/drawing/2014/main" id="{3B8A5491-7BC9-45B9-B303-BABCE34B4FE6}"/>
              </a:ext>
            </a:extLst>
          </p:cNvPr>
          <p:cNvSpPr txBox="1"/>
          <p:nvPr/>
        </p:nvSpPr>
        <p:spPr>
          <a:xfrm>
            <a:off x="9429541" y="1460285"/>
            <a:ext cx="1953548" cy="400110"/>
          </a:xfrm>
          <a:prstGeom prst="rect">
            <a:avLst/>
          </a:prstGeom>
          <a:noFill/>
        </p:spPr>
        <p:txBody>
          <a:bodyPr wrap="none" rtlCol="0">
            <a:spAutoFit/>
          </a:bodyPr>
          <a:lstStyle/>
          <a:p>
            <a:pPr algn="ctr"/>
            <a:r>
              <a:rPr lang="en-GB" sz="2000" b="1" dirty="0">
                <a:solidFill>
                  <a:schemeClr val="bg1">
                    <a:lumMod val="75000"/>
                  </a:schemeClr>
                </a:solidFill>
              </a:rPr>
              <a:t>Combined ATMP</a:t>
            </a:r>
          </a:p>
        </p:txBody>
      </p:sp>
      <p:sp>
        <p:nvSpPr>
          <p:cNvPr id="22" name="TextBox 21">
            <a:extLst>
              <a:ext uri="{FF2B5EF4-FFF2-40B4-BE49-F238E27FC236}">
                <a16:creationId xmlns:a16="http://schemas.microsoft.com/office/drawing/2014/main" id="{A11326DD-A168-42F2-B969-D45E923204AF}"/>
              </a:ext>
            </a:extLst>
          </p:cNvPr>
          <p:cNvSpPr txBox="1"/>
          <p:nvPr/>
        </p:nvSpPr>
        <p:spPr>
          <a:xfrm>
            <a:off x="731653" y="1306397"/>
            <a:ext cx="2127570" cy="707886"/>
          </a:xfrm>
          <a:prstGeom prst="rect">
            <a:avLst/>
          </a:prstGeom>
          <a:noFill/>
        </p:spPr>
        <p:txBody>
          <a:bodyPr wrap="none" rtlCol="0">
            <a:spAutoFit/>
          </a:bodyPr>
          <a:lstStyle/>
          <a:p>
            <a:pPr algn="ctr"/>
            <a:r>
              <a:rPr lang="en-GB" sz="2000" b="1" dirty="0"/>
              <a:t>Gene Therapy</a:t>
            </a:r>
          </a:p>
          <a:p>
            <a:pPr algn="ctr"/>
            <a:r>
              <a:rPr lang="en-GB" sz="2000" b="1" dirty="0"/>
              <a:t>Medicinal Product</a:t>
            </a:r>
          </a:p>
        </p:txBody>
      </p:sp>
      <p:sp>
        <p:nvSpPr>
          <p:cNvPr id="23" name="TextBox 22">
            <a:extLst>
              <a:ext uri="{FF2B5EF4-FFF2-40B4-BE49-F238E27FC236}">
                <a16:creationId xmlns:a16="http://schemas.microsoft.com/office/drawing/2014/main" id="{84BC9861-6C05-49CF-A202-1CE1DD70CF43}"/>
              </a:ext>
            </a:extLst>
          </p:cNvPr>
          <p:cNvSpPr txBox="1"/>
          <p:nvPr/>
        </p:nvSpPr>
        <p:spPr>
          <a:xfrm>
            <a:off x="3477477" y="1306397"/>
            <a:ext cx="2406684" cy="707886"/>
          </a:xfrm>
          <a:prstGeom prst="rect">
            <a:avLst/>
          </a:prstGeom>
          <a:noFill/>
        </p:spPr>
        <p:txBody>
          <a:bodyPr wrap="none" rtlCol="0">
            <a:spAutoFit/>
          </a:bodyPr>
          <a:lstStyle/>
          <a:p>
            <a:pPr algn="ctr"/>
            <a:r>
              <a:rPr lang="en-GB" sz="2000" b="1" dirty="0">
                <a:solidFill>
                  <a:schemeClr val="bg1">
                    <a:lumMod val="75000"/>
                  </a:schemeClr>
                </a:solidFill>
              </a:rPr>
              <a:t>Somatic Cell Therapy</a:t>
            </a:r>
          </a:p>
          <a:p>
            <a:pPr algn="ctr"/>
            <a:r>
              <a:rPr lang="en-GB" sz="2000" b="1" dirty="0">
                <a:solidFill>
                  <a:schemeClr val="bg1">
                    <a:lumMod val="75000"/>
                  </a:schemeClr>
                </a:solidFill>
              </a:rPr>
              <a:t>Medicinal Product</a:t>
            </a:r>
          </a:p>
        </p:txBody>
      </p:sp>
      <p:sp>
        <p:nvSpPr>
          <p:cNvPr id="24" name="TextBox 23">
            <a:extLst>
              <a:ext uri="{FF2B5EF4-FFF2-40B4-BE49-F238E27FC236}">
                <a16:creationId xmlns:a16="http://schemas.microsoft.com/office/drawing/2014/main" id="{6E90E235-8C48-46F5-887F-24513CD8AFB5}"/>
              </a:ext>
            </a:extLst>
          </p:cNvPr>
          <p:cNvSpPr txBox="1"/>
          <p:nvPr/>
        </p:nvSpPr>
        <p:spPr>
          <a:xfrm>
            <a:off x="6459727" y="1306397"/>
            <a:ext cx="2105385" cy="707886"/>
          </a:xfrm>
          <a:prstGeom prst="rect">
            <a:avLst/>
          </a:prstGeom>
          <a:noFill/>
        </p:spPr>
        <p:txBody>
          <a:bodyPr wrap="none" rtlCol="0">
            <a:spAutoFit/>
          </a:bodyPr>
          <a:lstStyle/>
          <a:p>
            <a:pPr algn="ctr"/>
            <a:r>
              <a:rPr lang="en-GB" sz="2000" b="1" dirty="0">
                <a:solidFill>
                  <a:schemeClr val="bg1">
                    <a:lumMod val="75000"/>
                  </a:schemeClr>
                </a:solidFill>
              </a:rPr>
              <a:t>Tissue Engineered</a:t>
            </a:r>
          </a:p>
          <a:p>
            <a:pPr algn="ctr"/>
            <a:r>
              <a:rPr lang="en-GB" sz="2000" b="1" dirty="0">
                <a:solidFill>
                  <a:schemeClr val="bg1">
                    <a:lumMod val="75000"/>
                  </a:schemeClr>
                </a:solidFill>
              </a:rPr>
              <a:t>Product</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solidFill>
                  <a:schemeClr val="bg1">
                    <a:lumMod val="75000"/>
                  </a:schemeClr>
                </a:solidFill>
              </a:rPr>
              <a:t>cATMP</a:t>
            </a:r>
            <a:endParaRPr lang="en-GB" sz="2400" dirty="0">
              <a:solidFill>
                <a:schemeClr val="bg1">
                  <a:lumMod val="75000"/>
                </a:schemeClr>
              </a:solidFill>
            </a:endParaRPr>
          </a:p>
        </p:txBody>
      </p:sp>
      <p:pic>
        <p:nvPicPr>
          <p:cNvPr id="26" name="Picture 25" descr="A close up of a logo&#10;&#10;Description generated with high confidence">
            <a:extLst>
              <a:ext uri="{FF2B5EF4-FFF2-40B4-BE49-F238E27FC236}">
                <a16:creationId xmlns:a16="http://schemas.microsoft.com/office/drawing/2014/main" id="{1F309B1B-CC4B-401F-A9EB-D3EFACBAB368}"/>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sp>
        <p:nvSpPr>
          <p:cNvPr id="27" name="TextBox 26">
            <a:extLst>
              <a:ext uri="{FF2B5EF4-FFF2-40B4-BE49-F238E27FC236}">
                <a16:creationId xmlns:a16="http://schemas.microsoft.com/office/drawing/2014/main" id="{5F24668C-7146-41AD-B502-9C47352CE3F1}"/>
              </a:ext>
            </a:extLst>
          </p:cNvPr>
          <p:cNvSpPr txBox="1"/>
          <p:nvPr/>
        </p:nvSpPr>
        <p:spPr>
          <a:xfrm>
            <a:off x="4128831" y="4895654"/>
            <a:ext cx="1042145" cy="461665"/>
          </a:xfrm>
          <a:prstGeom prst="rect">
            <a:avLst/>
          </a:prstGeom>
          <a:noFill/>
        </p:spPr>
        <p:txBody>
          <a:bodyPr wrap="none" rtlCol="0">
            <a:spAutoFit/>
          </a:bodyPr>
          <a:lstStyle/>
          <a:p>
            <a:r>
              <a:rPr lang="en-GB" sz="2400" dirty="0" err="1">
                <a:solidFill>
                  <a:schemeClr val="bg1">
                    <a:lumMod val="75000"/>
                  </a:schemeClr>
                </a:solidFill>
              </a:rPr>
              <a:t>sCTMP</a:t>
            </a:r>
            <a:endParaRPr lang="en-GB" sz="2400" dirty="0">
              <a:solidFill>
                <a:schemeClr val="bg1">
                  <a:lumMod val="75000"/>
                </a:schemeClr>
              </a:solidFill>
            </a:endParaRPr>
          </a:p>
        </p:txBody>
      </p:sp>
      <p:sp>
        <p:nvSpPr>
          <p:cNvPr id="2" name="Footer Placeholder 1">
            <a:extLst>
              <a:ext uri="{FF2B5EF4-FFF2-40B4-BE49-F238E27FC236}">
                <a16:creationId xmlns:a16="http://schemas.microsoft.com/office/drawing/2014/main" id="{DD340EA6-18FD-4195-AE2B-2667FA4FBA5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247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Gene therapy medicinal products</a:t>
            </a:r>
          </a:p>
        </p:txBody>
      </p:sp>
      <p:pic>
        <p:nvPicPr>
          <p:cNvPr id="6" name="Content Placeholder 4">
            <a:extLst>
              <a:ext uri="{FF2B5EF4-FFF2-40B4-BE49-F238E27FC236}">
                <a16:creationId xmlns:a16="http://schemas.microsoft.com/office/drawing/2014/main" id="{5AB45580-E1F9-456E-9EEF-7812B0CFD4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4" name="Rectangle 3">
            <a:extLst>
              <a:ext uri="{FF2B5EF4-FFF2-40B4-BE49-F238E27FC236}">
                <a16:creationId xmlns:a16="http://schemas.microsoft.com/office/drawing/2014/main" id="{383B36D3-08C0-4FCC-B1B7-4BB065B75F05}"/>
              </a:ext>
            </a:extLst>
          </p:cNvPr>
          <p:cNvSpPr/>
          <p:nvPr/>
        </p:nvSpPr>
        <p:spPr>
          <a:xfrm>
            <a:off x="838199" y="5865607"/>
            <a:ext cx="7041205" cy="400110"/>
          </a:xfrm>
          <a:prstGeom prst="rect">
            <a:avLst/>
          </a:prstGeom>
        </p:spPr>
        <p:txBody>
          <a:bodyPr wrap="square">
            <a:spAutoFit/>
          </a:bodyPr>
          <a:lstStyle/>
          <a:p>
            <a:pPr>
              <a:spcAft>
                <a:spcPts val="1200"/>
              </a:spcAft>
              <a:defRPr/>
            </a:pPr>
            <a:r>
              <a:rPr lang="en-US" altLang="en-US" sz="2000" b="1" i="1" dirty="0">
                <a:solidFill>
                  <a:srgbClr val="0072C6"/>
                </a:solidFill>
                <a:hlinkClick r:id="rId4"/>
              </a:rPr>
              <a:t>GTMPs are defined in Directive 2001/83/EC, Annex I, Part IV </a:t>
            </a:r>
            <a:endParaRPr lang="en-US" altLang="en-US" sz="2000" b="1" i="1" dirty="0">
              <a:solidFill>
                <a:srgbClr val="0072C6"/>
              </a:solidFill>
            </a:endParaRPr>
          </a:p>
        </p:txBody>
      </p:sp>
      <p:sp>
        <p:nvSpPr>
          <p:cNvPr id="9" name="Isosceles Triangle 8">
            <a:extLst>
              <a:ext uri="{FF2B5EF4-FFF2-40B4-BE49-F238E27FC236}">
                <a16:creationId xmlns:a16="http://schemas.microsoft.com/office/drawing/2014/main" id="{2C313719-5D2E-4F13-8527-D2695E5A2E52}"/>
              </a:ext>
            </a:extLst>
          </p:cNvPr>
          <p:cNvSpPr/>
          <p:nvPr/>
        </p:nvSpPr>
        <p:spPr>
          <a:xfrm rot="5400000">
            <a:off x="1132160" y="2722492"/>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07BB7710-654E-4D67-9C35-C438563B9479}"/>
              </a:ext>
            </a:extLst>
          </p:cNvPr>
          <p:cNvSpPr/>
          <p:nvPr/>
        </p:nvSpPr>
        <p:spPr>
          <a:xfrm rot="5400000">
            <a:off x="1112704" y="3321997"/>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DD2F4B91-17C4-4707-8C67-E3813A2C4E55}"/>
              </a:ext>
            </a:extLst>
          </p:cNvPr>
          <p:cNvSpPr txBox="1">
            <a:spLocks/>
          </p:cNvSpPr>
          <p:nvPr/>
        </p:nvSpPr>
        <p:spPr>
          <a:xfrm>
            <a:off x="838199" y="1825625"/>
            <a:ext cx="8305801" cy="36996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Font typeface="Arial" panose="020B0604020202020204" pitchFamily="34" charset="0"/>
              <a:buNone/>
            </a:pPr>
            <a:r>
              <a:rPr lang="en-GB" sz="2400" dirty="0"/>
              <a:t>A gene therapy medicinal product (GTMP) is a biological medicine containing an active substance which:</a:t>
            </a:r>
          </a:p>
          <a:p>
            <a:pPr marL="0" indent="0" algn="just">
              <a:spcAft>
                <a:spcPts val="1200"/>
              </a:spcAft>
              <a:buFont typeface="Arial" panose="020B0604020202020204" pitchFamily="34" charset="0"/>
              <a:buNone/>
            </a:pPr>
            <a:r>
              <a:rPr lang="en-GB" sz="2400" dirty="0"/>
              <a:t>	contains or consists of </a:t>
            </a:r>
            <a:r>
              <a:rPr lang="en-GB" sz="2400" b="1" dirty="0">
                <a:solidFill>
                  <a:srgbClr val="0072C6"/>
                </a:solidFill>
              </a:rPr>
              <a:t>recombinant nucleic acid(s)</a:t>
            </a:r>
            <a:r>
              <a:rPr lang="en-GB" sz="2400" dirty="0"/>
              <a:t>. </a:t>
            </a:r>
          </a:p>
          <a:p>
            <a:pPr marL="0" indent="0" algn="just">
              <a:spcAft>
                <a:spcPts val="1200"/>
              </a:spcAft>
              <a:buFont typeface="Arial" panose="020B0604020202020204" pitchFamily="34" charset="0"/>
              <a:buNone/>
            </a:pPr>
            <a:r>
              <a:rPr lang="en-GB" sz="2400" dirty="0"/>
              <a:t>	It is administered to patients to </a:t>
            </a:r>
            <a:r>
              <a:rPr lang="en-GB" sz="2400" b="1" dirty="0">
                <a:solidFill>
                  <a:srgbClr val="0072C6"/>
                </a:solidFill>
              </a:rPr>
              <a:t>regulate, repair, replace, 	add or 	delete a genetic sequence</a:t>
            </a:r>
            <a:r>
              <a:rPr lang="en-GB" sz="2400" dirty="0"/>
              <a:t>.</a:t>
            </a:r>
          </a:p>
          <a:p>
            <a:pPr marL="0" indent="0" algn="just">
              <a:spcAft>
                <a:spcPts val="1200"/>
              </a:spcAft>
              <a:buFont typeface="Arial" panose="020B0604020202020204" pitchFamily="34" charset="0"/>
              <a:buNone/>
              <a:defRPr/>
            </a:pPr>
            <a:r>
              <a:rPr lang="en-GB" sz="2400" dirty="0"/>
              <a:t>Its mechanism of action must be directly related to the recombinant nucleic acid sequence it contains, or to the product of genetic expression of this sequence.</a:t>
            </a:r>
          </a:p>
        </p:txBody>
      </p:sp>
      <p:pic>
        <p:nvPicPr>
          <p:cNvPr id="14" name="Picture 13">
            <a:extLst>
              <a:ext uri="{FF2B5EF4-FFF2-40B4-BE49-F238E27FC236}">
                <a16:creationId xmlns:a16="http://schemas.microsoft.com/office/drawing/2014/main" id="{59C236A0-BCDD-4B44-8CDD-1EE7536923A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65503" y="2149230"/>
            <a:ext cx="2187825" cy="3553635"/>
          </a:xfrm>
          <a:prstGeom prst="rect">
            <a:avLst/>
          </a:prstGeom>
        </p:spPr>
      </p:pic>
      <p:sp>
        <p:nvSpPr>
          <p:cNvPr id="3" name="Footer Placeholder 2">
            <a:extLst>
              <a:ext uri="{FF2B5EF4-FFF2-40B4-BE49-F238E27FC236}">
                <a16:creationId xmlns:a16="http://schemas.microsoft.com/office/drawing/2014/main" id="{F86F8B77-3A3C-4A1B-B869-5754FA8776B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179885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5D35-3B91-4673-92DC-8869EAD55B5D}"/>
              </a:ext>
            </a:extLst>
          </p:cNvPr>
          <p:cNvSpPr>
            <a:spLocks noGrp="1"/>
          </p:cNvSpPr>
          <p:nvPr>
            <p:ph type="title"/>
          </p:nvPr>
        </p:nvSpPr>
        <p:spPr/>
        <p:txBody>
          <a:bodyPr/>
          <a:lstStyle/>
          <a:p>
            <a:r>
              <a:rPr lang="en-GB" b="1" dirty="0">
                <a:cs typeface="Times New Roman" panose="02020603050405020304" pitchFamily="18" charset="0"/>
              </a:rPr>
              <a:t>Genetically modified organisms (GMOs)</a:t>
            </a:r>
          </a:p>
        </p:txBody>
      </p:sp>
      <p:pic>
        <p:nvPicPr>
          <p:cNvPr id="4" name="Content Placeholder 4">
            <a:extLst>
              <a:ext uri="{FF2B5EF4-FFF2-40B4-BE49-F238E27FC236}">
                <a16:creationId xmlns:a16="http://schemas.microsoft.com/office/drawing/2014/main" id="{67113ACD-AC9D-4313-BABA-2FF7E31B29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6" name="Content Placeholder 2">
            <a:extLst>
              <a:ext uri="{FF2B5EF4-FFF2-40B4-BE49-F238E27FC236}">
                <a16:creationId xmlns:a16="http://schemas.microsoft.com/office/drawing/2014/main" id="{A4CEB15F-F78F-4A79-B65E-DB1E6C27BF36}"/>
              </a:ext>
            </a:extLst>
          </p:cNvPr>
          <p:cNvSpPr txBox="1">
            <a:spLocks/>
          </p:cNvSpPr>
          <p:nvPr/>
        </p:nvSpPr>
        <p:spPr>
          <a:xfrm>
            <a:off x="838199" y="2057013"/>
            <a:ext cx="6805614" cy="29628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defRPr/>
            </a:pPr>
            <a:r>
              <a:rPr lang="en-GB" sz="2400" dirty="0"/>
              <a:t>In most cases, gene therapy medicinal products will be classed as GMOs. </a:t>
            </a:r>
          </a:p>
          <a:p>
            <a:pPr marL="0" indent="0" algn="just">
              <a:spcAft>
                <a:spcPts val="1200"/>
              </a:spcAft>
              <a:buFont typeface="Arial" panose="020B0604020202020204" pitchFamily="34" charset="0"/>
              <a:buNone/>
              <a:defRPr/>
            </a:pPr>
            <a:r>
              <a:rPr lang="en-GB" sz="2400" dirty="0"/>
              <a:t>A </a:t>
            </a:r>
            <a:r>
              <a:rPr lang="en-GB" sz="2400" i="1" dirty="0"/>
              <a:t>genetically modified organism </a:t>
            </a:r>
            <a:r>
              <a:rPr lang="en-GB" sz="2400" dirty="0"/>
              <a:t>is defined as:</a:t>
            </a:r>
          </a:p>
          <a:p>
            <a:pPr marL="457200" lvl="1" indent="0" algn="just">
              <a:spcAft>
                <a:spcPts val="1200"/>
              </a:spcAft>
              <a:buNone/>
              <a:defRPr/>
            </a:pPr>
            <a:r>
              <a:rPr lang="en-GB" dirty="0"/>
              <a:t>an organism, with the exception of human beings, in which the genetic material has been altered in a way that does not occur naturally by mating and/or natural recombination.</a:t>
            </a:r>
            <a:endParaRPr lang="en-GB" sz="2400" dirty="0"/>
          </a:p>
        </p:txBody>
      </p:sp>
      <p:sp>
        <p:nvSpPr>
          <p:cNvPr id="7" name="Rectangle 6">
            <a:extLst>
              <a:ext uri="{FF2B5EF4-FFF2-40B4-BE49-F238E27FC236}">
                <a16:creationId xmlns:a16="http://schemas.microsoft.com/office/drawing/2014/main" id="{B91EF6D9-81BB-443A-BCEA-FA174A17E335}"/>
              </a:ext>
            </a:extLst>
          </p:cNvPr>
          <p:cNvSpPr/>
          <p:nvPr/>
        </p:nvSpPr>
        <p:spPr>
          <a:xfrm>
            <a:off x="838199" y="5638411"/>
            <a:ext cx="8617086" cy="400110"/>
          </a:xfrm>
          <a:prstGeom prst="rect">
            <a:avLst/>
          </a:prstGeom>
        </p:spPr>
        <p:txBody>
          <a:bodyPr wrap="square">
            <a:spAutoFit/>
          </a:bodyPr>
          <a:lstStyle/>
          <a:p>
            <a:pPr>
              <a:spcAft>
                <a:spcPts val="1200"/>
              </a:spcAft>
              <a:defRPr/>
            </a:pPr>
            <a:r>
              <a:rPr lang="en-US" altLang="en-US" sz="2000" b="1" i="1" dirty="0">
                <a:solidFill>
                  <a:srgbClr val="0072C6"/>
                </a:solidFill>
                <a:hlinkClick r:id="rId3"/>
              </a:rPr>
              <a:t>GMOs are defined in Directive 2001/83/EC, </a:t>
            </a:r>
            <a:r>
              <a:rPr lang="en-GB" sz="2000" b="1" i="1" dirty="0">
                <a:solidFill>
                  <a:srgbClr val="0072C6"/>
                </a:solidFill>
                <a:hlinkClick r:id="rId3"/>
              </a:rPr>
              <a:t>Article 2</a:t>
            </a:r>
            <a:endParaRPr lang="en-GB" sz="2000" b="1" i="1" dirty="0">
              <a:solidFill>
                <a:srgbClr val="0072C6"/>
              </a:solidFill>
            </a:endParaRPr>
          </a:p>
        </p:txBody>
      </p:sp>
      <p:pic>
        <p:nvPicPr>
          <p:cNvPr id="9218" name="Picture 2" descr="Genetic engineering logo.png">
            <a:extLst>
              <a:ext uri="{FF2B5EF4-FFF2-40B4-BE49-F238E27FC236}">
                <a16:creationId xmlns:a16="http://schemas.microsoft.com/office/drawing/2014/main" id="{AD0DEFB8-CA1C-4689-A2D8-20E86102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577" y="2309251"/>
            <a:ext cx="3148012" cy="296283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0613257-6945-449A-A73B-02FF3D84246B}"/>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742606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31757D09-003C-4C54-8332-0518B8A5DECA}"/>
              </a:ext>
            </a:extLst>
          </p:cNvPr>
          <p:cNvSpPr>
            <a:spLocks noChangeAspect="1"/>
          </p:cNvSpPr>
          <p:nvPr/>
        </p:nvSpPr>
        <p:spPr>
          <a:xfrm>
            <a:off x="4065053" y="3757707"/>
            <a:ext cx="2360069" cy="228447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667513" y="1444816"/>
            <a:ext cx="5626408" cy="5001094"/>
          </a:xfrm>
        </p:spPr>
        <p:txBody>
          <a:bodyPr>
            <a:normAutofit/>
          </a:bodyPr>
          <a:lstStyle/>
          <a:p>
            <a:pPr marL="0" indent="0" algn="just">
              <a:spcAft>
                <a:spcPts val="1200"/>
              </a:spcAft>
              <a:buNone/>
            </a:pPr>
            <a:r>
              <a:rPr lang="en-GB" altLang="en-US" sz="2000" dirty="0"/>
              <a:t>For gene therapies to work, the</a:t>
            </a:r>
            <a:r>
              <a:rPr lang="en-GB" sz="2000" dirty="0"/>
              <a:t> modified genetic material needs to be transported into target cells where the active gene product can be produced.</a:t>
            </a:r>
          </a:p>
          <a:p>
            <a:pPr marL="0" indent="0">
              <a:buNone/>
              <a:defRPr/>
            </a:pPr>
            <a:endParaRPr lang="en-GB" sz="2000" dirty="0"/>
          </a:p>
          <a:p>
            <a:pPr lvl="1">
              <a:defRPr/>
            </a:pPr>
            <a:endParaRPr lang="en-GB" altLang="en-US" sz="1800" dirty="0"/>
          </a:p>
        </p:txBody>
      </p:sp>
      <p:pic>
        <p:nvPicPr>
          <p:cNvPr id="8" name="Content Placeholder 4">
            <a:extLst>
              <a:ext uri="{FF2B5EF4-FFF2-40B4-BE49-F238E27FC236}">
                <a16:creationId xmlns:a16="http://schemas.microsoft.com/office/drawing/2014/main" id="{AA1A3C63-1EA7-40E4-9633-F5C685C8CF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13" name="Group 12">
            <a:extLst>
              <a:ext uri="{FF2B5EF4-FFF2-40B4-BE49-F238E27FC236}">
                <a16:creationId xmlns:a16="http://schemas.microsoft.com/office/drawing/2014/main" id="{83928A1D-501E-4D51-B2D0-FF1C5AC6BD25}"/>
              </a:ext>
            </a:extLst>
          </p:cNvPr>
          <p:cNvGrpSpPr/>
          <p:nvPr/>
        </p:nvGrpSpPr>
        <p:grpSpPr>
          <a:xfrm>
            <a:off x="6627822" y="1755903"/>
            <a:ext cx="5564178" cy="923330"/>
            <a:chOff x="6216566" y="2301955"/>
            <a:chExt cx="5861851" cy="923330"/>
          </a:xfrm>
        </p:grpSpPr>
        <p:sp>
          <p:nvSpPr>
            <p:cNvPr id="4" name="Rectangle 3">
              <a:extLst>
                <a:ext uri="{FF2B5EF4-FFF2-40B4-BE49-F238E27FC236}">
                  <a16:creationId xmlns:a16="http://schemas.microsoft.com/office/drawing/2014/main" id="{B9F42CBA-1081-4313-9B2B-32E497A2FB30}"/>
                </a:ext>
              </a:extLst>
            </p:cNvPr>
            <p:cNvSpPr/>
            <p:nvPr/>
          </p:nvSpPr>
          <p:spPr>
            <a:xfrm>
              <a:off x="7874858" y="2301955"/>
              <a:ext cx="4203559" cy="923330"/>
            </a:xfrm>
            <a:prstGeom prst="rect">
              <a:avLst/>
            </a:prstGeom>
          </p:spPr>
          <p:txBody>
            <a:bodyPr wrap="square">
              <a:spAutoFit/>
            </a:bodyPr>
            <a:lstStyle/>
            <a:p>
              <a:pPr algn="just">
                <a:defRPr/>
              </a:pPr>
              <a:r>
                <a:rPr lang="en-GB" b="1" i="1" dirty="0">
                  <a:solidFill>
                    <a:srgbClr val="0072C6"/>
                  </a:solidFill>
                </a:rPr>
                <a:t>are delivery vehicles or carriers </a:t>
              </a:r>
            </a:p>
            <a:p>
              <a:pPr algn="just">
                <a:defRPr/>
              </a:pPr>
              <a:r>
                <a:rPr lang="en-GB" b="1" i="1" dirty="0">
                  <a:solidFill>
                    <a:srgbClr val="0072C6"/>
                  </a:solidFill>
                </a:rPr>
                <a:t>that encapsulate genetic material,</a:t>
              </a:r>
            </a:p>
            <a:p>
              <a:pPr algn="just">
                <a:defRPr/>
              </a:pPr>
              <a:r>
                <a:rPr lang="en-GB" b="1" i="1" dirty="0">
                  <a:solidFill>
                    <a:srgbClr val="0072C6"/>
                  </a:solidFill>
                </a:rPr>
                <a:t>to protect &amp; deliver it into target cells.</a:t>
              </a:r>
              <a:endParaRPr lang="en-GB" altLang="en-US" b="1" i="1" dirty="0">
                <a:solidFill>
                  <a:srgbClr val="0072C6"/>
                </a:solidFill>
              </a:endParaRPr>
            </a:p>
          </p:txBody>
        </p:sp>
        <p:sp>
          <p:nvSpPr>
            <p:cNvPr id="9" name="Rectangle 8">
              <a:extLst>
                <a:ext uri="{FF2B5EF4-FFF2-40B4-BE49-F238E27FC236}">
                  <a16:creationId xmlns:a16="http://schemas.microsoft.com/office/drawing/2014/main" id="{073DB1A8-3B7A-4BC6-BA20-B05D4611BD72}"/>
                </a:ext>
              </a:extLst>
            </p:cNvPr>
            <p:cNvSpPr/>
            <p:nvPr/>
          </p:nvSpPr>
          <p:spPr>
            <a:xfrm>
              <a:off x="6216566" y="2434259"/>
              <a:ext cx="1513671" cy="584775"/>
            </a:xfrm>
            <a:prstGeom prst="rect">
              <a:avLst/>
            </a:prstGeom>
          </p:spPr>
          <p:txBody>
            <a:bodyPr wrap="none">
              <a:spAutoFit/>
            </a:bodyPr>
            <a:lstStyle/>
            <a:p>
              <a:r>
                <a:rPr lang="en-GB" sz="3200" b="1" i="1" dirty="0">
                  <a:solidFill>
                    <a:srgbClr val="0072C6"/>
                  </a:solidFill>
                </a:rPr>
                <a:t>Vectors</a:t>
              </a:r>
              <a:endParaRPr lang="en-GB" sz="3200" dirty="0"/>
            </a:p>
          </p:txBody>
        </p:sp>
        <p:cxnSp>
          <p:nvCxnSpPr>
            <p:cNvPr id="11" name="Straight Connector 10">
              <a:extLst>
                <a:ext uri="{FF2B5EF4-FFF2-40B4-BE49-F238E27FC236}">
                  <a16:creationId xmlns:a16="http://schemas.microsoft.com/office/drawing/2014/main" id="{13580F20-4E33-4B53-9DE1-367119587B82}"/>
                </a:ext>
              </a:extLst>
            </p:cNvPr>
            <p:cNvCxnSpPr>
              <a:cxnSpLocks/>
            </p:cNvCxnSpPr>
            <p:nvPr/>
          </p:nvCxnSpPr>
          <p:spPr>
            <a:xfrm>
              <a:off x="7826294" y="2325285"/>
              <a:ext cx="0" cy="900000"/>
            </a:xfrm>
            <a:prstGeom prst="line">
              <a:avLst/>
            </a:prstGeom>
            <a:ln w="57150">
              <a:solidFill>
                <a:srgbClr val="0C79C9"/>
              </a:solidFill>
            </a:ln>
          </p:spPr>
          <p:style>
            <a:lnRef idx="1">
              <a:schemeClr val="accent1"/>
            </a:lnRef>
            <a:fillRef idx="0">
              <a:schemeClr val="accent1"/>
            </a:fillRef>
            <a:effectRef idx="0">
              <a:schemeClr val="accent1"/>
            </a:effectRef>
            <a:fontRef idx="minor">
              <a:schemeClr val="tx1"/>
            </a:fontRef>
          </p:style>
        </p:cxnSp>
      </p:grpSp>
      <p:sp>
        <p:nvSpPr>
          <p:cNvPr id="12" name="Title 1">
            <a:extLst>
              <a:ext uri="{FF2B5EF4-FFF2-40B4-BE49-F238E27FC236}">
                <a16:creationId xmlns:a16="http://schemas.microsoft.com/office/drawing/2014/main" id="{45FF6882-2B3B-40B4-BDFD-D99DB103AA6A}"/>
              </a:ext>
            </a:extLst>
          </p:cNvPr>
          <p:cNvSpPr txBox="1">
            <a:spLocks/>
          </p:cNvSpPr>
          <p:nvPr/>
        </p:nvSpPr>
        <p:spPr>
          <a:xfrm>
            <a:off x="667512" y="365125"/>
            <a:ext cx="10686288" cy="725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b="1" dirty="0">
                <a:cs typeface="Times New Roman" panose="02020603050405020304" pitchFamily="18" charset="0"/>
              </a:rPr>
              <a:t>Delivering genetic material into cells</a:t>
            </a:r>
          </a:p>
        </p:txBody>
      </p:sp>
      <p:pic>
        <p:nvPicPr>
          <p:cNvPr id="23" name="Picture 29" descr="A close up of a sign&#10;&#10;Description generated with high confidence">
            <a:extLst>
              <a:ext uri="{FF2B5EF4-FFF2-40B4-BE49-F238E27FC236}">
                <a16:creationId xmlns:a16="http://schemas.microsoft.com/office/drawing/2014/main" id="{F63A756D-F658-446E-8187-88BFA708D44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7306963" y="4860763"/>
            <a:ext cx="1245414" cy="113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ontent Placeholder 67" descr="A close up of a logo&#10;&#10;Description generated with very high confidence">
            <a:extLst>
              <a:ext uri="{FF2B5EF4-FFF2-40B4-BE49-F238E27FC236}">
                <a16:creationId xmlns:a16="http://schemas.microsoft.com/office/drawing/2014/main" id="{6031A388-8D3B-496F-8AB2-DA339BF9A25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66029" y="5513224"/>
            <a:ext cx="1245413" cy="1260182"/>
          </a:xfrm>
          <a:prstGeom prst="rect">
            <a:avLst/>
          </a:prstGeom>
        </p:spPr>
      </p:pic>
      <p:sp>
        <p:nvSpPr>
          <p:cNvPr id="26" name="Arc 25">
            <a:extLst>
              <a:ext uri="{FF2B5EF4-FFF2-40B4-BE49-F238E27FC236}">
                <a16:creationId xmlns:a16="http://schemas.microsoft.com/office/drawing/2014/main" id="{27A52691-F411-4ABA-A36C-F2738850EC93}"/>
              </a:ext>
            </a:extLst>
          </p:cNvPr>
          <p:cNvSpPr/>
          <p:nvPr/>
        </p:nvSpPr>
        <p:spPr>
          <a:xfrm rot="9851549">
            <a:off x="4059698" y="3728699"/>
            <a:ext cx="2341968" cy="2320400"/>
          </a:xfrm>
          <a:prstGeom prst="arc">
            <a:avLst/>
          </a:pr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7" name="Picture 15">
            <a:extLst>
              <a:ext uri="{FF2B5EF4-FFF2-40B4-BE49-F238E27FC236}">
                <a16:creationId xmlns:a16="http://schemas.microsoft.com/office/drawing/2014/main" id="{5A40B045-5D42-42DE-B1AC-0E59DD270A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rot="2075210" flipH="1" flipV="1">
            <a:off x="3304791" y="5263319"/>
            <a:ext cx="555093" cy="964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c 27" descr="Line arrow Clockwise curve">
            <a:extLst>
              <a:ext uri="{FF2B5EF4-FFF2-40B4-BE49-F238E27FC236}">
                <a16:creationId xmlns:a16="http://schemas.microsoft.com/office/drawing/2014/main" id="{03DB1E93-F9CD-4B91-9111-A2875E5434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500375">
            <a:off x="4228022" y="3606731"/>
            <a:ext cx="914400" cy="914400"/>
          </a:xfrm>
          <a:prstGeom prst="rect">
            <a:avLst/>
          </a:prstGeom>
        </p:spPr>
      </p:pic>
      <p:pic>
        <p:nvPicPr>
          <p:cNvPr id="29" name="Graphic 28" descr="Line arrow Clockwise curve">
            <a:extLst>
              <a:ext uri="{FF2B5EF4-FFF2-40B4-BE49-F238E27FC236}">
                <a16:creationId xmlns:a16="http://schemas.microsoft.com/office/drawing/2014/main" id="{ADC5B0B1-06FC-4D76-8C6F-74E4A29E2E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37177" flipH="1">
            <a:off x="4200347" y="5333063"/>
            <a:ext cx="914400" cy="914400"/>
          </a:xfrm>
          <a:prstGeom prst="rect">
            <a:avLst/>
          </a:prstGeom>
        </p:spPr>
      </p:pic>
      <p:pic>
        <p:nvPicPr>
          <p:cNvPr id="30" name="Graphic 29" descr="Line arrow Clockwise curve">
            <a:extLst>
              <a:ext uri="{FF2B5EF4-FFF2-40B4-BE49-F238E27FC236}">
                <a16:creationId xmlns:a16="http://schemas.microsoft.com/office/drawing/2014/main" id="{A4219C52-6E20-452C-A444-FFBFDA12C3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1102572" flipH="1">
            <a:off x="5525938" y="3728105"/>
            <a:ext cx="914400" cy="914400"/>
          </a:xfrm>
          <a:prstGeom prst="rect">
            <a:avLst/>
          </a:prstGeom>
        </p:spPr>
      </p:pic>
      <p:pic>
        <p:nvPicPr>
          <p:cNvPr id="33" name="Picture 32" descr="A picture containing vector graphics&#10;&#10;Description automatically generated">
            <a:extLst>
              <a:ext uri="{FF2B5EF4-FFF2-40B4-BE49-F238E27FC236}">
                <a16:creationId xmlns:a16="http://schemas.microsoft.com/office/drawing/2014/main" id="{BA44D0B9-FE9B-4066-9B92-0F724CE9204F}"/>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20985241">
            <a:off x="3521260" y="2931503"/>
            <a:ext cx="931957" cy="1055774"/>
          </a:xfrm>
          <a:prstGeom prst="rect">
            <a:avLst/>
          </a:prstGeom>
        </p:spPr>
      </p:pic>
      <p:pic>
        <p:nvPicPr>
          <p:cNvPr id="36" name="Picture 35">
            <a:extLst>
              <a:ext uri="{FF2B5EF4-FFF2-40B4-BE49-F238E27FC236}">
                <a16:creationId xmlns:a16="http://schemas.microsoft.com/office/drawing/2014/main" id="{13BA0CE0-72C6-4E66-A2E2-C5557D2EF387}"/>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01928" y="3174780"/>
            <a:ext cx="854836" cy="859445"/>
          </a:xfrm>
          <a:prstGeom prst="rect">
            <a:avLst/>
          </a:prstGeom>
        </p:spPr>
      </p:pic>
      <p:pic>
        <p:nvPicPr>
          <p:cNvPr id="38" name="Picture 37">
            <a:extLst>
              <a:ext uri="{FF2B5EF4-FFF2-40B4-BE49-F238E27FC236}">
                <a16:creationId xmlns:a16="http://schemas.microsoft.com/office/drawing/2014/main" id="{9E04AF09-2437-4B5C-956D-00E87FF97EE5}"/>
              </a:ext>
            </a:extLst>
          </p:cNvPr>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8863046">
            <a:off x="3687881" y="5849350"/>
            <a:ext cx="598714" cy="598714"/>
          </a:xfrm>
          <a:prstGeom prst="rect">
            <a:avLst/>
          </a:prstGeom>
        </p:spPr>
      </p:pic>
      <p:grpSp>
        <p:nvGrpSpPr>
          <p:cNvPr id="35" name="Group 34">
            <a:extLst>
              <a:ext uri="{FF2B5EF4-FFF2-40B4-BE49-F238E27FC236}">
                <a16:creationId xmlns:a16="http://schemas.microsoft.com/office/drawing/2014/main" id="{626776F1-4FDE-4F37-B1E8-CDEA092E4D66}"/>
              </a:ext>
            </a:extLst>
          </p:cNvPr>
          <p:cNvGrpSpPr/>
          <p:nvPr/>
        </p:nvGrpSpPr>
        <p:grpSpPr>
          <a:xfrm>
            <a:off x="1691796" y="2955134"/>
            <a:ext cx="1589500" cy="725573"/>
            <a:chOff x="0" y="1195"/>
            <a:chExt cx="3785616" cy="695831"/>
          </a:xfrm>
        </p:grpSpPr>
        <p:sp>
          <p:nvSpPr>
            <p:cNvPr id="47" name="Rectangle: Rounded Corners 46">
              <a:extLst>
                <a:ext uri="{FF2B5EF4-FFF2-40B4-BE49-F238E27FC236}">
                  <a16:creationId xmlns:a16="http://schemas.microsoft.com/office/drawing/2014/main" id="{CFD43B66-EE46-4EEC-BA7F-CF800BBF27D7}"/>
                </a:ext>
              </a:extLst>
            </p:cNvPr>
            <p:cNvSpPr/>
            <p:nvPr/>
          </p:nvSpPr>
          <p:spPr>
            <a:xfrm>
              <a:off x="0" y="1195"/>
              <a:ext cx="3785616" cy="695831"/>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8" name="Rectangle: Rounded Corners 4">
              <a:extLst>
                <a:ext uri="{FF2B5EF4-FFF2-40B4-BE49-F238E27FC236}">
                  <a16:creationId xmlns:a16="http://schemas.microsoft.com/office/drawing/2014/main" id="{CBE937B0-198F-4F8A-95BF-52FBB930C1B4}"/>
                </a:ext>
              </a:extLst>
            </p:cNvPr>
            <p:cNvSpPr txBox="1"/>
            <p:nvPr/>
          </p:nvSpPr>
          <p:spPr>
            <a:xfrm>
              <a:off x="33968" y="35163"/>
              <a:ext cx="3717680"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lvl="0" defTabSz="1200150">
                <a:lnSpc>
                  <a:spcPct val="90000"/>
                </a:lnSpc>
                <a:spcBef>
                  <a:spcPct val="0"/>
                </a:spcBef>
                <a:spcAft>
                  <a:spcPct val="35000"/>
                </a:spcAft>
              </a:pPr>
              <a:r>
                <a:rPr lang="en-GB" sz="2000" b="1" kern="1200" dirty="0"/>
                <a:t>Viral vectors</a:t>
              </a:r>
            </a:p>
          </p:txBody>
        </p:sp>
      </p:grpSp>
      <p:grpSp>
        <p:nvGrpSpPr>
          <p:cNvPr id="37" name="Group 36">
            <a:extLst>
              <a:ext uri="{FF2B5EF4-FFF2-40B4-BE49-F238E27FC236}">
                <a16:creationId xmlns:a16="http://schemas.microsoft.com/office/drawing/2014/main" id="{FD04A5FB-CE15-4D4F-9C22-2331D1058538}"/>
              </a:ext>
            </a:extLst>
          </p:cNvPr>
          <p:cNvGrpSpPr/>
          <p:nvPr/>
        </p:nvGrpSpPr>
        <p:grpSpPr>
          <a:xfrm>
            <a:off x="7357801" y="3231202"/>
            <a:ext cx="3455999" cy="725573"/>
            <a:chOff x="0" y="731818"/>
            <a:chExt cx="3785616" cy="695831"/>
          </a:xfrm>
        </p:grpSpPr>
        <p:sp>
          <p:nvSpPr>
            <p:cNvPr id="45" name="Rectangle: Rounded Corners 44">
              <a:extLst>
                <a:ext uri="{FF2B5EF4-FFF2-40B4-BE49-F238E27FC236}">
                  <a16:creationId xmlns:a16="http://schemas.microsoft.com/office/drawing/2014/main" id="{612A2F0C-5C1E-458F-99EA-49D5C5247DDD}"/>
                </a:ext>
              </a:extLst>
            </p:cNvPr>
            <p:cNvSpPr/>
            <p:nvPr/>
          </p:nvSpPr>
          <p:spPr>
            <a:xfrm>
              <a:off x="0" y="731818"/>
              <a:ext cx="3785616" cy="695831"/>
            </a:xfrm>
            <a:prstGeom prst="roundRect">
              <a:avLst/>
            </a:prstGeom>
          </p:spPr>
          <p:style>
            <a:lnRef idx="2">
              <a:schemeClr val="lt1">
                <a:hueOff val="0"/>
                <a:satOff val="0"/>
                <a:lumOff val="0"/>
                <a:alphaOff val="0"/>
              </a:schemeClr>
            </a:lnRef>
            <a:fillRef idx="1">
              <a:schemeClr val="accent5">
                <a:hueOff val="-1351709"/>
                <a:satOff val="-3484"/>
                <a:lumOff val="-2353"/>
                <a:alphaOff val="0"/>
              </a:schemeClr>
            </a:fillRef>
            <a:effectRef idx="0">
              <a:schemeClr val="accent5">
                <a:hueOff val="-1351709"/>
                <a:satOff val="-3484"/>
                <a:lumOff val="-2353"/>
                <a:alphaOff val="0"/>
              </a:schemeClr>
            </a:effectRef>
            <a:fontRef idx="minor">
              <a:schemeClr val="lt1"/>
            </a:fontRef>
          </p:style>
        </p:sp>
        <p:sp>
          <p:nvSpPr>
            <p:cNvPr id="46" name="Rectangle: Rounded Corners 6">
              <a:extLst>
                <a:ext uri="{FF2B5EF4-FFF2-40B4-BE49-F238E27FC236}">
                  <a16:creationId xmlns:a16="http://schemas.microsoft.com/office/drawing/2014/main" id="{C20C8D9F-311E-4BB9-98A9-CC948FC598FB}"/>
                </a:ext>
              </a:extLst>
            </p:cNvPr>
            <p:cNvSpPr txBox="1"/>
            <p:nvPr/>
          </p:nvSpPr>
          <p:spPr>
            <a:xfrm>
              <a:off x="33968" y="765786"/>
              <a:ext cx="3717680"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algn="ctr">
                <a:defRPr/>
              </a:pPr>
              <a:r>
                <a:rPr lang="en-GB" altLang="en-US" sz="2000" b="1" dirty="0">
                  <a:solidFill>
                    <a:schemeClr val="bg1"/>
                  </a:solidFill>
                </a:rPr>
                <a:t>Chemical or non-viral vectors e.g. lipoplex or polyplex</a:t>
              </a:r>
            </a:p>
          </p:txBody>
        </p:sp>
      </p:grpSp>
      <p:grpSp>
        <p:nvGrpSpPr>
          <p:cNvPr id="39" name="Group 38">
            <a:extLst>
              <a:ext uri="{FF2B5EF4-FFF2-40B4-BE49-F238E27FC236}">
                <a16:creationId xmlns:a16="http://schemas.microsoft.com/office/drawing/2014/main" id="{9371D74A-C6E8-4316-A66C-ACBD31E26EEA}"/>
              </a:ext>
            </a:extLst>
          </p:cNvPr>
          <p:cNvGrpSpPr/>
          <p:nvPr/>
        </p:nvGrpSpPr>
        <p:grpSpPr>
          <a:xfrm>
            <a:off x="870754" y="5093076"/>
            <a:ext cx="2090271" cy="1109386"/>
            <a:chOff x="0" y="1462441"/>
            <a:chExt cx="3785616" cy="695831"/>
          </a:xfrm>
        </p:grpSpPr>
        <p:sp>
          <p:nvSpPr>
            <p:cNvPr id="43" name="Rectangle: Rounded Corners 42">
              <a:extLst>
                <a:ext uri="{FF2B5EF4-FFF2-40B4-BE49-F238E27FC236}">
                  <a16:creationId xmlns:a16="http://schemas.microsoft.com/office/drawing/2014/main" id="{63BDB303-C6D8-4AFD-A9A7-DEA95A3C69B3}"/>
                </a:ext>
              </a:extLst>
            </p:cNvPr>
            <p:cNvSpPr/>
            <p:nvPr/>
          </p:nvSpPr>
          <p:spPr>
            <a:xfrm>
              <a:off x="0" y="1462441"/>
              <a:ext cx="3785616" cy="695831"/>
            </a:xfrm>
            <a:prstGeom prst="roundRect">
              <a:avLst/>
            </a:prstGeom>
          </p:spPr>
          <p:style>
            <a:lnRef idx="2">
              <a:schemeClr val="lt1">
                <a:hueOff val="0"/>
                <a:satOff val="0"/>
                <a:lumOff val="0"/>
                <a:alphaOff val="0"/>
              </a:schemeClr>
            </a:lnRef>
            <a:fillRef idx="1">
              <a:schemeClr val="accent5">
                <a:hueOff val="-2703417"/>
                <a:satOff val="-6968"/>
                <a:lumOff val="-4706"/>
                <a:alphaOff val="0"/>
              </a:schemeClr>
            </a:fillRef>
            <a:effectRef idx="0">
              <a:schemeClr val="accent5">
                <a:hueOff val="-2703417"/>
                <a:satOff val="-6968"/>
                <a:lumOff val="-4706"/>
                <a:alphaOff val="0"/>
              </a:schemeClr>
            </a:effectRef>
            <a:fontRef idx="minor">
              <a:schemeClr val="lt1"/>
            </a:fontRef>
          </p:style>
        </p:sp>
        <p:sp>
          <p:nvSpPr>
            <p:cNvPr id="44" name="Rectangle: Rounded Corners 8">
              <a:extLst>
                <a:ext uri="{FF2B5EF4-FFF2-40B4-BE49-F238E27FC236}">
                  <a16:creationId xmlns:a16="http://schemas.microsoft.com/office/drawing/2014/main" id="{756AD2C2-CB8B-49D6-A1E3-34264E51B394}"/>
                </a:ext>
              </a:extLst>
            </p:cNvPr>
            <p:cNvSpPr txBox="1"/>
            <p:nvPr/>
          </p:nvSpPr>
          <p:spPr>
            <a:xfrm>
              <a:off x="33968" y="1496409"/>
              <a:ext cx="3717680"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lvl="0" defTabSz="1200150">
                <a:lnSpc>
                  <a:spcPct val="90000"/>
                </a:lnSpc>
                <a:spcBef>
                  <a:spcPct val="0"/>
                </a:spcBef>
              </a:pPr>
              <a:r>
                <a:rPr lang="en-US" sz="2000" b="1" kern="1200" dirty="0"/>
                <a:t>Physical methods e.g. gene </a:t>
              </a:r>
              <a:r>
                <a:rPr lang="en-US" sz="2000" b="1" dirty="0"/>
                <a:t>gun or </a:t>
              </a:r>
              <a:r>
                <a:rPr lang="en-US" sz="2000" b="1" kern="1200" dirty="0"/>
                <a:t>electroporation</a:t>
              </a:r>
            </a:p>
          </p:txBody>
        </p:sp>
      </p:grpSp>
      <p:grpSp>
        <p:nvGrpSpPr>
          <p:cNvPr id="40" name="Group 39">
            <a:extLst>
              <a:ext uri="{FF2B5EF4-FFF2-40B4-BE49-F238E27FC236}">
                <a16:creationId xmlns:a16="http://schemas.microsoft.com/office/drawing/2014/main" id="{2C0DA8DB-DFC5-4AA3-BA43-9B03411AC8A8}"/>
              </a:ext>
            </a:extLst>
          </p:cNvPr>
          <p:cNvGrpSpPr/>
          <p:nvPr/>
        </p:nvGrpSpPr>
        <p:grpSpPr>
          <a:xfrm>
            <a:off x="8506640" y="4842846"/>
            <a:ext cx="2885494" cy="1260182"/>
            <a:chOff x="0" y="2193064"/>
            <a:chExt cx="3829589" cy="695831"/>
          </a:xfrm>
        </p:grpSpPr>
        <p:sp>
          <p:nvSpPr>
            <p:cNvPr id="41" name="Rectangle: Rounded Corners 40">
              <a:extLst>
                <a:ext uri="{FF2B5EF4-FFF2-40B4-BE49-F238E27FC236}">
                  <a16:creationId xmlns:a16="http://schemas.microsoft.com/office/drawing/2014/main" id="{7F7C60CA-47EF-4678-9D04-B478DD2D529C}"/>
                </a:ext>
              </a:extLst>
            </p:cNvPr>
            <p:cNvSpPr/>
            <p:nvPr/>
          </p:nvSpPr>
          <p:spPr>
            <a:xfrm>
              <a:off x="0" y="2193064"/>
              <a:ext cx="3785616" cy="695831"/>
            </a:xfrm>
            <a:prstGeom prst="roundRect">
              <a:avLst/>
            </a:prstGeom>
          </p:spPr>
          <p:style>
            <a:lnRef idx="2">
              <a:schemeClr val="lt1">
                <a:hueOff val="0"/>
                <a:satOff val="0"/>
                <a:lumOff val="0"/>
                <a:alphaOff val="0"/>
              </a:schemeClr>
            </a:lnRef>
            <a:fillRef idx="1">
              <a:schemeClr val="accent5">
                <a:hueOff val="-4055126"/>
                <a:satOff val="-10451"/>
                <a:lumOff val="-7059"/>
                <a:alphaOff val="0"/>
              </a:schemeClr>
            </a:fillRef>
            <a:effectRef idx="0">
              <a:schemeClr val="accent5">
                <a:hueOff val="-4055126"/>
                <a:satOff val="-10451"/>
                <a:lumOff val="-7059"/>
                <a:alphaOff val="0"/>
              </a:schemeClr>
            </a:effectRef>
            <a:fontRef idx="minor">
              <a:schemeClr val="lt1"/>
            </a:fontRef>
          </p:style>
        </p:sp>
        <p:sp>
          <p:nvSpPr>
            <p:cNvPr id="42" name="Rectangle: Rounded Corners 10">
              <a:extLst>
                <a:ext uri="{FF2B5EF4-FFF2-40B4-BE49-F238E27FC236}">
                  <a16:creationId xmlns:a16="http://schemas.microsoft.com/office/drawing/2014/main" id="{0C3842BA-EC0E-4013-A74F-13AB7B0FA631}"/>
                </a:ext>
              </a:extLst>
            </p:cNvPr>
            <p:cNvSpPr txBox="1"/>
            <p:nvPr/>
          </p:nvSpPr>
          <p:spPr>
            <a:xfrm>
              <a:off x="33968" y="2227032"/>
              <a:ext cx="3795621" cy="6278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51435" rIns="102870" bIns="51435" numCol="1" spcCol="1270" anchor="ctr" anchorCtr="0">
              <a:noAutofit/>
            </a:bodyPr>
            <a:lstStyle/>
            <a:p>
              <a:pPr lvl="0" defTabSz="1200150">
                <a:lnSpc>
                  <a:spcPct val="90000"/>
                </a:lnSpc>
                <a:spcBef>
                  <a:spcPct val="0"/>
                </a:spcBef>
                <a:spcAft>
                  <a:spcPct val="35000"/>
                </a:spcAft>
              </a:pPr>
              <a:r>
                <a:rPr lang="en-GB" sz="2000" b="1" i="0" kern="1200" baseline="0" dirty="0"/>
                <a:t>Direct injection of naked DNA into the body e.g. intramuscular injection</a:t>
              </a:r>
            </a:p>
          </p:txBody>
        </p:sp>
      </p:grpSp>
      <p:sp>
        <p:nvSpPr>
          <p:cNvPr id="2" name="Footer Placeholder 1">
            <a:extLst>
              <a:ext uri="{FF2B5EF4-FFF2-40B4-BE49-F238E27FC236}">
                <a16:creationId xmlns:a16="http://schemas.microsoft.com/office/drawing/2014/main" id="{1D4F0559-38D2-4353-9775-AFD6781D8E4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6315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667512" y="1444816"/>
            <a:ext cx="10515600" cy="5001094"/>
          </a:xfrm>
        </p:spPr>
        <p:txBody>
          <a:bodyPr>
            <a:normAutofit/>
          </a:bodyPr>
          <a:lstStyle/>
          <a:p>
            <a:pPr marL="0" indent="0">
              <a:buNone/>
              <a:defRPr/>
            </a:pPr>
            <a:r>
              <a:rPr lang="en-GB" altLang="en-US" sz="2400" dirty="0"/>
              <a:t>There are two main approaches to delivering gene therapy:</a:t>
            </a:r>
          </a:p>
          <a:p>
            <a:pPr>
              <a:defRPr/>
            </a:pPr>
            <a:endParaRPr lang="en-GB" altLang="en-US" sz="2100" dirty="0"/>
          </a:p>
          <a:p>
            <a:pPr marL="457200" lvl="1" indent="0">
              <a:buNone/>
              <a:defRPr/>
            </a:pPr>
            <a:r>
              <a:rPr lang="en-GB" altLang="en-US" sz="2100" b="1" i="1" dirty="0">
                <a:solidFill>
                  <a:srgbClr val="0072C6"/>
                </a:solidFill>
              </a:rPr>
              <a:t>In vivo</a:t>
            </a:r>
          </a:p>
          <a:p>
            <a:pPr marL="457200" lvl="1" indent="0">
              <a:lnSpc>
                <a:spcPct val="120000"/>
              </a:lnSpc>
              <a:buNone/>
              <a:defRPr/>
            </a:pPr>
            <a:r>
              <a:rPr lang="en-GB" altLang="en-US" sz="2100" dirty="0"/>
              <a:t>The direct delivery of genes into cells that are still </a:t>
            </a:r>
            <a:r>
              <a:rPr lang="en-GB" altLang="en-US" sz="2100" b="1" dirty="0"/>
              <a:t>inside the patient’s body</a:t>
            </a:r>
            <a:r>
              <a:rPr lang="en-GB" altLang="en-US" sz="2100" dirty="0"/>
              <a:t>. </a:t>
            </a:r>
          </a:p>
          <a:p>
            <a:pPr marL="457200" lvl="1" indent="0">
              <a:lnSpc>
                <a:spcPct val="120000"/>
              </a:lnSpc>
              <a:buNone/>
              <a:defRPr/>
            </a:pPr>
            <a:r>
              <a:rPr lang="en-GB" altLang="en-US" sz="2100" dirty="0"/>
              <a:t>This may be done via injection (e.g. intra-muscular, subcutaneous, intra-nodular, intravenous) or inhalation.</a:t>
            </a:r>
          </a:p>
          <a:p>
            <a:pPr marL="457200" lvl="1" indent="0">
              <a:buNone/>
              <a:defRPr/>
            </a:pPr>
            <a:endParaRPr lang="en-GB" altLang="en-US" sz="2100" b="1" i="1" dirty="0">
              <a:solidFill>
                <a:srgbClr val="0072C6"/>
              </a:solidFill>
            </a:endParaRPr>
          </a:p>
          <a:p>
            <a:pPr marL="457200" lvl="1" indent="0">
              <a:buNone/>
              <a:defRPr/>
            </a:pPr>
            <a:r>
              <a:rPr lang="en-GB" altLang="en-US" sz="2100" b="1" i="1" dirty="0">
                <a:solidFill>
                  <a:srgbClr val="0072C6"/>
                </a:solidFill>
              </a:rPr>
              <a:t>Ex vivo</a:t>
            </a:r>
          </a:p>
          <a:p>
            <a:pPr marL="457200" lvl="1" indent="0">
              <a:lnSpc>
                <a:spcPct val="120000"/>
              </a:lnSpc>
              <a:buNone/>
              <a:defRPr/>
            </a:pPr>
            <a:r>
              <a:rPr lang="en-GB" altLang="en-US" sz="2100" dirty="0"/>
              <a:t>Genes are modified in cells that have been taken out of the patient’s body.</a:t>
            </a:r>
          </a:p>
          <a:p>
            <a:pPr marL="457200" lvl="1" indent="0">
              <a:lnSpc>
                <a:spcPct val="120000"/>
              </a:lnSpc>
              <a:buNone/>
              <a:defRPr/>
            </a:pPr>
            <a:r>
              <a:rPr lang="en-GB" altLang="en-US" sz="2100" dirty="0"/>
              <a:t>Once modified, the cells are then put back into the patient.</a:t>
            </a:r>
          </a:p>
          <a:p>
            <a:pPr marL="0" indent="0">
              <a:buNone/>
              <a:defRPr/>
            </a:pPr>
            <a:endParaRPr lang="en-GB" sz="2100" dirty="0"/>
          </a:p>
          <a:p>
            <a:pPr marL="0" indent="0">
              <a:buNone/>
              <a:defRPr/>
            </a:pPr>
            <a:endParaRPr lang="en-GB" sz="2100" dirty="0"/>
          </a:p>
          <a:p>
            <a:pPr lvl="1">
              <a:defRPr/>
            </a:pPr>
            <a:endParaRPr lang="en-GB" altLang="en-US" sz="1900" dirty="0"/>
          </a:p>
        </p:txBody>
      </p:sp>
      <p:pic>
        <p:nvPicPr>
          <p:cNvPr id="8" name="Content Placeholder 4">
            <a:extLst>
              <a:ext uri="{FF2B5EF4-FFF2-40B4-BE49-F238E27FC236}">
                <a16:creationId xmlns:a16="http://schemas.microsoft.com/office/drawing/2014/main" id="{AA1A3C63-1EA7-40E4-9633-F5C685C8CF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12" name="Title 1">
            <a:extLst>
              <a:ext uri="{FF2B5EF4-FFF2-40B4-BE49-F238E27FC236}">
                <a16:creationId xmlns:a16="http://schemas.microsoft.com/office/drawing/2014/main" id="{45FF6882-2B3B-40B4-BDFD-D99DB103AA6A}"/>
              </a:ext>
            </a:extLst>
          </p:cNvPr>
          <p:cNvSpPr txBox="1">
            <a:spLocks/>
          </p:cNvSpPr>
          <p:nvPr/>
        </p:nvSpPr>
        <p:spPr>
          <a:xfrm>
            <a:off x="667512" y="365125"/>
            <a:ext cx="10686288" cy="725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b="1" dirty="0">
                <a:cs typeface="Times New Roman" panose="02020603050405020304" pitchFamily="18" charset="0"/>
              </a:rPr>
              <a:t>Gene therapy approaches</a:t>
            </a:r>
          </a:p>
        </p:txBody>
      </p:sp>
      <p:sp>
        <p:nvSpPr>
          <p:cNvPr id="2" name="Footer Placeholder 1">
            <a:extLst>
              <a:ext uri="{FF2B5EF4-FFF2-40B4-BE49-F238E27FC236}">
                <a16:creationId xmlns:a16="http://schemas.microsoft.com/office/drawing/2014/main" id="{5F116635-D2E4-4001-AD4C-249472DF9F1F}"/>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98228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81699-6C50-4974-8CD7-9467D6E26B22}"/>
              </a:ext>
            </a:extLst>
          </p:cNvPr>
          <p:cNvSpPr>
            <a:spLocks noGrp="1"/>
          </p:cNvSpPr>
          <p:nvPr>
            <p:ph type="title"/>
          </p:nvPr>
        </p:nvSpPr>
        <p:spPr>
          <a:xfrm>
            <a:off x="3328114" y="1447832"/>
            <a:ext cx="2046867" cy="843998"/>
          </a:xfrm>
        </p:spPr>
        <p:txBody>
          <a:bodyPr>
            <a:normAutofit/>
          </a:bodyPr>
          <a:lstStyle/>
          <a:p>
            <a:r>
              <a:rPr lang="en-GB" sz="3200" b="1" i="1" dirty="0">
                <a:solidFill>
                  <a:srgbClr val="0072C6"/>
                </a:solidFill>
                <a:latin typeface="+mn-lt"/>
                <a:ea typeface="+mn-ea"/>
                <a:cs typeface="+mn-cs"/>
              </a:rPr>
              <a:t>in vivo</a:t>
            </a:r>
          </a:p>
        </p:txBody>
      </p:sp>
      <p:sp>
        <p:nvSpPr>
          <p:cNvPr id="4" name="Title 1">
            <a:extLst>
              <a:ext uri="{FF2B5EF4-FFF2-40B4-BE49-F238E27FC236}">
                <a16:creationId xmlns:a16="http://schemas.microsoft.com/office/drawing/2014/main" id="{FADB2050-65D0-4C52-91D6-FB6F22595235}"/>
              </a:ext>
            </a:extLst>
          </p:cNvPr>
          <p:cNvSpPr txBox="1">
            <a:spLocks/>
          </p:cNvSpPr>
          <p:nvPr/>
        </p:nvSpPr>
        <p:spPr>
          <a:xfrm>
            <a:off x="5514014" y="1447832"/>
            <a:ext cx="2374783" cy="8439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i="1" dirty="0">
                <a:solidFill>
                  <a:srgbClr val="0072C6"/>
                </a:solidFill>
                <a:latin typeface="+mn-lt"/>
                <a:ea typeface="+mn-ea"/>
                <a:cs typeface="+mn-cs"/>
              </a:rPr>
              <a:t>ex vivo</a:t>
            </a:r>
          </a:p>
        </p:txBody>
      </p:sp>
      <p:pic>
        <p:nvPicPr>
          <p:cNvPr id="7" name="Graphic 6" descr="Man">
            <a:extLst>
              <a:ext uri="{FF2B5EF4-FFF2-40B4-BE49-F238E27FC236}">
                <a16:creationId xmlns:a16="http://schemas.microsoft.com/office/drawing/2014/main" id="{4F88B2A6-6DF6-454D-B8FB-826F06D41F7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44861" y="2141008"/>
            <a:ext cx="3819088" cy="3819088"/>
          </a:xfrm>
          <a:prstGeom prst="rect">
            <a:avLst/>
          </a:prstGeom>
        </p:spPr>
      </p:pic>
      <p:pic>
        <p:nvPicPr>
          <p:cNvPr id="9" name="Picture 8">
            <a:extLst>
              <a:ext uri="{FF2B5EF4-FFF2-40B4-BE49-F238E27FC236}">
                <a16:creationId xmlns:a16="http://schemas.microsoft.com/office/drawing/2014/main" id="{EE632BFB-A85E-4EE8-8209-EE01C55E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51837" y="2925850"/>
            <a:ext cx="1325251" cy="919217"/>
          </a:xfrm>
          <a:prstGeom prst="rect">
            <a:avLst/>
          </a:prstGeom>
        </p:spPr>
      </p:pic>
      <p:pic>
        <p:nvPicPr>
          <p:cNvPr id="10" name="Picture 9">
            <a:extLst>
              <a:ext uri="{FF2B5EF4-FFF2-40B4-BE49-F238E27FC236}">
                <a16:creationId xmlns:a16="http://schemas.microsoft.com/office/drawing/2014/main" id="{F7C25333-37A9-4382-A9CF-43C31DC0754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24026" y="3533735"/>
            <a:ext cx="1010512" cy="1033633"/>
          </a:xfrm>
          <a:prstGeom prst="rect">
            <a:avLst/>
          </a:prstGeom>
        </p:spPr>
      </p:pic>
      <p:sp>
        <p:nvSpPr>
          <p:cNvPr id="11" name="TextBox 10">
            <a:extLst>
              <a:ext uri="{FF2B5EF4-FFF2-40B4-BE49-F238E27FC236}">
                <a16:creationId xmlns:a16="http://schemas.microsoft.com/office/drawing/2014/main" id="{2E4786D6-3EC8-4D53-BCDF-78ACC52A1CEA}"/>
              </a:ext>
            </a:extLst>
          </p:cNvPr>
          <p:cNvSpPr txBox="1"/>
          <p:nvPr/>
        </p:nvSpPr>
        <p:spPr>
          <a:xfrm>
            <a:off x="388464" y="2647139"/>
            <a:ext cx="3030186" cy="830997"/>
          </a:xfrm>
          <a:prstGeom prst="rect">
            <a:avLst/>
          </a:prstGeom>
          <a:noFill/>
        </p:spPr>
        <p:txBody>
          <a:bodyPr wrap="square" rtlCol="0">
            <a:spAutoFit/>
          </a:bodyPr>
          <a:lstStyle/>
          <a:p>
            <a:pPr algn="ctr"/>
            <a:r>
              <a:rPr lang="en-GB" sz="1600" dirty="0"/>
              <a:t>The therapeutic gene is delivered directly to the patient’s cells while they are still inside the body</a:t>
            </a:r>
          </a:p>
        </p:txBody>
      </p:sp>
      <p:pic>
        <p:nvPicPr>
          <p:cNvPr id="13" name="Graphic 12" descr="Line arrow: Clockwise curve">
            <a:extLst>
              <a:ext uri="{FF2B5EF4-FFF2-40B4-BE49-F238E27FC236}">
                <a16:creationId xmlns:a16="http://schemas.microsoft.com/office/drawing/2014/main" id="{244B1892-672D-4CBE-8327-A82933F060C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6462453">
            <a:off x="6296231" y="2881866"/>
            <a:ext cx="914400" cy="914400"/>
          </a:xfrm>
          <a:prstGeom prst="rect">
            <a:avLst/>
          </a:prstGeom>
        </p:spPr>
      </p:pic>
      <p:pic>
        <p:nvPicPr>
          <p:cNvPr id="17" name="Graphic 16" descr="Line arrow: Counter-clockwise curve">
            <a:extLst>
              <a:ext uri="{FF2B5EF4-FFF2-40B4-BE49-F238E27FC236}">
                <a16:creationId xmlns:a16="http://schemas.microsoft.com/office/drawing/2014/main" id="{B3DF1947-524A-4E89-91A6-A7C9A4111B4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4097195" flipV="1">
            <a:off x="3095021" y="3186838"/>
            <a:ext cx="914400" cy="914400"/>
          </a:xfrm>
          <a:prstGeom prst="rect">
            <a:avLst/>
          </a:prstGeom>
        </p:spPr>
      </p:pic>
      <p:pic>
        <p:nvPicPr>
          <p:cNvPr id="19" name="Graphic 18" descr="Line arrow: Straight">
            <a:extLst>
              <a:ext uri="{FF2B5EF4-FFF2-40B4-BE49-F238E27FC236}">
                <a16:creationId xmlns:a16="http://schemas.microsoft.com/office/drawing/2014/main" id="{3E8A7D04-1615-424F-8949-A17CF850216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16200000">
            <a:off x="7757263" y="3945689"/>
            <a:ext cx="914400" cy="914400"/>
          </a:xfrm>
          <a:prstGeom prst="rect">
            <a:avLst/>
          </a:prstGeom>
        </p:spPr>
      </p:pic>
      <p:pic>
        <p:nvPicPr>
          <p:cNvPr id="20" name="Picture 19">
            <a:extLst>
              <a:ext uri="{FF2B5EF4-FFF2-40B4-BE49-F238E27FC236}">
                <a16:creationId xmlns:a16="http://schemas.microsoft.com/office/drawing/2014/main" id="{00AE8F24-4DC2-455B-9734-99707637954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575334" y="4912036"/>
            <a:ext cx="1301755" cy="919217"/>
          </a:xfrm>
          <a:prstGeom prst="rect">
            <a:avLst/>
          </a:prstGeom>
        </p:spPr>
      </p:pic>
      <p:pic>
        <p:nvPicPr>
          <p:cNvPr id="22" name="Picture 21">
            <a:extLst>
              <a:ext uri="{FF2B5EF4-FFF2-40B4-BE49-F238E27FC236}">
                <a16:creationId xmlns:a16="http://schemas.microsoft.com/office/drawing/2014/main" id="{F100D1CF-4D96-49EF-B1AB-8192B3357A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277931" y="1892217"/>
            <a:ext cx="1010512" cy="1033633"/>
          </a:xfrm>
          <a:prstGeom prst="rect">
            <a:avLst/>
          </a:prstGeom>
        </p:spPr>
      </p:pic>
      <p:pic>
        <p:nvPicPr>
          <p:cNvPr id="23" name="Graphic 22" descr="Line arrow: Counter-clockwise curve">
            <a:extLst>
              <a:ext uri="{FF2B5EF4-FFF2-40B4-BE49-F238E27FC236}">
                <a16:creationId xmlns:a16="http://schemas.microsoft.com/office/drawing/2014/main" id="{3D765CE9-EA0A-4D07-AD33-C86F58705357}"/>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5064822">
            <a:off x="8419888" y="2091580"/>
            <a:ext cx="914400" cy="914400"/>
          </a:xfrm>
          <a:prstGeom prst="rect">
            <a:avLst/>
          </a:prstGeom>
        </p:spPr>
      </p:pic>
      <p:sp>
        <p:nvSpPr>
          <p:cNvPr id="24" name="TextBox 23">
            <a:extLst>
              <a:ext uri="{FF2B5EF4-FFF2-40B4-BE49-F238E27FC236}">
                <a16:creationId xmlns:a16="http://schemas.microsoft.com/office/drawing/2014/main" id="{0E23B4E3-326F-448C-90B2-F482D738B2AB}"/>
              </a:ext>
            </a:extLst>
          </p:cNvPr>
          <p:cNvSpPr txBox="1"/>
          <p:nvPr/>
        </p:nvSpPr>
        <p:spPr>
          <a:xfrm>
            <a:off x="9155081" y="3014070"/>
            <a:ext cx="2173662" cy="830997"/>
          </a:xfrm>
          <a:prstGeom prst="rect">
            <a:avLst/>
          </a:prstGeom>
          <a:noFill/>
        </p:spPr>
        <p:txBody>
          <a:bodyPr wrap="square" rtlCol="0">
            <a:spAutoFit/>
          </a:bodyPr>
          <a:lstStyle/>
          <a:p>
            <a:pPr algn="ctr"/>
            <a:r>
              <a:rPr lang="en-GB" sz="1600" dirty="0"/>
              <a:t>The therapeutic gene is delivered into cells</a:t>
            </a:r>
          </a:p>
          <a:p>
            <a:pPr algn="ctr"/>
            <a:r>
              <a:rPr lang="en-GB" sz="1600" dirty="0"/>
              <a:t>outside of the body</a:t>
            </a:r>
          </a:p>
        </p:txBody>
      </p:sp>
      <p:sp>
        <p:nvSpPr>
          <p:cNvPr id="25" name="TextBox 24">
            <a:extLst>
              <a:ext uri="{FF2B5EF4-FFF2-40B4-BE49-F238E27FC236}">
                <a16:creationId xmlns:a16="http://schemas.microsoft.com/office/drawing/2014/main" id="{F1AE9A46-A53C-4E4F-AADA-71C181AC3D2F}"/>
              </a:ext>
            </a:extLst>
          </p:cNvPr>
          <p:cNvSpPr txBox="1"/>
          <p:nvPr/>
        </p:nvSpPr>
        <p:spPr>
          <a:xfrm>
            <a:off x="5531101" y="2359907"/>
            <a:ext cx="2639926" cy="584775"/>
          </a:xfrm>
          <a:prstGeom prst="rect">
            <a:avLst/>
          </a:prstGeom>
          <a:noFill/>
        </p:spPr>
        <p:txBody>
          <a:bodyPr wrap="square" rtlCol="0">
            <a:spAutoFit/>
          </a:bodyPr>
          <a:lstStyle/>
          <a:p>
            <a:pPr algn="ctr"/>
            <a:r>
              <a:rPr lang="en-GB" sz="1600" dirty="0"/>
              <a:t>Cells of interest are collected and grown in the lab</a:t>
            </a:r>
          </a:p>
        </p:txBody>
      </p:sp>
      <p:sp>
        <p:nvSpPr>
          <p:cNvPr id="26" name="TextBox 25">
            <a:extLst>
              <a:ext uri="{FF2B5EF4-FFF2-40B4-BE49-F238E27FC236}">
                <a16:creationId xmlns:a16="http://schemas.microsoft.com/office/drawing/2014/main" id="{92A05954-FC9B-46CF-AF4A-A33B4FCDD1B3}"/>
              </a:ext>
            </a:extLst>
          </p:cNvPr>
          <p:cNvSpPr txBox="1"/>
          <p:nvPr/>
        </p:nvSpPr>
        <p:spPr>
          <a:xfrm>
            <a:off x="5374982" y="5622356"/>
            <a:ext cx="2513812" cy="584775"/>
          </a:xfrm>
          <a:prstGeom prst="rect">
            <a:avLst/>
          </a:prstGeom>
          <a:noFill/>
        </p:spPr>
        <p:txBody>
          <a:bodyPr wrap="square" rtlCol="0">
            <a:spAutoFit/>
          </a:bodyPr>
          <a:lstStyle/>
          <a:p>
            <a:pPr algn="ctr"/>
            <a:r>
              <a:rPr lang="en-GB" sz="1600" dirty="0"/>
              <a:t>The modified cells are administered to the patient</a:t>
            </a:r>
          </a:p>
        </p:txBody>
      </p:sp>
      <p:pic>
        <p:nvPicPr>
          <p:cNvPr id="27" name="Graphic 26" descr="Line arrow: Clockwise curve">
            <a:extLst>
              <a:ext uri="{FF2B5EF4-FFF2-40B4-BE49-F238E27FC236}">
                <a16:creationId xmlns:a16="http://schemas.microsoft.com/office/drawing/2014/main" id="{7E6BB2F6-B8B2-41BA-BF94-B4315CEBBE6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7881687" flipH="1" flipV="1">
            <a:off x="6366905" y="4914443"/>
            <a:ext cx="914400" cy="914400"/>
          </a:xfrm>
          <a:prstGeom prst="rect">
            <a:avLst/>
          </a:prstGeom>
        </p:spPr>
      </p:pic>
      <p:sp>
        <p:nvSpPr>
          <p:cNvPr id="40" name="Title 1">
            <a:extLst>
              <a:ext uri="{FF2B5EF4-FFF2-40B4-BE49-F238E27FC236}">
                <a16:creationId xmlns:a16="http://schemas.microsoft.com/office/drawing/2014/main" id="{75F7D33D-CAFC-4AED-9B67-F51717E79F54}"/>
              </a:ext>
            </a:extLst>
          </p:cNvPr>
          <p:cNvSpPr txBox="1">
            <a:spLocks/>
          </p:cNvSpPr>
          <p:nvPr/>
        </p:nvSpPr>
        <p:spPr>
          <a:xfrm>
            <a:off x="666750" y="365125"/>
            <a:ext cx="10687050" cy="725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600" b="1" dirty="0">
                <a:cs typeface="Times New Roman" panose="02020603050405020304" pitchFamily="18" charset="0"/>
              </a:rPr>
              <a:t>Gene therapy approaches</a:t>
            </a:r>
          </a:p>
        </p:txBody>
      </p:sp>
      <p:pic>
        <p:nvPicPr>
          <p:cNvPr id="41" name="Content Placeholder 4">
            <a:extLst>
              <a:ext uri="{FF2B5EF4-FFF2-40B4-BE49-F238E27FC236}">
                <a16:creationId xmlns:a16="http://schemas.microsoft.com/office/drawing/2014/main" id="{4472A1BC-8D84-4CD9-87CA-16F7B0EE7D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cxnSp>
        <p:nvCxnSpPr>
          <p:cNvPr id="5" name="Straight Connector 4">
            <a:extLst>
              <a:ext uri="{FF2B5EF4-FFF2-40B4-BE49-F238E27FC236}">
                <a16:creationId xmlns:a16="http://schemas.microsoft.com/office/drawing/2014/main" id="{45F8E8A6-183F-4DC5-8DC6-D0AD48480264}"/>
              </a:ext>
            </a:extLst>
          </p:cNvPr>
          <p:cNvCxnSpPr>
            <a:cxnSpLocks/>
          </p:cNvCxnSpPr>
          <p:nvPr/>
        </p:nvCxnSpPr>
        <p:spPr>
          <a:xfrm>
            <a:off x="5046686" y="1570266"/>
            <a:ext cx="0" cy="4681728"/>
          </a:xfrm>
          <a:prstGeom prst="line">
            <a:avLst/>
          </a:prstGeom>
          <a:ln w="5715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5B05FB7-7BBE-4C22-A98A-2E356876B6EE}"/>
              </a:ext>
            </a:extLst>
          </p:cNvPr>
          <p:cNvSpPr txBox="1"/>
          <p:nvPr/>
        </p:nvSpPr>
        <p:spPr>
          <a:xfrm>
            <a:off x="8855630" y="4891100"/>
            <a:ext cx="2721935" cy="830997"/>
          </a:xfrm>
          <a:prstGeom prst="rect">
            <a:avLst/>
          </a:prstGeom>
          <a:noFill/>
        </p:spPr>
        <p:txBody>
          <a:bodyPr wrap="square" rtlCol="0">
            <a:spAutoFit/>
          </a:bodyPr>
          <a:lstStyle/>
          <a:p>
            <a:pPr algn="ctr"/>
            <a:r>
              <a:rPr lang="en-GB" sz="1600" dirty="0"/>
              <a:t>The genetically modified cells are grown in large numbers outside of the body</a:t>
            </a:r>
          </a:p>
        </p:txBody>
      </p:sp>
      <p:sp>
        <p:nvSpPr>
          <p:cNvPr id="3" name="Footer Placeholder 2">
            <a:extLst>
              <a:ext uri="{FF2B5EF4-FFF2-40B4-BE49-F238E27FC236}">
                <a16:creationId xmlns:a16="http://schemas.microsoft.com/office/drawing/2014/main" id="{4FF7ACF6-4799-4AB4-B6B3-E944569879D9}"/>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025327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7699-594E-4F73-A6F4-7C3857C0E2E1}"/>
              </a:ext>
            </a:extLst>
          </p:cNvPr>
          <p:cNvSpPr>
            <a:spLocks noGrp="1"/>
          </p:cNvSpPr>
          <p:nvPr>
            <p:ph type="title"/>
          </p:nvPr>
        </p:nvSpPr>
        <p:spPr/>
        <p:txBody>
          <a:bodyPr>
            <a:normAutofit/>
          </a:bodyPr>
          <a:lstStyle/>
          <a:p>
            <a:r>
              <a:rPr lang="en-GB" sz="2800" b="1" dirty="0">
                <a:cs typeface="Times New Roman" panose="02020603050405020304" pitchFamily="18" charset="0"/>
              </a:rPr>
              <a:t>GTMP mechanisms of action: gene augmentation therapy</a:t>
            </a:r>
            <a:endParaRPr lang="en-GB" sz="2800" dirty="0"/>
          </a:p>
        </p:txBody>
      </p:sp>
      <p:sp>
        <p:nvSpPr>
          <p:cNvPr id="32" name="Oval 31">
            <a:extLst>
              <a:ext uri="{FF2B5EF4-FFF2-40B4-BE49-F238E27FC236}">
                <a16:creationId xmlns:a16="http://schemas.microsoft.com/office/drawing/2014/main" id="{7883DA22-6D10-4008-AC4D-C7528BB41C6C}"/>
              </a:ext>
            </a:extLst>
          </p:cNvPr>
          <p:cNvSpPr/>
          <p:nvPr/>
        </p:nvSpPr>
        <p:spPr>
          <a:xfrm>
            <a:off x="1322045"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337A544-396C-4750-821C-F548BA38C62A}"/>
              </a:ext>
            </a:extLst>
          </p:cNvPr>
          <p:cNvSpPr/>
          <p:nvPr/>
        </p:nvSpPr>
        <p:spPr>
          <a:xfrm>
            <a:off x="8852240" y="2648646"/>
            <a:ext cx="2294165" cy="2220685"/>
          </a:xfrm>
          <a:prstGeom prst="ellipse">
            <a:avLst/>
          </a:prstGeom>
          <a:gradFill flip="none" rotWithShape="1">
            <a:gsLst>
              <a:gs pos="0">
                <a:schemeClr val="accent1">
                  <a:lumMod val="5000"/>
                  <a:lumOff val="95000"/>
                </a:schemeClr>
              </a:gs>
              <a:gs pos="74000">
                <a:schemeClr val="accent2">
                  <a:lumMod val="20000"/>
                  <a:lumOff val="80000"/>
                </a:schemeClr>
              </a:gs>
              <a:gs pos="83000">
                <a:schemeClr val="accent2">
                  <a:lumMod val="40000"/>
                  <a:lumOff val="60000"/>
                </a:schemeClr>
              </a:gs>
              <a:gs pos="100000">
                <a:schemeClr val="accent2">
                  <a:lumMod val="60000"/>
                  <a:lumOff val="40000"/>
                </a:schemeClr>
              </a:gs>
            </a:gsLst>
            <a:path path="circle">
              <a:fillToRect l="50000" t="50000" r="50000" b="50000"/>
            </a:path>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52716E93-4A6E-41E8-9839-1B32E6EBA242}"/>
              </a:ext>
            </a:extLst>
          </p:cNvPr>
          <p:cNvGrpSpPr/>
          <p:nvPr/>
        </p:nvGrpSpPr>
        <p:grpSpPr>
          <a:xfrm>
            <a:off x="9424579" y="3673427"/>
            <a:ext cx="1148316" cy="202018"/>
            <a:chOff x="4901614" y="5045527"/>
            <a:chExt cx="1148316" cy="202018"/>
          </a:xfrm>
        </p:grpSpPr>
        <p:cxnSp>
          <p:nvCxnSpPr>
            <p:cNvPr id="35" name="Straight Connector 34">
              <a:extLst>
                <a:ext uri="{FF2B5EF4-FFF2-40B4-BE49-F238E27FC236}">
                  <a16:creationId xmlns:a16="http://schemas.microsoft.com/office/drawing/2014/main" id="{C415966E-03AE-4069-9DD4-E873B1C45160}"/>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6155B285-43DC-4F6C-B432-87E0FA009313}"/>
                </a:ext>
              </a:extLst>
            </p:cNvPr>
            <p:cNvSpPr/>
            <p:nvPr/>
          </p:nvSpPr>
          <p:spPr>
            <a:xfrm>
              <a:off x="5194009" y="5045527"/>
              <a:ext cx="563526" cy="202018"/>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TextBox 36">
            <a:extLst>
              <a:ext uri="{FF2B5EF4-FFF2-40B4-BE49-F238E27FC236}">
                <a16:creationId xmlns:a16="http://schemas.microsoft.com/office/drawing/2014/main" id="{4E9CA5F0-1896-4630-BD94-CDA00B7B37F7}"/>
              </a:ext>
            </a:extLst>
          </p:cNvPr>
          <p:cNvSpPr txBox="1"/>
          <p:nvPr/>
        </p:nvSpPr>
        <p:spPr>
          <a:xfrm>
            <a:off x="1406986" y="5068158"/>
            <a:ext cx="2124299" cy="707886"/>
          </a:xfrm>
          <a:prstGeom prst="rect">
            <a:avLst/>
          </a:prstGeom>
          <a:noFill/>
        </p:spPr>
        <p:txBody>
          <a:bodyPr wrap="none" rtlCol="0">
            <a:spAutoFit/>
          </a:bodyPr>
          <a:lstStyle/>
          <a:p>
            <a:pPr algn="ctr"/>
            <a:r>
              <a:rPr lang="en-GB" sz="2000" b="1" dirty="0"/>
              <a:t>cell with a missing</a:t>
            </a:r>
          </a:p>
          <a:p>
            <a:pPr algn="ctr"/>
            <a:r>
              <a:rPr lang="en-GB" sz="2000" b="1" dirty="0"/>
              <a:t>or defective gene</a:t>
            </a:r>
          </a:p>
        </p:txBody>
      </p:sp>
      <p:sp>
        <p:nvSpPr>
          <p:cNvPr id="38" name="TextBox 37">
            <a:extLst>
              <a:ext uri="{FF2B5EF4-FFF2-40B4-BE49-F238E27FC236}">
                <a16:creationId xmlns:a16="http://schemas.microsoft.com/office/drawing/2014/main" id="{2D014E64-8125-40F4-BDDB-9AA16BA9D9E4}"/>
              </a:ext>
            </a:extLst>
          </p:cNvPr>
          <p:cNvSpPr txBox="1"/>
          <p:nvPr/>
        </p:nvSpPr>
        <p:spPr>
          <a:xfrm>
            <a:off x="4627510" y="5068158"/>
            <a:ext cx="3245954" cy="707886"/>
          </a:xfrm>
          <a:prstGeom prst="rect">
            <a:avLst/>
          </a:prstGeom>
          <a:noFill/>
        </p:spPr>
        <p:txBody>
          <a:bodyPr wrap="square" rtlCol="0">
            <a:spAutoFit/>
          </a:bodyPr>
          <a:lstStyle/>
          <a:p>
            <a:pPr algn="ctr"/>
            <a:r>
              <a:rPr lang="en-GB" sz="2000" b="1" dirty="0"/>
              <a:t>addition of a</a:t>
            </a:r>
          </a:p>
          <a:p>
            <a:pPr algn="ctr"/>
            <a:r>
              <a:rPr lang="en-GB" sz="2000" b="1" dirty="0"/>
              <a:t>functioning gene</a:t>
            </a:r>
          </a:p>
        </p:txBody>
      </p:sp>
      <p:sp>
        <p:nvSpPr>
          <p:cNvPr id="39" name="TextBox 38">
            <a:extLst>
              <a:ext uri="{FF2B5EF4-FFF2-40B4-BE49-F238E27FC236}">
                <a16:creationId xmlns:a16="http://schemas.microsoft.com/office/drawing/2014/main" id="{E3AFF9BE-D58E-4A19-A93E-0A57DB343B84}"/>
              </a:ext>
            </a:extLst>
          </p:cNvPr>
          <p:cNvSpPr txBox="1"/>
          <p:nvPr/>
        </p:nvSpPr>
        <p:spPr>
          <a:xfrm>
            <a:off x="8937650" y="5068158"/>
            <a:ext cx="2122184" cy="707886"/>
          </a:xfrm>
          <a:prstGeom prst="rect">
            <a:avLst/>
          </a:prstGeom>
          <a:noFill/>
        </p:spPr>
        <p:txBody>
          <a:bodyPr wrap="none" rtlCol="0">
            <a:spAutoFit/>
          </a:bodyPr>
          <a:lstStyle/>
          <a:p>
            <a:pPr algn="ctr"/>
            <a:r>
              <a:rPr lang="en-GB" sz="2000" b="1" dirty="0"/>
              <a:t>cell now functions</a:t>
            </a:r>
          </a:p>
          <a:p>
            <a:pPr algn="ctr"/>
            <a:r>
              <a:rPr lang="en-GB" sz="2000" b="1" dirty="0"/>
              <a:t>normally</a:t>
            </a:r>
          </a:p>
        </p:txBody>
      </p:sp>
      <p:sp>
        <p:nvSpPr>
          <p:cNvPr id="40" name="Oval 39">
            <a:extLst>
              <a:ext uri="{FF2B5EF4-FFF2-40B4-BE49-F238E27FC236}">
                <a16:creationId xmlns:a16="http://schemas.microsoft.com/office/drawing/2014/main" id="{3C6811D7-E9D8-47A7-A19B-4D8BD30FC3C9}"/>
              </a:ext>
            </a:extLst>
          </p:cNvPr>
          <p:cNvSpPr/>
          <p:nvPr/>
        </p:nvSpPr>
        <p:spPr>
          <a:xfrm>
            <a:off x="5087143"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911F05C1-4E8A-425A-AB67-BB54EA8EDD0A}"/>
              </a:ext>
            </a:extLst>
          </p:cNvPr>
          <p:cNvGrpSpPr/>
          <p:nvPr/>
        </p:nvGrpSpPr>
        <p:grpSpPr>
          <a:xfrm>
            <a:off x="4335114" y="2246206"/>
            <a:ext cx="1148316" cy="202018"/>
            <a:chOff x="4901614" y="5045527"/>
            <a:chExt cx="1148316" cy="202018"/>
          </a:xfrm>
        </p:grpSpPr>
        <p:cxnSp>
          <p:nvCxnSpPr>
            <p:cNvPr id="42" name="Straight Connector 41">
              <a:extLst>
                <a:ext uri="{FF2B5EF4-FFF2-40B4-BE49-F238E27FC236}">
                  <a16:creationId xmlns:a16="http://schemas.microsoft.com/office/drawing/2014/main" id="{A4BFE26A-C88B-4D66-91AB-88B3335A2190}"/>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C9B37032-0D3E-4666-854F-1965A4610839}"/>
                </a:ext>
              </a:extLst>
            </p:cNvPr>
            <p:cNvSpPr/>
            <p:nvPr/>
          </p:nvSpPr>
          <p:spPr>
            <a:xfrm>
              <a:off x="5194009" y="5045527"/>
              <a:ext cx="563526" cy="202018"/>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Arc 43">
            <a:extLst>
              <a:ext uri="{FF2B5EF4-FFF2-40B4-BE49-F238E27FC236}">
                <a16:creationId xmlns:a16="http://schemas.microsoft.com/office/drawing/2014/main" id="{92B47B6F-BFA9-4E9B-BBAF-7EFABC63EAF4}"/>
              </a:ext>
            </a:extLst>
          </p:cNvPr>
          <p:cNvSpPr/>
          <p:nvPr/>
        </p:nvSpPr>
        <p:spPr>
          <a:xfrm rot="10991179">
            <a:off x="4886759" y="1788553"/>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45" name="Content Placeholder 4">
            <a:extLst>
              <a:ext uri="{FF2B5EF4-FFF2-40B4-BE49-F238E27FC236}">
                <a16:creationId xmlns:a16="http://schemas.microsoft.com/office/drawing/2014/main" id="{2C56AB03-16D4-4676-A957-7EB8DCCF34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3" name="Footer Placeholder 2">
            <a:extLst>
              <a:ext uri="{FF2B5EF4-FFF2-40B4-BE49-F238E27FC236}">
                <a16:creationId xmlns:a16="http://schemas.microsoft.com/office/drawing/2014/main" id="{AD3A7264-30F3-40A8-8D1E-61D59E9CCA45}"/>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258317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7699-594E-4F73-A6F4-7C3857C0E2E1}"/>
              </a:ext>
            </a:extLst>
          </p:cNvPr>
          <p:cNvSpPr>
            <a:spLocks noGrp="1"/>
          </p:cNvSpPr>
          <p:nvPr>
            <p:ph type="title"/>
          </p:nvPr>
        </p:nvSpPr>
        <p:spPr/>
        <p:txBody>
          <a:bodyPr>
            <a:normAutofit/>
          </a:bodyPr>
          <a:lstStyle/>
          <a:p>
            <a:r>
              <a:rPr lang="en-GB" sz="2800" b="1" dirty="0">
                <a:cs typeface="Times New Roman" panose="02020603050405020304" pitchFamily="18" charset="0"/>
              </a:rPr>
              <a:t>GTMP mechanisms of action: gene inhibition therapy</a:t>
            </a:r>
            <a:endParaRPr lang="en-GB" sz="2800" dirty="0"/>
          </a:p>
        </p:txBody>
      </p:sp>
      <p:sp>
        <p:nvSpPr>
          <p:cNvPr id="4" name="Oval 3">
            <a:extLst>
              <a:ext uri="{FF2B5EF4-FFF2-40B4-BE49-F238E27FC236}">
                <a16:creationId xmlns:a16="http://schemas.microsoft.com/office/drawing/2014/main" id="{4689C213-3D91-4170-90FB-04768863EA5E}"/>
              </a:ext>
            </a:extLst>
          </p:cNvPr>
          <p:cNvSpPr/>
          <p:nvPr/>
        </p:nvSpPr>
        <p:spPr>
          <a:xfrm>
            <a:off x="1322045"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2F06A06-B5B3-4BF6-8F8A-A2C9CC606A6C}"/>
              </a:ext>
            </a:extLst>
          </p:cNvPr>
          <p:cNvSpPr/>
          <p:nvPr/>
        </p:nvSpPr>
        <p:spPr>
          <a:xfrm>
            <a:off x="8852240" y="2648646"/>
            <a:ext cx="2294165" cy="2220685"/>
          </a:xfrm>
          <a:prstGeom prst="ellipse">
            <a:avLst/>
          </a:prstGeom>
          <a:gradFill flip="none" rotWithShape="1">
            <a:gsLst>
              <a:gs pos="0">
                <a:schemeClr val="accent1">
                  <a:lumMod val="5000"/>
                  <a:lumOff val="95000"/>
                </a:schemeClr>
              </a:gs>
              <a:gs pos="74000">
                <a:schemeClr val="accent2">
                  <a:lumMod val="20000"/>
                  <a:lumOff val="80000"/>
                </a:schemeClr>
              </a:gs>
              <a:gs pos="83000">
                <a:schemeClr val="accent2">
                  <a:lumMod val="40000"/>
                  <a:lumOff val="60000"/>
                </a:schemeClr>
              </a:gs>
              <a:gs pos="100000">
                <a:schemeClr val="accent2">
                  <a:lumMod val="60000"/>
                  <a:lumOff val="40000"/>
                </a:schemeClr>
              </a:gs>
            </a:gsLst>
            <a:path path="circle">
              <a:fillToRect l="50000" t="50000" r="50000" b="50000"/>
            </a:path>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85B7CD0E-836C-481F-A57A-FD6E37EDDFD8}"/>
              </a:ext>
            </a:extLst>
          </p:cNvPr>
          <p:cNvGrpSpPr/>
          <p:nvPr/>
        </p:nvGrpSpPr>
        <p:grpSpPr>
          <a:xfrm>
            <a:off x="1894969" y="3657979"/>
            <a:ext cx="1148316" cy="202018"/>
            <a:chOff x="4901614" y="5045527"/>
            <a:chExt cx="1148316" cy="202018"/>
          </a:xfrm>
        </p:grpSpPr>
        <p:cxnSp>
          <p:nvCxnSpPr>
            <p:cNvPr id="7" name="Straight Connector 6">
              <a:extLst>
                <a:ext uri="{FF2B5EF4-FFF2-40B4-BE49-F238E27FC236}">
                  <a16:creationId xmlns:a16="http://schemas.microsoft.com/office/drawing/2014/main" id="{6B6F5D8D-80BB-4914-B9EA-EC921D5DB444}"/>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D9EA31E-A690-4E1B-9975-606D097078AD}"/>
                </a:ext>
              </a:extLst>
            </p:cNvPr>
            <p:cNvSpPr/>
            <p:nvPr/>
          </p:nvSpPr>
          <p:spPr>
            <a:xfrm>
              <a:off x="5194009" y="5045527"/>
              <a:ext cx="563526" cy="20201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2BBC8083-E67B-4012-AE05-EA6C2DBF51E3}"/>
              </a:ext>
            </a:extLst>
          </p:cNvPr>
          <p:cNvGrpSpPr/>
          <p:nvPr/>
        </p:nvGrpSpPr>
        <p:grpSpPr>
          <a:xfrm>
            <a:off x="9424565" y="3179133"/>
            <a:ext cx="1148316" cy="202018"/>
            <a:chOff x="4901614" y="5045527"/>
            <a:chExt cx="1148316" cy="202018"/>
          </a:xfrm>
        </p:grpSpPr>
        <p:cxnSp>
          <p:nvCxnSpPr>
            <p:cNvPr id="10" name="Straight Connector 9">
              <a:extLst>
                <a:ext uri="{FF2B5EF4-FFF2-40B4-BE49-F238E27FC236}">
                  <a16:creationId xmlns:a16="http://schemas.microsoft.com/office/drawing/2014/main" id="{0D44A6E3-4CC5-49CC-81CB-20DD603FF6C5}"/>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492037-72D1-4C33-97DA-8E33429F9138}"/>
                </a:ext>
              </a:extLst>
            </p:cNvPr>
            <p:cNvSpPr/>
            <p:nvPr/>
          </p:nvSpPr>
          <p:spPr>
            <a:xfrm>
              <a:off x="5194009" y="5045527"/>
              <a:ext cx="563526" cy="20201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A570D78F-7A3E-4553-B07D-B6805519CA12}"/>
              </a:ext>
            </a:extLst>
          </p:cNvPr>
          <p:cNvGrpSpPr/>
          <p:nvPr/>
        </p:nvGrpSpPr>
        <p:grpSpPr>
          <a:xfrm>
            <a:off x="9425164" y="4109862"/>
            <a:ext cx="1148316" cy="202018"/>
            <a:chOff x="4901614" y="5045527"/>
            <a:chExt cx="1148316" cy="202018"/>
          </a:xfrm>
        </p:grpSpPr>
        <p:cxnSp>
          <p:nvCxnSpPr>
            <p:cNvPr id="13" name="Straight Connector 12">
              <a:extLst>
                <a:ext uri="{FF2B5EF4-FFF2-40B4-BE49-F238E27FC236}">
                  <a16:creationId xmlns:a16="http://schemas.microsoft.com/office/drawing/2014/main" id="{B320DEB5-34BF-4214-92AF-33F52DAA71DC}"/>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781A635-EB3C-4EEB-8902-C9C3B010771D}"/>
                </a:ext>
              </a:extLst>
            </p:cNvPr>
            <p:cNvSpPr/>
            <p:nvPr/>
          </p:nvSpPr>
          <p:spPr>
            <a:xfrm>
              <a:off x="5194009" y="5045527"/>
              <a:ext cx="563526" cy="20201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3EA923CD-4855-4460-B33F-09C3DD680E02}"/>
              </a:ext>
            </a:extLst>
          </p:cNvPr>
          <p:cNvGrpSpPr/>
          <p:nvPr/>
        </p:nvGrpSpPr>
        <p:grpSpPr>
          <a:xfrm>
            <a:off x="9908723" y="3490514"/>
            <a:ext cx="180000" cy="355812"/>
            <a:chOff x="9908723" y="3490514"/>
            <a:chExt cx="180000" cy="355812"/>
          </a:xfrm>
        </p:grpSpPr>
        <p:cxnSp>
          <p:nvCxnSpPr>
            <p:cNvPr id="16" name="Straight Connector 15">
              <a:extLst>
                <a:ext uri="{FF2B5EF4-FFF2-40B4-BE49-F238E27FC236}">
                  <a16:creationId xmlns:a16="http://schemas.microsoft.com/office/drawing/2014/main" id="{19CDC2FE-C91C-4EA1-9387-6062EB3121F4}"/>
                </a:ext>
              </a:extLst>
            </p:cNvPr>
            <p:cNvCxnSpPr>
              <a:cxnSpLocks/>
            </p:cNvCxnSpPr>
            <p:nvPr/>
          </p:nvCxnSpPr>
          <p:spPr>
            <a:xfrm>
              <a:off x="9998723" y="3490514"/>
              <a:ext cx="0" cy="3558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2F8252-4C7C-4B87-9693-792BC15A2B55}"/>
                </a:ext>
              </a:extLst>
            </p:cNvPr>
            <p:cNvCxnSpPr>
              <a:cxnSpLocks/>
            </p:cNvCxnSpPr>
            <p:nvPr/>
          </p:nvCxnSpPr>
          <p:spPr>
            <a:xfrm flipH="1">
              <a:off x="9908723" y="3846326"/>
              <a:ext cx="180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14FB1FE-0FCB-4EB2-9D7E-BFDDAF43FC63}"/>
              </a:ext>
            </a:extLst>
          </p:cNvPr>
          <p:cNvGrpSpPr/>
          <p:nvPr/>
        </p:nvGrpSpPr>
        <p:grpSpPr>
          <a:xfrm>
            <a:off x="9844551" y="4029738"/>
            <a:ext cx="308344" cy="361507"/>
            <a:chOff x="9090837" y="1605517"/>
            <a:chExt cx="308344" cy="361507"/>
          </a:xfrm>
        </p:grpSpPr>
        <p:cxnSp>
          <p:nvCxnSpPr>
            <p:cNvPr id="19" name="Straight Connector 18">
              <a:extLst>
                <a:ext uri="{FF2B5EF4-FFF2-40B4-BE49-F238E27FC236}">
                  <a16:creationId xmlns:a16="http://schemas.microsoft.com/office/drawing/2014/main" id="{B9086778-2EE9-4277-ADDF-76A0CCFD8CA3}"/>
                </a:ext>
              </a:extLst>
            </p:cNvPr>
            <p:cNvCxnSpPr/>
            <p:nvPr/>
          </p:nvCxnSpPr>
          <p:spPr>
            <a:xfrm flipH="1">
              <a:off x="9090837" y="1605517"/>
              <a:ext cx="308344" cy="36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073C0EF-1BDD-43B4-8847-ADF6231B875C}"/>
                </a:ext>
              </a:extLst>
            </p:cNvPr>
            <p:cNvCxnSpPr>
              <a:cxnSpLocks/>
            </p:cNvCxnSpPr>
            <p:nvPr/>
          </p:nvCxnSpPr>
          <p:spPr>
            <a:xfrm>
              <a:off x="9090837" y="1605517"/>
              <a:ext cx="308344" cy="36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FBD824F9-4303-4599-B23A-7451415E5DB4}"/>
              </a:ext>
            </a:extLst>
          </p:cNvPr>
          <p:cNvSpPr txBox="1"/>
          <p:nvPr/>
        </p:nvSpPr>
        <p:spPr>
          <a:xfrm>
            <a:off x="1609628" y="5068158"/>
            <a:ext cx="1718997" cy="707886"/>
          </a:xfrm>
          <a:prstGeom prst="rect">
            <a:avLst/>
          </a:prstGeom>
          <a:noFill/>
        </p:spPr>
        <p:txBody>
          <a:bodyPr wrap="none" rtlCol="0">
            <a:spAutoFit/>
          </a:bodyPr>
          <a:lstStyle/>
          <a:p>
            <a:pPr algn="ctr"/>
            <a:r>
              <a:rPr lang="en-GB" sz="2000" b="1" dirty="0"/>
              <a:t>cell containing</a:t>
            </a:r>
          </a:p>
          <a:p>
            <a:pPr algn="ctr"/>
            <a:r>
              <a:rPr lang="en-GB" sz="2000" b="1" dirty="0"/>
              <a:t>a faulty gene</a:t>
            </a:r>
          </a:p>
        </p:txBody>
      </p:sp>
      <p:sp>
        <p:nvSpPr>
          <p:cNvPr id="22" name="TextBox 21">
            <a:extLst>
              <a:ext uri="{FF2B5EF4-FFF2-40B4-BE49-F238E27FC236}">
                <a16:creationId xmlns:a16="http://schemas.microsoft.com/office/drawing/2014/main" id="{4EC95B14-2306-4695-83DD-08FE76E0906A}"/>
              </a:ext>
            </a:extLst>
          </p:cNvPr>
          <p:cNvSpPr txBox="1"/>
          <p:nvPr/>
        </p:nvSpPr>
        <p:spPr>
          <a:xfrm>
            <a:off x="4627510" y="5068158"/>
            <a:ext cx="3245954" cy="707886"/>
          </a:xfrm>
          <a:prstGeom prst="rect">
            <a:avLst/>
          </a:prstGeom>
          <a:noFill/>
        </p:spPr>
        <p:txBody>
          <a:bodyPr wrap="square" rtlCol="0">
            <a:spAutoFit/>
          </a:bodyPr>
          <a:lstStyle/>
          <a:p>
            <a:pPr algn="ctr"/>
            <a:r>
              <a:rPr lang="en-GB" sz="2000" b="1" dirty="0"/>
              <a:t>addition of a blocking gene</a:t>
            </a:r>
          </a:p>
          <a:p>
            <a:pPr algn="ctr"/>
            <a:r>
              <a:rPr lang="en-GB" sz="2000" b="1" dirty="0"/>
              <a:t>to inhibit the faulty gene</a:t>
            </a:r>
          </a:p>
        </p:txBody>
      </p:sp>
      <p:sp>
        <p:nvSpPr>
          <p:cNvPr id="23" name="TextBox 22">
            <a:extLst>
              <a:ext uri="{FF2B5EF4-FFF2-40B4-BE49-F238E27FC236}">
                <a16:creationId xmlns:a16="http://schemas.microsoft.com/office/drawing/2014/main" id="{3420CFD9-0E6E-43F6-B92A-F8E23439B197}"/>
              </a:ext>
            </a:extLst>
          </p:cNvPr>
          <p:cNvSpPr txBox="1"/>
          <p:nvPr/>
        </p:nvSpPr>
        <p:spPr>
          <a:xfrm>
            <a:off x="8659452" y="5068158"/>
            <a:ext cx="2678554" cy="707886"/>
          </a:xfrm>
          <a:prstGeom prst="rect">
            <a:avLst/>
          </a:prstGeom>
          <a:noFill/>
        </p:spPr>
        <p:txBody>
          <a:bodyPr wrap="none" rtlCol="0">
            <a:spAutoFit/>
          </a:bodyPr>
          <a:lstStyle/>
          <a:p>
            <a:pPr algn="ctr"/>
            <a:r>
              <a:rPr lang="en-GB" sz="2000" b="1" dirty="0"/>
              <a:t>faulty gene is inhibited;</a:t>
            </a:r>
          </a:p>
          <a:p>
            <a:pPr algn="ctr"/>
            <a:r>
              <a:rPr lang="en-GB" sz="2000" b="1" dirty="0"/>
              <a:t>cell functions normally</a:t>
            </a:r>
          </a:p>
        </p:txBody>
      </p:sp>
      <p:sp>
        <p:nvSpPr>
          <p:cNvPr id="24" name="Oval 23">
            <a:extLst>
              <a:ext uri="{FF2B5EF4-FFF2-40B4-BE49-F238E27FC236}">
                <a16:creationId xmlns:a16="http://schemas.microsoft.com/office/drawing/2014/main" id="{BD7049DB-F7EA-4505-8E39-6E69F1F6D9AE}"/>
              </a:ext>
            </a:extLst>
          </p:cNvPr>
          <p:cNvSpPr/>
          <p:nvPr/>
        </p:nvSpPr>
        <p:spPr>
          <a:xfrm>
            <a:off x="5087143" y="2648646"/>
            <a:ext cx="2294165" cy="2220685"/>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4D3B2498-ED1A-403E-8F51-4F57875A9132}"/>
              </a:ext>
            </a:extLst>
          </p:cNvPr>
          <p:cNvGrpSpPr/>
          <p:nvPr/>
        </p:nvGrpSpPr>
        <p:grpSpPr>
          <a:xfrm>
            <a:off x="5660067" y="4109482"/>
            <a:ext cx="1148316" cy="202018"/>
            <a:chOff x="4901614" y="5045527"/>
            <a:chExt cx="1148316" cy="202018"/>
          </a:xfrm>
        </p:grpSpPr>
        <p:cxnSp>
          <p:nvCxnSpPr>
            <p:cNvPr id="26" name="Straight Connector 25">
              <a:extLst>
                <a:ext uri="{FF2B5EF4-FFF2-40B4-BE49-F238E27FC236}">
                  <a16:creationId xmlns:a16="http://schemas.microsoft.com/office/drawing/2014/main" id="{21AEABF0-4561-4D5D-829F-9E7C7224B26A}"/>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A4AEB0E-FAB9-4C46-A65C-27ED5804E208}"/>
                </a:ext>
              </a:extLst>
            </p:cNvPr>
            <p:cNvSpPr/>
            <p:nvPr/>
          </p:nvSpPr>
          <p:spPr>
            <a:xfrm>
              <a:off x="5194009" y="5045527"/>
              <a:ext cx="563526" cy="202018"/>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839C268B-9C29-4D81-99B0-509741AA3AD4}"/>
              </a:ext>
            </a:extLst>
          </p:cNvPr>
          <p:cNvGrpSpPr/>
          <p:nvPr/>
        </p:nvGrpSpPr>
        <p:grpSpPr>
          <a:xfrm>
            <a:off x="4335114" y="2246206"/>
            <a:ext cx="1148316" cy="202018"/>
            <a:chOff x="4901614" y="5045527"/>
            <a:chExt cx="1148316" cy="202018"/>
          </a:xfrm>
        </p:grpSpPr>
        <p:cxnSp>
          <p:nvCxnSpPr>
            <p:cNvPr id="29" name="Straight Connector 28">
              <a:extLst>
                <a:ext uri="{FF2B5EF4-FFF2-40B4-BE49-F238E27FC236}">
                  <a16:creationId xmlns:a16="http://schemas.microsoft.com/office/drawing/2014/main" id="{AA71E2DB-5D2F-4A06-BE37-E8D6615BB8C7}"/>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9BC05BC-F7FD-464D-B0F5-B2977D06F947}"/>
                </a:ext>
              </a:extLst>
            </p:cNvPr>
            <p:cNvSpPr/>
            <p:nvPr/>
          </p:nvSpPr>
          <p:spPr>
            <a:xfrm>
              <a:off x="5194009" y="5045527"/>
              <a:ext cx="563526" cy="20201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Arc 30">
            <a:extLst>
              <a:ext uri="{FF2B5EF4-FFF2-40B4-BE49-F238E27FC236}">
                <a16:creationId xmlns:a16="http://schemas.microsoft.com/office/drawing/2014/main" id="{D1F4196F-1B95-4752-B67D-991338FF3EC6}"/>
              </a:ext>
            </a:extLst>
          </p:cNvPr>
          <p:cNvSpPr/>
          <p:nvPr/>
        </p:nvSpPr>
        <p:spPr>
          <a:xfrm rot="10991179">
            <a:off x="4886759" y="1788553"/>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2" name="Content Placeholder 4">
            <a:extLst>
              <a:ext uri="{FF2B5EF4-FFF2-40B4-BE49-F238E27FC236}">
                <a16:creationId xmlns:a16="http://schemas.microsoft.com/office/drawing/2014/main" id="{CCD3A7CA-3EB6-418E-AC29-76100738EA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3" name="Footer Placeholder 2">
            <a:extLst>
              <a:ext uri="{FF2B5EF4-FFF2-40B4-BE49-F238E27FC236}">
                <a16:creationId xmlns:a16="http://schemas.microsoft.com/office/drawing/2014/main" id="{E480875D-D503-4762-B744-B032CAC7605D}"/>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3104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1BAA9E9-9D1E-43E5-AFD7-C481997DF29F}"/>
              </a:ext>
            </a:extLst>
          </p:cNvPr>
          <p:cNvSpPr>
            <a:spLocks noChangeAspect="1"/>
          </p:cNvSpPr>
          <p:nvPr/>
        </p:nvSpPr>
        <p:spPr>
          <a:xfrm>
            <a:off x="6502553" y="2542734"/>
            <a:ext cx="2041807" cy="1976407"/>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3836113C-F2BE-4DBB-AC6C-51311F7B4BB9}"/>
              </a:ext>
            </a:extLst>
          </p:cNvPr>
          <p:cNvSpPr>
            <a:spLocks noChangeAspect="1"/>
          </p:cNvSpPr>
          <p:nvPr/>
        </p:nvSpPr>
        <p:spPr>
          <a:xfrm>
            <a:off x="1072657" y="2542734"/>
            <a:ext cx="2041807" cy="1976407"/>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DD5126B-5C9B-4691-B45A-1982B014C6AB}"/>
              </a:ext>
            </a:extLst>
          </p:cNvPr>
          <p:cNvSpPr txBox="1"/>
          <p:nvPr/>
        </p:nvSpPr>
        <p:spPr>
          <a:xfrm>
            <a:off x="1326363" y="5021991"/>
            <a:ext cx="1534395" cy="400110"/>
          </a:xfrm>
          <a:prstGeom prst="rect">
            <a:avLst/>
          </a:prstGeom>
          <a:noFill/>
        </p:spPr>
        <p:txBody>
          <a:bodyPr wrap="none" rtlCol="0">
            <a:spAutoFit/>
          </a:bodyPr>
          <a:lstStyle/>
          <a:p>
            <a:pPr algn="ctr"/>
            <a:r>
              <a:rPr lang="en-GB" sz="2000" b="1" dirty="0"/>
              <a:t>diseased cell</a:t>
            </a:r>
          </a:p>
        </p:txBody>
      </p:sp>
      <p:sp>
        <p:nvSpPr>
          <p:cNvPr id="7" name="TextBox 6">
            <a:extLst>
              <a:ext uri="{FF2B5EF4-FFF2-40B4-BE49-F238E27FC236}">
                <a16:creationId xmlns:a16="http://schemas.microsoft.com/office/drawing/2014/main" id="{5141E056-CABB-45FB-BD13-963FCFAFDC08}"/>
              </a:ext>
            </a:extLst>
          </p:cNvPr>
          <p:cNvSpPr txBox="1"/>
          <p:nvPr/>
        </p:nvSpPr>
        <p:spPr>
          <a:xfrm>
            <a:off x="3185531" y="4868103"/>
            <a:ext cx="3245954" cy="707886"/>
          </a:xfrm>
          <a:prstGeom prst="rect">
            <a:avLst/>
          </a:prstGeom>
          <a:noFill/>
        </p:spPr>
        <p:txBody>
          <a:bodyPr wrap="square" rtlCol="0">
            <a:spAutoFit/>
          </a:bodyPr>
          <a:lstStyle/>
          <a:p>
            <a:pPr algn="ctr"/>
            <a:r>
              <a:rPr lang="en-GB" sz="2000" b="1" dirty="0"/>
              <a:t>addition of a</a:t>
            </a:r>
          </a:p>
          <a:p>
            <a:pPr algn="ctr"/>
            <a:r>
              <a:rPr lang="en-GB" sz="2000" b="1" dirty="0"/>
              <a:t>suicide gene</a:t>
            </a:r>
          </a:p>
        </p:txBody>
      </p:sp>
      <p:sp>
        <p:nvSpPr>
          <p:cNvPr id="8" name="TextBox 7">
            <a:extLst>
              <a:ext uri="{FF2B5EF4-FFF2-40B4-BE49-F238E27FC236}">
                <a16:creationId xmlns:a16="http://schemas.microsoft.com/office/drawing/2014/main" id="{D792F08E-44FF-402F-995F-5AEAA6A7B70F}"/>
              </a:ext>
            </a:extLst>
          </p:cNvPr>
          <p:cNvSpPr txBox="1"/>
          <p:nvPr/>
        </p:nvSpPr>
        <p:spPr>
          <a:xfrm>
            <a:off x="9234387" y="5021991"/>
            <a:ext cx="2024913" cy="400110"/>
          </a:xfrm>
          <a:prstGeom prst="rect">
            <a:avLst/>
          </a:prstGeom>
          <a:noFill/>
        </p:spPr>
        <p:txBody>
          <a:bodyPr wrap="none" rtlCol="0">
            <a:spAutoFit/>
          </a:bodyPr>
          <a:lstStyle/>
          <a:p>
            <a:pPr algn="ctr"/>
            <a:r>
              <a:rPr lang="en-GB" sz="2000" b="1" dirty="0"/>
              <a:t>diseased cell dies</a:t>
            </a:r>
          </a:p>
        </p:txBody>
      </p:sp>
      <p:sp>
        <p:nvSpPr>
          <p:cNvPr id="9" name="Oval 8">
            <a:extLst>
              <a:ext uri="{FF2B5EF4-FFF2-40B4-BE49-F238E27FC236}">
                <a16:creationId xmlns:a16="http://schemas.microsoft.com/office/drawing/2014/main" id="{A18810E3-B1D7-4787-B95C-3AAC6B3B8A10}"/>
              </a:ext>
            </a:extLst>
          </p:cNvPr>
          <p:cNvSpPr>
            <a:spLocks noChangeAspect="1"/>
          </p:cNvSpPr>
          <p:nvPr/>
        </p:nvSpPr>
        <p:spPr>
          <a:xfrm>
            <a:off x="3787605" y="2542734"/>
            <a:ext cx="2041807" cy="1976407"/>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B4CC63D5-C932-4F92-A1BF-C88E83B72115}"/>
              </a:ext>
            </a:extLst>
          </p:cNvPr>
          <p:cNvGrpSpPr/>
          <p:nvPr/>
        </p:nvGrpSpPr>
        <p:grpSpPr>
          <a:xfrm>
            <a:off x="3254457" y="2246206"/>
            <a:ext cx="1148316" cy="202018"/>
            <a:chOff x="4901614" y="5045527"/>
            <a:chExt cx="1148316" cy="202018"/>
          </a:xfrm>
        </p:grpSpPr>
        <p:cxnSp>
          <p:nvCxnSpPr>
            <p:cNvPr id="11" name="Straight Connector 10">
              <a:extLst>
                <a:ext uri="{FF2B5EF4-FFF2-40B4-BE49-F238E27FC236}">
                  <a16:creationId xmlns:a16="http://schemas.microsoft.com/office/drawing/2014/main" id="{D59BC0E3-EA0C-46E4-BE70-3B7685A74761}"/>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C3C3775-61F3-49F5-A075-D28F7E4DFAFE}"/>
                </a:ext>
              </a:extLst>
            </p:cNvPr>
            <p:cNvSpPr/>
            <p:nvPr/>
          </p:nvSpPr>
          <p:spPr>
            <a:xfrm>
              <a:off x="5194009" y="5045527"/>
              <a:ext cx="563526" cy="20201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Arc 12">
            <a:extLst>
              <a:ext uri="{FF2B5EF4-FFF2-40B4-BE49-F238E27FC236}">
                <a16:creationId xmlns:a16="http://schemas.microsoft.com/office/drawing/2014/main" id="{E69022A0-A885-411E-A881-9688BF1CE706}"/>
              </a:ext>
            </a:extLst>
          </p:cNvPr>
          <p:cNvSpPr/>
          <p:nvPr/>
        </p:nvSpPr>
        <p:spPr>
          <a:xfrm rot="10991179">
            <a:off x="3806102" y="1788553"/>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4" name="Group 13">
            <a:extLst>
              <a:ext uri="{FF2B5EF4-FFF2-40B4-BE49-F238E27FC236}">
                <a16:creationId xmlns:a16="http://schemas.microsoft.com/office/drawing/2014/main" id="{80702B25-FCCF-43C5-A1EA-1D4B88E865D2}"/>
              </a:ext>
            </a:extLst>
          </p:cNvPr>
          <p:cNvGrpSpPr/>
          <p:nvPr/>
        </p:nvGrpSpPr>
        <p:grpSpPr>
          <a:xfrm>
            <a:off x="6913387" y="3210642"/>
            <a:ext cx="1220138" cy="559741"/>
            <a:chOff x="7273101" y="2812356"/>
            <a:chExt cx="1220138" cy="559741"/>
          </a:xfrm>
        </p:grpSpPr>
        <p:grpSp>
          <p:nvGrpSpPr>
            <p:cNvPr id="15" name="Group 14">
              <a:extLst>
                <a:ext uri="{FF2B5EF4-FFF2-40B4-BE49-F238E27FC236}">
                  <a16:creationId xmlns:a16="http://schemas.microsoft.com/office/drawing/2014/main" id="{5092D03F-ACB9-457B-8E90-3BBFF8B2AE98}"/>
                </a:ext>
              </a:extLst>
            </p:cNvPr>
            <p:cNvGrpSpPr/>
            <p:nvPr/>
          </p:nvGrpSpPr>
          <p:grpSpPr>
            <a:xfrm>
              <a:off x="7344923" y="3170079"/>
              <a:ext cx="1148316" cy="202018"/>
              <a:chOff x="4901614" y="5045527"/>
              <a:chExt cx="1148316" cy="202018"/>
            </a:xfrm>
          </p:grpSpPr>
          <p:cxnSp>
            <p:nvCxnSpPr>
              <p:cNvPr id="25" name="Straight Connector 24">
                <a:extLst>
                  <a:ext uri="{FF2B5EF4-FFF2-40B4-BE49-F238E27FC236}">
                    <a16:creationId xmlns:a16="http://schemas.microsoft.com/office/drawing/2014/main" id="{3D2EF7B5-54DB-45F2-9B94-E3E63819EC9B}"/>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83B625E-94CE-4AC1-B3E6-5D86147DDDAE}"/>
                  </a:ext>
                </a:extLst>
              </p:cNvPr>
              <p:cNvSpPr/>
              <p:nvPr/>
            </p:nvSpPr>
            <p:spPr>
              <a:xfrm>
                <a:off x="5194009" y="5045527"/>
                <a:ext cx="563526" cy="202018"/>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Oval 15">
              <a:extLst>
                <a:ext uri="{FF2B5EF4-FFF2-40B4-BE49-F238E27FC236}">
                  <a16:creationId xmlns:a16="http://schemas.microsoft.com/office/drawing/2014/main" id="{66F3A8A5-4CC1-44F5-83E1-1F92874C1F6D}"/>
                </a:ext>
              </a:extLst>
            </p:cNvPr>
            <p:cNvSpPr/>
            <p:nvPr/>
          </p:nvSpPr>
          <p:spPr>
            <a:xfrm>
              <a:off x="7571482" y="2963150"/>
              <a:ext cx="108000" cy="108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DA4AE845-A319-4ED4-AEBD-75119F91A922}"/>
                </a:ext>
              </a:extLst>
            </p:cNvPr>
            <p:cNvSpPr/>
            <p:nvPr/>
          </p:nvSpPr>
          <p:spPr>
            <a:xfrm>
              <a:off x="7733507" y="2846043"/>
              <a:ext cx="72000" cy="72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D27C49E4-0023-4F2F-AB92-50A2CBB47485}"/>
                </a:ext>
              </a:extLst>
            </p:cNvPr>
            <p:cNvSpPr/>
            <p:nvPr/>
          </p:nvSpPr>
          <p:spPr>
            <a:xfrm>
              <a:off x="7962909" y="2950318"/>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351F2D6-8311-4140-A274-35D805597599}"/>
                </a:ext>
              </a:extLst>
            </p:cNvPr>
            <p:cNvSpPr/>
            <p:nvPr/>
          </p:nvSpPr>
          <p:spPr>
            <a:xfrm>
              <a:off x="8134559" y="3025716"/>
              <a:ext cx="90000" cy="9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5414975-0811-4F1E-A6CC-3BCC29496F18}"/>
                </a:ext>
              </a:extLst>
            </p:cNvPr>
            <p:cNvSpPr/>
            <p:nvPr/>
          </p:nvSpPr>
          <p:spPr>
            <a:xfrm>
              <a:off x="8267709" y="2812356"/>
              <a:ext cx="90000" cy="90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29AE72F9-7C9A-44A5-9115-387815252F6B}"/>
                </a:ext>
              </a:extLst>
            </p:cNvPr>
            <p:cNvSpPr/>
            <p:nvPr/>
          </p:nvSpPr>
          <p:spPr>
            <a:xfrm>
              <a:off x="8115309" y="2842835"/>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43C4F42-7B46-41CF-BDF9-94744002594D}"/>
                </a:ext>
              </a:extLst>
            </p:cNvPr>
            <p:cNvSpPr/>
            <p:nvPr/>
          </p:nvSpPr>
          <p:spPr>
            <a:xfrm>
              <a:off x="8402463" y="3033735"/>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E5166137-AAA0-489F-89F6-E59DFB473CEE}"/>
                </a:ext>
              </a:extLst>
            </p:cNvPr>
            <p:cNvSpPr/>
            <p:nvPr/>
          </p:nvSpPr>
          <p:spPr>
            <a:xfrm>
              <a:off x="7409456" y="2926252"/>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0077792-ED21-4E90-BE24-F1CA84CF01EF}"/>
                </a:ext>
              </a:extLst>
            </p:cNvPr>
            <p:cNvSpPr/>
            <p:nvPr/>
          </p:nvSpPr>
          <p:spPr>
            <a:xfrm>
              <a:off x="7273101" y="3078652"/>
              <a:ext cx="54000" cy="5400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Oval 26">
            <a:extLst>
              <a:ext uri="{FF2B5EF4-FFF2-40B4-BE49-F238E27FC236}">
                <a16:creationId xmlns:a16="http://schemas.microsoft.com/office/drawing/2014/main" id="{D2F57D0A-D636-4B1F-8E38-B1861E6005F2}"/>
              </a:ext>
            </a:extLst>
          </p:cNvPr>
          <p:cNvSpPr>
            <a:spLocks noChangeAspect="1"/>
          </p:cNvSpPr>
          <p:nvPr/>
        </p:nvSpPr>
        <p:spPr>
          <a:xfrm>
            <a:off x="9217500" y="2542734"/>
            <a:ext cx="2041800" cy="1976400"/>
          </a:xfrm>
          <a:prstGeom prst="ellipse">
            <a:avLst/>
          </a:prstGeom>
          <a:gradFill flip="none" rotWithShape="1">
            <a:gsLst>
              <a:gs pos="100000">
                <a:schemeClr val="bg1">
                  <a:lumMod val="85000"/>
                  <a:shade val="30000"/>
                  <a:satMod val="115000"/>
                </a:schemeClr>
              </a:gs>
              <a:gs pos="58000">
                <a:schemeClr val="bg1">
                  <a:lumMod val="85000"/>
                  <a:shade val="67500"/>
                  <a:satMod val="115000"/>
                </a:schemeClr>
              </a:gs>
              <a:gs pos="29000">
                <a:schemeClr val="bg1">
                  <a:lumMod val="85000"/>
                </a:schemeClr>
              </a:gs>
              <a:gs pos="0">
                <a:schemeClr val="bg1">
                  <a:lumMod val="95000"/>
                </a:schemeClr>
              </a:gs>
            </a:gsLst>
            <a:path path="circle">
              <a:fillToRect l="50000" t="50000" r="50000" b="50000"/>
            </a:path>
            <a:tileRect/>
          </a:gra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EC358B88-9A0A-4315-B01D-FA13CB4A7F29}"/>
              </a:ext>
            </a:extLst>
          </p:cNvPr>
          <p:cNvSpPr txBox="1"/>
          <p:nvPr/>
        </p:nvSpPr>
        <p:spPr>
          <a:xfrm>
            <a:off x="6431485" y="4868103"/>
            <a:ext cx="2241191" cy="707886"/>
          </a:xfrm>
          <a:prstGeom prst="rect">
            <a:avLst/>
          </a:prstGeom>
          <a:noFill/>
        </p:spPr>
        <p:txBody>
          <a:bodyPr wrap="none" rtlCol="0">
            <a:spAutoFit/>
          </a:bodyPr>
          <a:lstStyle/>
          <a:p>
            <a:pPr algn="ctr"/>
            <a:r>
              <a:rPr lang="en-GB" sz="2000" b="1" dirty="0"/>
              <a:t>suicide gene makes</a:t>
            </a:r>
          </a:p>
          <a:p>
            <a:pPr algn="ctr"/>
            <a:r>
              <a:rPr lang="en-GB" sz="2000" b="1" dirty="0"/>
              <a:t>a toxic product</a:t>
            </a:r>
          </a:p>
        </p:txBody>
      </p:sp>
      <p:pic>
        <p:nvPicPr>
          <p:cNvPr id="29" name="Picture 28">
            <a:extLst>
              <a:ext uri="{FF2B5EF4-FFF2-40B4-BE49-F238E27FC236}">
                <a16:creationId xmlns:a16="http://schemas.microsoft.com/office/drawing/2014/main" id="{B8DDDFDC-CD89-435F-9ACF-A0FC5467C35C}"/>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9833075" y="3254458"/>
            <a:ext cx="827536" cy="707887"/>
          </a:xfrm>
          <a:prstGeom prst="rect">
            <a:avLst/>
          </a:prstGeom>
        </p:spPr>
      </p:pic>
      <p:sp>
        <p:nvSpPr>
          <p:cNvPr id="31" name="Title 1">
            <a:extLst>
              <a:ext uri="{FF2B5EF4-FFF2-40B4-BE49-F238E27FC236}">
                <a16:creationId xmlns:a16="http://schemas.microsoft.com/office/drawing/2014/main" id="{1D2237F9-6189-4E42-866E-F6C55E4C96C4}"/>
              </a:ext>
            </a:extLst>
          </p:cNvPr>
          <p:cNvSpPr>
            <a:spLocks noGrp="1"/>
          </p:cNvSpPr>
          <p:nvPr>
            <p:ph type="title"/>
          </p:nvPr>
        </p:nvSpPr>
        <p:spPr/>
        <p:txBody>
          <a:bodyPr>
            <a:normAutofit/>
          </a:bodyPr>
          <a:lstStyle/>
          <a:p>
            <a:r>
              <a:rPr lang="en-GB" sz="2800" b="1" dirty="0">
                <a:cs typeface="Times New Roman" panose="02020603050405020304" pitchFamily="18" charset="0"/>
              </a:rPr>
              <a:t>GTMP mechanisms of action: suicide gene to kill disease cells</a:t>
            </a:r>
            <a:endParaRPr lang="en-GB" sz="2800" dirty="0"/>
          </a:p>
        </p:txBody>
      </p:sp>
      <p:pic>
        <p:nvPicPr>
          <p:cNvPr id="32" name="Content Placeholder 4">
            <a:extLst>
              <a:ext uri="{FF2B5EF4-FFF2-40B4-BE49-F238E27FC236}">
                <a16:creationId xmlns:a16="http://schemas.microsoft.com/office/drawing/2014/main" id="{9BB8BBFC-348F-4056-90EA-3E78B4542F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 name="Footer Placeholder 1">
            <a:extLst>
              <a:ext uri="{FF2B5EF4-FFF2-40B4-BE49-F238E27FC236}">
                <a16:creationId xmlns:a16="http://schemas.microsoft.com/office/drawing/2014/main" id="{A179B07D-31D4-4EA7-B221-53CED6C69457}"/>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328809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itle 1">
            <a:extLst>
              <a:ext uri="{FF2B5EF4-FFF2-40B4-BE49-F238E27FC236}">
                <a16:creationId xmlns:a16="http://schemas.microsoft.com/office/drawing/2014/main" id="{47BD9997-4CBB-4F51-A823-C22D91346AD9}"/>
              </a:ext>
            </a:extLst>
          </p:cNvPr>
          <p:cNvSpPr txBox="1">
            <a:spLocks/>
          </p:cNvSpPr>
          <p:nvPr/>
        </p:nvSpPr>
        <p:spPr>
          <a:xfrm>
            <a:off x="464662" y="-178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cs typeface="Times New Roman" panose="02020603050405020304" pitchFamily="18" charset="0"/>
              </a:rPr>
              <a:t>GTMP mechanisms of action: redirecting the immune system</a:t>
            </a:r>
            <a:endParaRPr lang="en-GB" sz="2800" dirty="0"/>
          </a:p>
        </p:txBody>
      </p:sp>
      <p:pic>
        <p:nvPicPr>
          <p:cNvPr id="63" name="Content Placeholder 4">
            <a:extLst>
              <a:ext uri="{FF2B5EF4-FFF2-40B4-BE49-F238E27FC236}">
                <a16:creationId xmlns:a16="http://schemas.microsoft.com/office/drawing/2014/main" id="{9FCD3503-2D2F-4C8F-B170-78CB54F5BE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2" name="Group 1">
            <a:extLst>
              <a:ext uri="{FF2B5EF4-FFF2-40B4-BE49-F238E27FC236}">
                <a16:creationId xmlns:a16="http://schemas.microsoft.com/office/drawing/2014/main" id="{62CE4CC8-655E-4F77-AB2C-8094D48570C7}"/>
              </a:ext>
            </a:extLst>
          </p:cNvPr>
          <p:cNvGrpSpPr/>
          <p:nvPr/>
        </p:nvGrpSpPr>
        <p:grpSpPr>
          <a:xfrm>
            <a:off x="1076235" y="1939490"/>
            <a:ext cx="1094558" cy="998546"/>
            <a:chOff x="1051905" y="1443318"/>
            <a:chExt cx="1094558" cy="998546"/>
          </a:xfrm>
        </p:grpSpPr>
        <p:sp>
          <p:nvSpPr>
            <p:cNvPr id="5" name="Oval 4">
              <a:extLst>
                <a:ext uri="{FF2B5EF4-FFF2-40B4-BE49-F238E27FC236}">
                  <a16:creationId xmlns:a16="http://schemas.microsoft.com/office/drawing/2014/main" id="{4029BF35-C37F-4048-A48B-005F0E3D1CFC}"/>
                </a:ext>
              </a:extLst>
            </p:cNvPr>
            <p:cNvSpPr/>
            <p:nvPr/>
          </p:nvSpPr>
          <p:spPr>
            <a:xfrm>
              <a:off x="1051905" y="1443318"/>
              <a:ext cx="1094558" cy="998546"/>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A4174412-30FC-49AC-ADF4-C1CC45FE2A57}"/>
                </a:ext>
              </a:extLst>
            </p:cNvPr>
            <p:cNvSpPr/>
            <p:nvPr/>
          </p:nvSpPr>
          <p:spPr>
            <a:xfrm>
              <a:off x="1259180" y="1676346"/>
              <a:ext cx="606433" cy="551241"/>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 name="Group 2">
            <a:extLst>
              <a:ext uri="{FF2B5EF4-FFF2-40B4-BE49-F238E27FC236}">
                <a16:creationId xmlns:a16="http://schemas.microsoft.com/office/drawing/2014/main" id="{3084F62E-C2F9-43A2-8A4F-64795D9A8421}"/>
              </a:ext>
            </a:extLst>
          </p:cNvPr>
          <p:cNvGrpSpPr/>
          <p:nvPr/>
        </p:nvGrpSpPr>
        <p:grpSpPr>
          <a:xfrm>
            <a:off x="653662" y="3205296"/>
            <a:ext cx="1946670" cy="1867955"/>
            <a:chOff x="5099893" y="3052782"/>
            <a:chExt cx="1946670" cy="1867955"/>
          </a:xfrm>
        </p:grpSpPr>
        <p:sp>
          <p:nvSpPr>
            <p:cNvPr id="9" name="Oval 8">
              <a:extLst>
                <a:ext uri="{FF2B5EF4-FFF2-40B4-BE49-F238E27FC236}">
                  <a16:creationId xmlns:a16="http://schemas.microsoft.com/office/drawing/2014/main" id="{4253C8CD-303B-4B69-B749-D2344F6A0F32}"/>
                </a:ext>
              </a:extLst>
            </p:cNvPr>
            <p:cNvSpPr/>
            <p:nvPr/>
          </p:nvSpPr>
          <p:spPr>
            <a:xfrm>
              <a:off x="5590515"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ADEED18-C00E-4EF3-8458-2F68336163FC}"/>
                </a:ext>
              </a:extLst>
            </p:cNvPr>
            <p:cNvSpPr/>
            <p:nvPr/>
          </p:nvSpPr>
          <p:spPr>
            <a:xfrm>
              <a:off x="6176426"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2F876F5-993C-43D1-A574-32527DC16768}"/>
                </a:ext>
              </a:extLst>
            </p:cNvPr>
            <p:cNvSpPr/>
            <p:nvPr/>
          </p:nvSpPr>
          <p:spPr>
            <a:xfrm>
              <a:off x="6618484"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8DB3DA7-C881-4FD6-8812-820225D5784D}"/>
                </a:ext>
              </a:extLst>
            </p:cNvPr>
            <p:cNvSpPr/>
            <p:nvPr/>
          </p:nvSpPr>
          <p:spPr>
            <a:xfrm>
              <a:off x="6844805"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6D28D1E-0BFE-4E49-BC4C-2FD1FB00C445}"/>
                </a:ext>
              </a:extLst>
            </p:cNvPr>
            <p:cNvSpPr/>
            <p:nvPr/>
          </p:nvSpPr>
          <p:spPr>
            <a:xfrm>
              <a:off x="5224896"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73AB4E2-CFE8-43EF-937E-9C6BF8C504D8}"/>
                </a:ext>
              </a:extLst>
            </p:cNvPr>
            <p:cNvSpPr/>
            <p:nvPr/>
          </p:nvSpPr>
          <p:spPr>
            <a:xfrm>
              <a:off x="5099893" y="3946578"/>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E9B20450-4116-427B-8E42-644515BB4001}"/>
                </a:ext>
              </a:extLst>
            </p:cNvPr>
            <p:cNvSpPr/>
            <p:nvPr/>
          </p:nvSpPr>
          <p:spPr>
            <a:xfrm>
              <a:off x="5316829" y="4456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EBE8618-C375-4869-820A-FA7DE5C9B47D}"/>
                </a:ext>
              </a:extLst>
            </p:cNvPr>
            <p:cNvSpPr/>
            <p:nvPr/>
          </p:nvSpPr>
          <p:spPr>
            <a:xfrm>
              <a:off x="5949107" y="471871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06840DD-9D99-49A3-9D02-70BBF19998FC}"/>
                </a:ext>
              </a:extLst>
            </p:cNvPr>
            <p:cNvSpPr/>
            <p:nvPr/>
          </p:nvSpPr>
          <p:spPr>
            <a:xfrm>
              <a:off x="6696735" y="436611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1A5753C2-9A65-4629-B0FE-C0FC5EB85D24}"/>
                </a:ext>
              </a:extLst>
            </p:cNvPr>
            <p:cNvSpPr>
              <a:spLocks noChangeAspect="1"/>
            </p:cNvSpPr>
            <p:nvPr/>
          </p:nvSpPr>
          <p:spPr>
            <a:xfrm>
              <a:off x="520636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78076FD6-F0EE-4AF6-889B-D24D7BA3641A}"/>
              </a:ext>
            </a:extLst>
          </p:cNvPr>
          <p:cNvSpPr txBox="1"/>
          <p:nvPr/>
        </p:nvSpPr>
        <p:spPr>
          <a:xfrm>
            <a:off x="925475" y="5522264"/>
            <a:ext cx="1406155" cy="400110"/>
          </a:xfrm>
          <a:prstGeom prst="rect">
            <a:avLst/>
          </a:prstGeom>
          <a:noFill/>
        </p:spPr>
        <p:txBody>
          <a:bodyPr wrap="none" rtlCol="0">
            <a:spAutoFit/>
          </a:bodyPr>
          <a:lstStyle/>
          <a:p>
            <a:pPr algn="ctr"/>
            <a:r>
              <a:rPr lang="en-GB" sz="2000" b="1" dirty="0"/>
              <a:t>tumour cell</a:t>
            </a:r>
          </a:p>
        </p:txBody>
      </p:sp>
      <p:sp>
        <p:nvSpPr>
          <p:cNvPr id="4" name="Rectangle 3">
            <a:extLst>
              <a:ext uri="{FF2B5EF4-FFF2-40B4-BE49-F238E27FC236}">
                <a16:creationId xmlns:a16="http://schemas.microsoft.com/office/drawing/2014/main" id="{548DC6B4-3DC4-4B3B-9729-11BF251D41B9}"/>
              </a:ext>
            </a:extLst>
          </p:cNvPr>
          <p:cNvSpPr/>
          <p:nvPr/>
        </p:nvSpPr>
        <p:spPr>
          <a:xfrm>
            <a:off x="481054" y="1184483"/>
            <a:ext cx="2412756" cy="646331"/>
          </a:xfrm>
          <a:prstGeom prst="rect">
            <a:avLst/>
          </a:prstGeom>
        </p:spPr>
        <p:txBody>
          <a:bodyPr wrap="square">
            <a:spAutoFit/>
          </a:bodyPr>
          <a:lstStyle/>
          <a:p>
            <a:pPr algn="ctr"/>
            <a:r>
              <a:rPr lang="en-GB" b="1" dirty="0"/>
              <a:t>T cell is unable to recognise tumour cell </a:t>
            </a:r>
          </a:p>
        </p:txBody>
      </p:sp>
      <p:grpSp>
        <p:nvGrpSpPr>
          <p:cNvPr id="19" name="Group 18">
            <a:extLst>
              <a:ext uri="{FF2B5EF4-FFF2-40B4-BE49-F238E27FC236}">
                <a16:creationId xmlns:a16="http://schemas.microsoft.com/office/drawing/2014/main" id="{86A81A5E-69BD-423A-A3E7-7646DF4F07D2}"/>
              </a:ext>
            </a:extLst>
          </p:cNvPr>
          <p:cNvGrpSpPr/>
          <p:nvPr/>
        </p:nvGrpSpPr>
        <p:grpSpPr>
          <a:xfrm>
            <a:off x="3470562" y="1861318"/>
            <a:ext cx="1385007" cy="1432578"/>
            <a:chOff x="2214341" y="2097996"/>
            <a:chExt cx="2057913" cy="1662267"/>
          </a:xfrm>
        </p:grpSpPr>
        <p:cxnSp>
          <p:nvCxnSpPr>
            <p:cNvPr id="22" name="Straight Connector 21">
              <a:extLst>
                <a:ext uri="{FF2B5EF4-FFF2-40B4-BE49-F238E27FC236}">
                  <a16:creationId xmlns:a16="http://schemas.microsoft.com/office/drawing/2014/main" id="{476EB781-F72F-4AE8-8DB6-71957DD503F7}"/>
                </a:ext>
              </a:extLst>
            </p:cNvPr>
            <p:cNvCxnSpPr>
              <a:cxnSpLocks/>
            </p:cNvCxnSpPr>
            <p:nvPr/>
          </p:nvCxnSpPr>
          <p:spPr>
            <a:xfrm>
              <a:off x="2214341" y="263708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CCDC081-09BF-4744-B130-FC395A2BA2DC}"/>
                </a:ext>
              </a:extLst>
            </p:cNvPr>
            <p:cNvSpPr/>
            <p:nvPr/>
          </p:nvSpPr>
          <p:spPr>
            <a:xfrm>
              <a:off x="2506736" y="2536457"/>
              <a:ext cx="563526" cy="2020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c 23">
              <a:extLst>
                <a:ext uri="{FF2B5EF4-FFF2-40B4-BE49-F238E27FC236}">
                  <a16:creationId xmlns:a16="http://schemas.microsoft.com/office/drawing/2014/main" id="{AA54393B-CEAF-46CB-A3AB-EAFDEED77130}"/>
                </a:ext>
              </a:extLst>
            </p:cNvPr>
            <p:cNvSpPr/>
            <p:nvPr/>
          </p:nvSpPr>
          <p:spPr>
            <a:xfrm rot="10991179">
              <a:off x="2797782" y="2097996"/>
              <a:ext cx="1474472" cy="1662267"/>
            </a:xfrm>
            <a:prstGeom prst="arc">
              <a:avLst>
                <a:gd name="adj1" fmla="val 13112676"/>
                <a:gd name="adj2" fmla="val 0"/>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
        <p:nvSpPr>
          <p:cNvPr id="21" name="Rectangle 20">
            <a:extLst>
              <a:ext uri="{FF2B5EF4-FFF2-40B4-BE49-F238E27FC236}">
                <a16:creationId xmlns:a16="http://schemas.microsoft.com/office/drawing/2014/main" id="{A0D88190-D0BF-4DE0-BB70-0FE50B342D8F}"/>
              </a:ext>
            </a:extLst>
          </p:cNvPr>
          <p:cNvSpPr/>
          <p:nvPr/>
        </p:nvSpPr>
        <p:spPr>
          <a:xfrm>
            <a:off x="3639963" y="3614703"/>
            <a:ext cx="2648337" cy="1200329"/>
          </a:xfrm>
          <a:prstGeom prst="rect">
            <a:avLst/>
          </a:prstGeom>
        </p:spPr>
        <p:txBody>
          <a:bodyPr wrap="square">
            <a:spAutoFit/>
          </a:bodyPr>
          <a:lstStyle/>
          <a:p>
            <a:pPr algn="ctr"/>
            <a:r>
              <a:rPr lang="en-GB" b="1" dirty="0"/>
              <a:t>T cell is engineered to express a receptor specific for the tumour</a:t>
            </a:r>
          </a:p>
          <a:p>
            <a:pPr algn="ctr"/>
            <a:endParaRPr lang="en-GB" b="1" dirty="0"/>
          </a:p>
        </p:txBody>
      </p:sp>
      <p:grpSp>
        <p:nvGrpSpPr>
          <p:cNvPr id="53" name="Group 52">
            <a:extLst>
              <a:ext uri="{FF2B5EF4-FFF2-40B4-BE49-F238E27FC236}">
                <a16:creationId xmlns:a16="http://schemas.microsoft.com/office/drawing/2014/main" id="{EC4E652E-B653-4F86-916F-3E366DD02A72}"/>
              </a:ext>
            </a:extLst>
          </p:cNvPr>
          <p:cNvGrpSpPr/>
          <p:nvPr/>
        </p:nvGrpSpPr>
        <p:grpSpPr>
          <a:xfrm>
            <a:off x="6863188" y="3204889"/>
            <a:ext cx="1946670" cy="1867955"/>
            <a:chOff x="5099893" y="3052782"/>
            <a:chExt cx="1946670" cy="1867955"/>
          </a:xfrm>
        </p:grpSpPr>
        <p:sp>
          <p:nvSpPr>
            <p:cNvPr id="54" name="Oval 53">
              <a:extLst>
                <a:ext uri="{FF2B5EF4-FFF2-40B4-BE49-F238E27FC236}">
                  <a16:creationId xmlns:a16="http://schemas.microsoft.com/office/drawing/2014/main" id="{31DB1757-A7BB-491E-80AA-B8672FF64FB9}"/>
                </a:ext>
              </a:extLst>
            </p:cNvPr>
            <p:cNvSpPr/>
            <p:nvPr/>
          </p:nvSpPr>
          <p:spPr>
            <a:xfrm>
              <a:off x="5590515"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F2FF1A9-DA0B-45A1-A07F-A159035B86CC}"/>
                </a:ext>
              </a:extLst>
            </p:cNvPr>
            <p:cNvSpPr/>
            <p:nvPr/>
          </p:nvSpPr>
          <p:spPr>
            <a:xfrm>
              <a:off x="6176426"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66B0751-7AD7-45B9-9475-45A4373A449F}"/>
                </a:ext>
              </a:extLst>
            </p:cNvPr>
            <p:cNvSpPr/>
            <p:nvPr/>
          </p:nvSpPr>
          <p:spPr>
            <a:xfrm>
              <a:off x="6618484"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91B13F95-F210-438C-8F75-A6262D00BF83}"/>
                </a:ext>
              </a:extLst>
            </p:cNvPr>
            <p:cNvSpPr/>
            <p:nvPr/>
          </p:nvSpPr>
          <p:spPr>
            <a:xfrm>
              <a:off x="6844805"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61C583BC-2EEF-4C2B-AC1C-A7CD4F806CF6}"/>
                </a:ext>
              </a:extLst>
            </p:cNvPr>
            <p:cNvSpPr/>
            <p:nvPr/>
          </p:nvSpPr>
          <p:spPr>
            <a:xfrm>
              <a:off x="5224896"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A567B8C2-DB52-4CB8-AF4B-22CDA2958051}"/>
                </a:ext>
              </a:extLst>
            </p:cNvPr>
            <p:cNvSpPr/>
            <p:nvPr/>
          </p:nvSpPr>
          <p:spPr>
            <a:xfrm>
              <a:off x="5099893" y="3946578"/>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823D1C9-1086-48D2-93BC-A94F83F56CD3}"/>
                </a:ext>
              </a:extLst>
            </p:cNvPr>
            <p:cNvSpPr/>
            <p:nvPr/>
          </p:nvSpPr>
          <p:spPr>
            <a:xfrm>
              <a:off x="5316829" y="4456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D76C5E98-5056-454F-B686-B483181347E1}"/>
                </a:ext>
              </a:extLst>
            </p:cNvPr>
            <p:cNvSpPr/>
            <p:nvPr/>
          </p:nvSpPr>
          <p:spPr>
            <a:xfrm>
              <a:off x="5949107" y="471871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5E882BFA-78FF-4912-A813-9075A73CD57C}"/>
                </a:ext>
              </a:extLst>
            </p:cNvPr>
            <p:cNvSpPr/>
            <p:nvPr/>
          </p:nvSpPr>
          <p:spPr>
            <a:xfrm>
              <a:off x="6696735" y="436611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AF2FC4BA-6346-47CF-8105-6C9B54217D85}"/>
                </a:ext>
              </a:extLst>
            </p:cNvPr>
            <p:cNvSpPr>
              <a:spLocks noChangeAspect="1"/>
            </p:cNvSpPr>
            <p:nvPr/>
          </p:nvSpPr>
          <p:spPr>
            <a:xfrm>
              <a:off x="520636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 name="Group 31">
            <a:extLst>
              <a:ext uri="{FF2B5EF4-FFF2-40B4-BE49-F238E27FC236}">
                <a16:creationId xmlns:a16="http://schemas.microsoft.com/office/drawing/2014/main" id="{771EBB91-7B4A-4EB7-9860-F27F0FF87880}"/>
              </a:ext>
            </a:extLst>
          </p:cNvPr>
          <p:cNvGrpSpPr/>
          <p:nvPr/>
        </p:nvGrpSpPr>
        <p:grpSpPr>
          <a:xfrm>
            <a:off x="9435749" y="3205296"/>
            <a:ext cx="1941080" cy="1883230"/>
            <a:chOff x="9787348" y="3089797"/>
            <a:chExt cx="1941080" cy="1883230"/>
          </a:xfrm>
        </p:grpSpPr>
        <p:sp>
          <p:nvSpPr>
            <p:cNvPr id="82" name="Oval 81">
              <a:extLst>
                <a:ext uri="{FF2B5EF4-FFF2-40B4-BE49-F238E27FC236}">
                  <a16:creationId xmlns:a16="http://schemas.microsoft.com/office/drawing/2014/main" id="{B983C6F7-1CC2-43F8-9698-9A60D169A723}"/>
                </a:ext>
              </a:extLst>
            </p:cNvPr>
            <p:cNvSpPr/>
            <p:nvPr/>
          </p:nvSpPr>
          <p:spPr>
            <a:xfrm>
              <a:off x="10272380" y="315097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E251420A-508F-452D-8AFB-8883994A040B}"/>
                </a:ext>
              </a:extLst>
            </p:cNvPr>
            <p:cNvSpPr/>
            <p:nvPr/>
          </p:nvSpPr>
          <p:spPr>
            <a:xfrm>
              <a:off x="10858291" y="308979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A3805000-F86D-4CB4-9B98-75C089708256}"/>
                </a:ext>
              </a:extLst>
            </p:cNvPr>
            <p:cNvSpPr/>
            <p:nvPr/>
          </p:nvSpPr>
          <p:spPr>
            <a:xfrm>
              <a:off x="11300349" y="335299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B67A31D8-1A16-4BB6-9935-E095FCE6A2ED}"/>
                </a:ext>
              </a:extLst>
            </p:cNvPr>
            <p:cNvSpPr/>
            <p:nvPr/>
          </p:nvSpPr>
          <p:spPr>
            <a:xfrm>
              <a:off x="11526670" y="384629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38A733D-37C9-4D71-970C-E9DD49F1DCD8}"/>
                </a:ext>
              </a:extLst>
            </p:cNvPr>
            <p:cNvSpPr/>
            <p:nvPr/>
          </p:nvSpPr>
          <p:spPr>
            <a:xfrm>
              <a:off x="11374113" y="446320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22CA3EDB-E68B-4339-BCC6-F2AD79BA2F88}"/>
                </a:ext>
              </a:extLst>
            </p:cNvPr>
            <p:cNvSpPr/>
            <p:nvPr/>
          </p:nvSpPr>
          <p:spPr>
            <a:xfrm>
              <a:off x="11014542" y="471241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FD935E1C-6FE9-4B1E-A846-65CE07866B17}"/>
                </a:ext>
              </a:extLst>
            </p:cNvPr>
            <p:cNvSpPr/>
            <p:nvPr/>
          </p:nvSpPr>
          <p:spPr>
            <a:xfrm>
              <a:off x="10451129" y="4771009"/>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F15E4C95-FE4D-4589-A071-766338353EA0}"/>
                </a:ext>
              </a:extLst>
            </p:cNvPr>
            <p:cNvSpPr/>
            <p:nvPr/>
          </p:nvSpPr>
          <p:spPr>
            <a:xfrm>
              <a:off x="10056431" y="453979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84DEC269-46B8-4AEF-BCEE-117C4A548F1A}"/>
                </a:ext>
              </a:extLst>
            </p:cNvPr>
            <p:cNvSpPr/>
            <p:nvPr/>
          </p:nvSpPr>
          <p:spPr>
            <a:xfrm>
              <a:off x="9787348" y="410575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a:extLst>
                <a:ext uri="{FF2B5EF4-FFF2-40B4-BE49-F238E27FC236}">
                  <a16:creationId xmlns:a16="http://schemas.microsoft.com/office/drawing/2014/main" id="{F2A20E51-4A5A-4753-99B5-8D1B8EC33508}"/>
                </a:ext>
              </a:extLst>
            </p:cNvPr>
            <p:cNvSpPr/>
            <p:nvPr/>
          </p:nvSpPr>
          <p:spPr>
            <a:xfrm>
              <a:off x="9906761" y="3499204"/>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B00A100F-597A-47D0-B793-DD19BE012E97}"/>
                </a:ext>
              </a:extLst>
            </p:cNvPr>
            <p:cNvSpPr>
              <a:spLocks noChangeAspect="1"/>
            </p:cNvSpPr>
            <p:nvPr/>
          </p:nvSpPr>
          <p:spPr>
            <a:xfrm>
              <a:off x="9899981" y="3195009"/>
              <a:ext cx="1736832" cy="1681200"/>
            </a:xfrm>
            <a:prstGeom prst="ellipse">
              <a:avLst/>
            </a:prstGeom>
            <a:gradFill flip="none" rotWithShape="1">
              <a:gsLst>
                <a:gs pos="100000">
                  <a:schemeClr val="bg1">
                    <a:lumMod val="85000"/>
                    <a:shade val="30000"/>
                    <a:satMod val="115000"/>
                  </a:schemeClr>
                </a:gs>
                <a:gs pos="58000">
                  <a:schemeClr val="bg1">
                    <a:lumMod val="85000"/>
                    <a:shade val="67500"/>
                    <a:satMod val="115000"/>
                  </a:schemeClr>
                </a:gs>
                <a:gs pos="29000">
                  <a:schemeClr val="bg1">
                    <a:lumMod val="85000"/>
                  </a:schemeClr>
                </a:gs>
                <a:gs pos="0">
                  <a:schemeClr val="bg1">
                    <a:lumMod val="95000"/>
                  </a:schemeClr>
                </a:gs>
              </a:gsLst>
              <a:path path="circle">
                <a:fillToRect l="50000" t="50000" r="50000" b="50000"/>
              </a:path>
              <a:tileRect/>
            </a:gra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4" name="Picture 93">
              <a:extLst>
                <a:ext uri="{FF2B5EF4-FFF2-40B4-BE49-F238E27FC236}">
                  <a16:creationId xmlns:a16="http://schemas.microsoft.com/office/drawing/2014/main" id="{C16532B1-93D9-4643-89FF-5A450DA16592}"/>
                </a:ext>
              </a:extLst>
            </p:cNvPr>
            <p:cNvPicPr>
              <a:picLocks noChangeAspect="1"/>
            </p:cNvPicPr>
            <p:nvPr/>
          </p:nvPicPr>
          <p:blipFill>
            <a:blip r:embed="rId4" cstate="print">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0334363" y="3669425"/>
              <a:ext cx="827536" cy="707887"/>
            </a:xfrm>
            <a:prstGeom prst="rect">
              <a:avLst/>
            </a:prstGeom>
            <a:ln>
              <a:noFill/>
            </a:ln>
          </p:spPr>
        </p:pic>
      </p:grpSp>
      <p:sp>
        <p:nvSpPr>
          <p:cNvPr id="110" name="TextBox 109">
            <a:extLst>
              <a:ext uri="{FF2B5EF4-FFF2-40B4-BE49-F238E27FC236}">
                <a16:creationId xmlns:a16="http://schemas.microsoft.com/office/drawing/2014/main" id="{03E781EB-8893-47B3-8F06-833E32E1D166}"/>
              </a:ext>
            </a:extLst>
          </p:cNvPr>
          <p:cNvSpPr txBox="1"/>
          <p:nvPr/>
        </p:nvSpPr>
        <p:spPr>
          <a:xfrm>
            <a:off x="9180609" y="5399154"/>
            <a:ext cx="2344641" cy="646331"/>
          </a:xfrm>
          <a:prstGeom prst="rect">
            <a:avLst/>
          </a:prstGeom>
          <a:noFill/>
        </p:spPr>
        <p:txBody>
          <a:bodyPr wrap="square" rtlCol="0">
            <a:spAutoFit/>
          </a:bodyPr>
          <a:lstStyle/>
          <a:p>
            <a:pPr algn="ctr"/>
            <a:r>
              <a:rPr lang="en-GB" b="1" dirty="0"/>
              <a:t>Tumour cell dies; modified T cell lives on</a:t>
            </a:r>
          </a:p>
        </p:txBody>
      </p:sp>
      <p:sp>
        <p:nvSpPr>
          <p:cNvPr id="7" name="Rectangle 6">
            <a:extLst>
              <a:ext uri="{FF2B5EF4-FFF2-40B4-BE49-F238E27FC236}">
                <a16:creationId xmlns:a16="http://schemas.microsoft.com/office/drawing/2014/main" id="{7441B4C9-36F6-45CA-92CF-6DF93B49D440}"/>
              </a:ext>
            </a:extLst>
          </p:cNvPr>
          <p:cNvSpPr/>
          <p:nvPr/>
        </p:nvSpPr>
        <p:spPr>
          <a:xfrm>
            <a:off x="6618228" y="5260654"/>
            <a:ext cx="2344641" cy="923330"/>
          </a:xfrm>
          <a:prstGeom prst="rect">
            <a:avLst/>
          </a:prstGeom>
        </p:spPr>
        <p:txBody>
          <a:bodyPr wrap="square">
            <a:spAutoFit/>
          </a:bodyPr>
          <a:lstStyle/>
          <a:p>
            <a:pPr algn="ctr"/>
            <a:r>
              <a:rPr lang="en-GB" b="1" dirty="0"/>
              <a:t>modified T cell specifically targets &amp; kills tumour cells</a:t>
            </a:r>
            <a:endParaRPr lang="en-GB" dirty="0"/>
          </a:p>
        </p:txBody>
      </p:sp>
      <p:grpSp>
        <p:nvGrpSpPr>
          <p:cNvPr id="8" name="Group 7">
            <a:extLst>
              <a:ext uri="{FF2B5EF4-FFF2-40B4-BE49-F238E27FC236}">
                <a16:creationId xmlns:a16="http://schemas.microsoft.com/office/drawing/2014/main" id="{5FEADB21-FCB6-4BF1-A15B-87FABDBA8CB2}"/>
              </a:ext>
            </a:extLst>
          </p:cNvPr>
          <p:cNvGrpSpPr/>
          <p:nvPr/>
        </p:nvGrpSpPr>
        <p:grpSpPr>
          <a:xfrm>
            <a:off x="4394055" y="1710589"/>
            <a:ext cx="1720761" cy="1353342"/>
            <a:chOff x="4038376" y="989534"/>
            <a:chExt cx="1720761" cy="1353342"/>
          </a:xfrm>
        </p:grpSpPr>
        <p:grpSp>
          <p:nvGrpSpPr>
            <p:cNvPr id="28" name="Group 27">
              <a:extLst>
                <a:ext uri="{FF2B5EF4-FFF2-40B4-BE49-F238E27FC236}">
                  <a16:creationId xmlns:a16="http://schemas.microsoft.com/office/drawing/2014/main" id="{500F592C-CF27-429B-BDDB-E7E95A6B774C}"/>
                </a:ext>
              </a:extLst>
            </p:cNvPr>
            <p:cNvGrpSpPr/>
            <p:nvPr/>
          </p:nvGrpSpPr>
          <p:grpSpPr>
            <a:xfrm>
              <a:off x="4038376" y="989534"/>
              <a:ext cx="1720761" cy="1353342"/>
              <a:chOff x="4379986" y="2072886"/>
              <a:chExt cx="1720761" cy="1353342"/>
            </a:xfrm>
          </p:grpSpPr>
          <p:sp>
            <p:nvSpPr>
              <p:cNvPr id="26" name="Oval 25">
                <a:extLst>
                  <a:ext uri="{FF2B5EF4-FFF2-40B4-BE49-F238E27FC236}">
                    <a16:creationId xmlns:a16="http://schemas.microsoft.com/office/drawing/2014/main" id="{E67F7833-4929-4A92-A886-AC27662917C7}"/>
                  </a:ext>
                </a:extLst>
              </p:cNvPr>
              <p:cNvSpPr/>
              <p:nvPr/>
            </p:nvSpPr>
            <p:spPr>
              <a:xfrm>
                <a:off x="4576348" y="2313278"/>
                <a:ext cx="1086550" cy="991240"/>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5" name="Group 24">
                <a:extLst>
                  <a:ext uri="{FF2B5EF4-FFF2-40B4-BE49-F238E27FC236}">
                    <a16:creationId xmlns:a16="http://schemas.microsoft.com/office/drawing/2014/main" id="{55160942-E647-4D52-9F2A-2B883466E963}"/>
                  </a:ext>
                </a:extLst>
              </p:cNvPr>
              <p:cNvGrpSpPr/>
              <p:nvPr/>
            </p:nvGrpSpPr>
            <p:grpSpPr>
              <a:xfrm rot="14829324">
                <a:off x="5783682" y="2690871"/>
                <a:ext cx="234027" cy="400103"/>
                <a:chOff x="8709961" y="2547055"/>
                <a:chExt cx="234027" cy="400103"/>
              </a:xfrm>
            </p:grpSpPr>
            <p:sp>
              <p:nvSpPr>
                <p:cNvPr id="30" name="Block Arc 29">
                  <a:extLst>
                    <a:ext uri="{FF2B5EF4-FFF2-40B4-BE49-F238E27FC236}">
                      <a16:creationId xmlns:a16="http://schemas.microsoft.com/office/drawing/2014/main" id="{CE4A8812-0D8B-447F-871B-CFAB94C4C51E}"/>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Rectangle 30">
                  <a:extLst>
                    <a:ext uri="{FF2B5EF4-FFF2-40B4-BE49-F238E27FC236}">
                      <a16:creationId xmlns:a16="http://schemas.microsoft.com/office/drawing/2014/main" id="{E35480CC-CCEB-411B-8176-22C439E8D627}"/>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a:extLst>
                  <a:ext uri="{FF2B5EF4-FFF2-40B4-BE49-F238E27FC236}">
                    <a16:creationId xmlns:a16="http://schemas.microsoft.com/office/drawing/2014/main" id="{FD99998F-D875-4179-9182-174DA28102A6}"/>
                  </a:ext>
                </a:extLst>
              </p:cNvPr>
              <p:cNvGrpSpPr/>
              <p:nvPr/>
            </p:nvGrpSpPr>
            <p:grpSpPr>
              <a:xfrm rot="11928946">
                <a:off x="5506370" y="2074585"/>
                <a:ext cx="234027" cy="400103"/>
                <a:chOff x="8709961" y="2547055"/>
                <a:chExt cx="234027" cy="400103"/>
              </a:xfrm>
            </p:grpSpPr>
            <p:sp>
              <p:nvSpPr>
                <p:cNvPr id="34" name="Block Arc 33">
                  <a:extLst>
                    <a:ext uri="{FF2B5EF4-FFF2-40B4-BE49-F238E27FC236}">
                      <a16:creationId xmlns:a16="http://schemas.microsoft.com/office/drawing/2014/main" id="{72F3EEDC-184B-4262-94C8-1F82426932D9}"/>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Rectangle 34">
                  <a:extLst>
                    <a:ext uri="{FF2B5EF4-FFF2-40B4-BE49-F238E27FC236}">
                      <a16:creationId xmlns:a16="http://schemas.microsoft.com/office/drawing/2014/main" id="{4459E36F-5852-47B9-9473-CEC9E72407DA}"/>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CA77E074-5E23-4D9D-BA38-1AAE6E1513DE}"/>
                  </a:ext>
                </a:extLst>
              </p:cNvPr>
              <p:cNvGrpSpPr/>
              <p:nvPr/>
            </p:nvGrpSpPr>
            <p:grpSpPr>
              <a:xfrm rot="7133490">
                <a:off x="4634503" y="1989848"/>
                <a:ext cx="234027" cy="400103"/>
                <a:chOff x="8709961" y="2547055"/>
                <a:chExt cx="234027" cy="400103"/>
              </a:xfrm>
            </p:grpSpPr>
            <p:sp>
              <p:nvSpPr>
                <p:cNvPr id="37" name="Block Arc 36">
                  <a:extLst>
                    <a:ext uri="{FF2B5EF4-FFF2-40B4-BE49-F238E27FC236}">
                      <a16:creationId xmlns:a16="http://schemas.microsoft.com/office/drawing/2014/main" id="{CC16DDB4-3022-4835-B2B0-942D5148C08C}"/>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Rectangle 37">
                  <a:extLst>
                    <a:ext uri="{FF2B5EF4-FFF2-40B4-BE49-F238E27FC236}">
                      <a16:creationId xmlns:a16="http://schemas.microsoft.com/office/drawing/2014/main" id="{737BE70D-413A-4BB7-9C4D-9894DB898761}"/>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03A2D6D1-3A83-4B7A-9C08-042C212D8607}"/>
                  </a:ext>
                </a:extLst>
              </p:cNvPr>
              <p:cNvGrpSpPr/>
              <p:nvPr/>
            </p:nvGrpSpPr>
            <p:grpSpPr>
              <a:xfrm rot="268102">
                <a:off x="4379986" y="3026125"/>
                <a:ext cx="234027" cy="400103"/>
                <a:chOff x="8709961" y="2547055"/>
                <a:chExt cx="234027" cy="400103"/>
              </a:xfrm>
            </p:grpSpPr>
            <p:sp>
              <p:nvSpPr>
                <p:cNvPr id="40" name="Block Arc 39">
                  <a:extLst>
                    <a:ext uri="{FF2B5EF4-FFF2-40B4-BE49-F238E27FC236}">
                      <a16:creationId xmlns:a16="http://schemas.microsoft.com/office/drawing/2014/main" id="{6F006108-C73C-4CCC-BD92-2AC52B669E89}"/>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1" name="Rectangle 40">
                  <a:extLst>
                    <a:ext uri="{FF2B5EF4-FFF2-40B4-BE49-F238E27FC236}">
                      <a16:creationId xmlns:a16="http://schemas.microsoft.com/office/drawing/2014/main" id="{E3D52F22-F2CF-4BBD-B78E-12D25704539B}"/>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2" name="Oval 111">
              <a:extLst>
                <a:ext uri="{FF2B5EF4-FFF2-40B4-BE49-F238E27FC236}">
                  <a16:creationId xmlns:a16="http://schemas.microsoft.com/office/drawing/2014/main" id="{A5F9B320-7441-45A2-83EB-1A1A087E01F2}"/>
                </a:ext>
              </a:extLst>
            </p:cNvPr>
            <p:cNvSpPr/>
            <p:nvPr/>
          </p:nvSpPr>
          <p:spPr>
            <a:xfrm>
              <a:off x="4380354" y="1465044"/>
              <a:ext cx="606433" cy="551241"/>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a:extLst>
              <a:ext uri="{FF2B5EF4-FFF2-40B4-BE49-F238E27FC236}">
                <a16:creationId xmlns:a16="http://schemas.microsoft.com/office/drawing/2014/main" id="{C33E91D2-C38F-45EC-B127-7DF8C2A4317C}"/>
              </a:ext>
            </a:extLst>
          </p:cNvPr>
          <p:cNvGrpSpPr/>
          <p:nvPr/>
        </p:nvGrpSpPr>
        <p:grpSpPr>
          <a:xfrm rot="8561401">
            <a:off x="7182452" y="1950848"/>
            <a:ext cx="1720761" cy="1353342"/>
            <a:chOff x="4038376" y="989534"/>
            <a:chExt cx="1720761" cy="1353342"/>
          </a:xfrm>
        </p:grpSpPr>
        <p:grpSp>
          <p:nvGrpSpPr>
            <p:cNvPr id="114" name="Group 113">
              <a:extLst>
                <a:ext uri="{FF2B5EF4-FFF2-40B4-BE49-F238E27FC236}">
                  <a16:creationId xmlns:a16="http://schemas.microsoft.com/office/drawing/2014/main" id="{FA37F5E1-48DA-43D5-9EB5-E1CA9EBB203E}"/>
                </a:ext>
              </a:extLst>
            </p:cNvPr>
            <p:cNvGrpSpPr/>
            <p:nvPr/>
          </p:nvGrpSpPr>
          <p:grpSpPr>
            <a:xfrm>
              <a:off x="4038376" y="989534"/>
              <a:ext cx="1720761" cy="1353342"/>
              <a:chOff x="4379986" y="2072886"/>
              <a:chExt cx="1720761" cy="1353342"/>
            </a:xfrm>
          </p:grpSpPr>
          <p:grpSp>
            <p:nvGrpSpPr>
              <p:cNvPr id="117" name="Group 116">
                <a:extLst>
                  <a:ext uri="{FF2B5EF4-FFF2-40B4-BE49-F238E27FC236}">
                    <a16:creationId xmlns:a16="http://schemas.microsoft.com/office/drawing/2014/main" id="{EC621DAD-B40A-4366-8C3C-79890048F300}"/>
                  </a:ext>
                </a:extLst>
              </p:cNvPr>
              <p:cNvGrpSpPr/>
              <p:nvPr/>
            </p:nvGrpSpPr>
            <p:grpSpPr>
              <a:xfrm rot="14829324">
                <a:off x="5783682" y="2690871"/>
                <a:ext cx="234027" cy="400103"/>
                <a:chOff x="8709961" y="2547055"/>
                <a:chExt cx="234027" cy="400103"/>
              </a:xfrm>
            </p:grpSpPr>
            <p:sp>
              <p:nvSpPr>
                <p:cNvPr id="127" name="Block Arc 126">
                  <a:extLst>
                    <a:ext uri="{FF2B5EF4-FFF2-40B4-BE49-F238E27FC236}">
                      <a16:creationId xmlns:a16="http://schemas.microsoft.com/office/drawing/2014/main" id="{4C4E9521-E20C-47CD-A466-80A3C46944F3}"/>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8" name="Rectangle 127">
                  <a:extLst>
                    <a:ext uri="{FF2B5EF4-FFF2-40B4-BE49-F238E27FC236}">
                      <a16:creationId xmlns:a16="http://schemas.microsoft.com/office/drawing/2014/main" id="{10C414CE-7ED2-4486-BFC7-2D80BAC86F11}"/>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8" name="Group 117">
                <a:extLst>
                  <a:ext uri="{FF2B5EF4-FFF2-40B4-BE49-F238E27FC236}">
                    <a16:creationId xmlns:a16="http://schemas.microsoft.com/office/drawing/2014/main" id="{7F52B185-FBF8-404E-8439-6ED99013BECE}"/>
                  </a:ext>
                </a:extLst>
              </p:cNvPr>
              <p:cNvGrpSpPr/>
              <p:nvPr/>
            </p:nvGrpSpPr>
            <p:grpSpPr>
              <a:xfrm rot="11928946">
                <a:off x="5506370" y="2074585"/>
                <a:ext cx="234027" cy="400103"/>
                <a:chOff x="8709961" y="2547055"/>
                <a:chExt cx="234027" cy="400103"/>
              </a:xfrm>
            </p:grpSpPr>
            <p:sp>
              <p:nvSpPr>
                <p:cNvPr id="125" name="Block Arc 124">
                  <a:extLst>
                    <a:ext uri="{FF2B5EF4-FFF2-40B4-BE49-F238E27FC236}">
                      <a16:creationId xmlns:a16="http://schemas.microsoft.com/office/drawing/2014/main" id="{569484CA-D59A-49DE-8AE6-E0FD6DA77625}"/>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6" name="Rectangle 125">
                  <a:extLst>
                    <a:ext uri="{FF2B5EF4-FFF2-40B4-BE49-F238E27FC236}">
                      <a16:creationId xmlns:a16="http://schemas.microsoft.com/office/drawing/2014/main" id="{AE94C79D-D5A1-485D-B8DF-D8EB37ADA9AD}"/>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9" name="Group 118">
                <a:extLst>
                  <a:ext uri="{FF2B5EF4-FFF2-40B4-BE49-F238E27FC236}">
                    <a16:creationId xmlns:a16="http://schemas.microsoft.com/office/drawing/2014/main" id="{38C24D9B-97DD-4A5C-BD31-1F90C1CD6676}"/>
                  </a:ext>
                </a:extLst>
              </p:cNvPr>
              <p:cNvGrpSpPr/>
              <p:nvPr/>
            </p:nvGrpSpPr>
            <p:grpSpPr>
              <a:xfrm rot="7133490">
                <a:off x="4634503" y="1989848"/>
                <a:ext cx="234027" cy="400103"/>
                <a:chOff x="8709961" y="2547055"/>
                <a:chExt cx="234027" cy="400103"/>
              </a:xfrm>
            </p:grpSpPr>
            <p:sp>
              <p:nvSpPr>
                <p:cNvPr id="123" name="Block Arc 122">
                  <a:extLst>
                    <a:ext uri="{FF2B5EF4-FFF2-40B4-BE49-F238E27FC236}">
                      <a16:creationId xmlns:a16="http://schemas.microsoft.com/office/drawing/2014/main" id="{2E7AD70E-2E20-49D4-B37A-CA88A5617E9F}"/>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4" name="Rectangle 123">
                  <a:extLst>
                    <a:ext uri="{FF2B5EF4-FFF2-40B4-BE49-F238E27FC236}">
                      <a16:creationId xmlns:a16="http://schemas.microsoft.com/office/drawing/2014/main" id="{E3C2DD88-B8FD-4558-8F36-3CE5FACB7E41}"/>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0" name="Group 119">
                <a:extLst>
                  <a:ext uri="{FF2B5EF4-FFF2-40B4-BE49-F238E27FC236}">
                    <a16:creationId xmlns:a16="http://schemas.microsoft.com/office/drawing/2014/main" id="{7B1C4370-24FB-477B-8F41-0F7ED13B2EE5}"/>
                  </a:ext>
                </a:extLst>
              </p:cNvPr>
              <p:cNvGrpSpPr/>
              <p:nvPr/>
            </p:nvGrpSpPr>
            <p:grpSpPr>
              <a:xfrm rot="268102">
                <a:off x="4379986" y="3026125"/>
                <a:ext cx="234027" cy="400103"/>
                <a:chOff x="8709961" y="2547055"/>
                <a:chExt cx="234027" cy="400103"/>
              </a:xfrm>
            </p:grpSpPr>
            <p:sp>
              <p:nvSpPr>
                <p:cNvPr id="121" name="Block Arc 120">
                  <a:extLst>
                    <a:ext uri="{FF2B5EF4-FFF2-40B4-BE49-F238E27FC236}">
                      <a16:creationId xmlns:a16="http://schemas.microsoft.com/office/drawing/2014/main" id="{D8260A46-3A0F-4D12-9595-D6A3ED2655DB}"/>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2" name="Rectangle 121">
                  <a:extLst>
                    <a:ext uri="{FF2B5EF4-FFF2-40B4-BE49-F238E27FC236}">
                      <a16:creationId xmlns:a16="http://schemas.microsoft.com/office/drawing/2014/main" id="{E40CBC01-C297-4004-BDD0-A3E926B96560}"/>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6" name="Oval 115">
                <a:extLst>
                  <a:ext uri="{FF2B5EF4-FFF2-40B4-BE49-F238E27FC236}">
                    <a16:creationId xmlns:a16="http://schemas.microsoft.com/office/drawing/2014/main" id="{AF355E78-8BBD-446F-89A4-73C038BA3D30}"/>
                  </a:ext>
                </a:extLst>
              </p:cNvPr>
              <p:cNvSpPr/>
              <p:nvPr/>
            </p:nvSpPr>
            <p:spPr>
              <a:xfrm>
                <a:off x="4576348" y="2313277"/>
                <a:ext cx="1086550" cy="1077148"/>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5" name="Oval 114">
              <a:extLst>
                <a:ext uri="{FF2B5EF4-FFF2-40B4-BE49-F238E27FC236}">
                  <a16:creationId xmlns:a16="http://schemas.microsoft.com/office/drawing/2014/main" id="{3C6C20D7-D153-45A6-B1BE-5F325110454E}"/>
                </a:ext>
              </a:extLst>
            </p:cNvPr>
            <p:cNvSpPr/>
            <p:nvPr/>
          </p:nvSpPr>
          <p:spPr>
            <a:xfrm>
              <a:off x="4380354" y="1465045"/>
              <a:ext cx="606433" cy="586427"/>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5" name="Group 94">
            <a:extLst>
              <a:ext uri="{FF2B5EF4-FFF2-40B4-BE49-F238E27FC236}">
                <a16:creationId xmlns:a16="http://schemas.microsoft.com/office/drawing/2014/main" id="{A300CE16-3B7E-4DCC-9534-72A4F153ED22}"/>
              </a:ext>
            </a:extLst>
          </p:cNvPr>
          <p:cNvGrpSpPr/>
          <p:nvPr/>
        </p:nvGrpSpPr>
        <p:grpSpPr>
          <a:xfrm rot="5400000">
            <a:off x="9428766" y="1549226"/>
            <a:ext cx="1720761" cy="1353342"/>
            <a:chOff x="4038376" y="989534"/>
            <a:chExt cx="1720761" cy="1353342"/>
          </a:xfrm>
        </p:grpSpPr>
        <p:grpSp>
          <p:nvGrpSpPr>
            <p:cNvPr id="96" name="Group 95">
              <a:extLst>
                <a:ext uri="{FF2B5EF4-FFF2-40B4-BE49-F238E27FC236}">
                  <a16:creationId xmlns:a16="http://schemas.microsoft.com/office/drawing/2014/main" id="{07C38B1F-ABB2-4F24-9CB3-EAD2911F3B7C}"/>
                </a:ext>
              </a:extLst>
            </p:cNvPr>
            <p:cNvGrpSpPr/>
            <p:nvPr/>
          </p:nvGrpSpPr>
          <p:grpSpPr>
            <a:xfrm>
              <a:off x="4038376" y="989534"/>
              <a:ext cx="1720761" cy="1353342"/>
              <a:chOff x="4379986" y="2072886"/>
              <a:chExt cx="1720761" cy="1353342"/>
            </a:xfrm>
          </p:grpSpPr>
          <p:grpSp>
            <p:nvGrpSpPr>
              <p:cNvPr id="98" name="Group 97">
                <a:extLst>
                  <a:ext uri="{FF2B5EF4-FFF2-40B4-BE49-F238E27FC236}">
                    <a16:creationId xmlns:a16="http://schemas.microsoft.com/office/drawing/2014/main" id="{8F2E17C9-A13B-4B64-8223-19A7208F526E}"/>
                  </a:ext>
                </a:extLst>
              </p:cNvPr>
              <p:cNvGrpSpPr/>
              <p:nvPr/>
            </p:nvGrpSpPr>
            <p:grpSpPr>
              <a:xfrm rot="14829324">
                <a:off x="5783682" y="2690871"/>
                <a:ext cx="234027" cy="400103"/>
                <a:chOff x="8709961" y="2547055"/>
                <a:chExt cx="234027" cy="400103"/>
              </a:xfrm>
            </p:grpSpPr>
            <p:sp>
              <p:nvSpPr>
                <p:cNvPr id="109" name="Block Arc 108">
                  <a:extLst>
                    <a:ext uri="{FF2B5EF4-FFF2-40B4-BE49-F238E27FC236}">
                      <a16:creationId xmlns:a16="http://schemas.microsoft.com/office/drawing/2014/main" id="{E0248072-21D0-40C3-BAF8-905693B39C42}"/>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1" name="Rectangle 110">
                  <a:extLst>
                    <a:ext uri="{FF2B5EF4-FFF2-40B4-BE49-F238E27FC236}">
                      <a16:creationId xmlns:a16="http://schemas.microsoft.com/office/drawing/2014/main" id="{D0B5B9EB-5738-4F51-A57C-1EB885C7E36F}"/>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F0BC93F8-AB05-4A2A-9D7B-6F5EE2AE7E12}"/>
                  </a:ext>
                </a:extLst>
              </p:cNvPr>
              <p:cNvGrpSpPr/>
              <p:nvPr/>
            </p:nvGrpSpPr>
            <p:grpSpPr>
              <a:xfrm rot="11928946">
                <a:off x="5506370" y="2074585"/>
                <a:ext cx="234027" cy="400103"/>
                <a:chOff x="8709961" y="2547055"/>
                <a:chExt cx="234027" cy="400103"/>
              </a:xfrm>
            </p:grpSpPr>
            <p:sp>
              <p:nvSpPr>
                <p:cNvPr id="107" name="Block Arc 106">
                  <a:extLst>
                    <a:ext uri="{FF2B5EF4-FFF2-40B4-BE49-F238E27FC236}">
                      <a16:creationId xmlns:a16="http://schemas.microsoft.com/office/drawing/2014/main" id="{391C346F-D8D4-4D50-9161-F3BFD0A9152A}"/>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8" name="Rectangle 107">
                  <a:extLst>
                    <a:ext uri="{FF2B5EF4-FFF2-40B4-BE49-F238E27FC236}">
                      <a16:creationId xmlns:a16="http://schemas.microsoft.com/office/drawing/2014/main" id="{D5224CFB-C959-4642-8E8E-2CB10D5D0A37}"/>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A5C6E21D-8B18-45E3-B7AC-0604B1779A78}"/>
                  </a:ext>
                </a:extLst>
              </p:cNvPr>
              <p:cNvGrpSpPr/>
              <p:nvPr/>
            </p:nvGrpSpPr>
            <p:grpSpPr>
              <a:xfrm rot="7133490">
                <a:off x="4634503" y="1989848"/>
                <a:ext cx="234027" cy="400103"/>
                <a:chOff x="8709961" y="2547055"/>
                <a:chExt cx="234027" cy="400103"/>
              </a:xfrm>
            </p:grpSpPr>
            <p:sp>
              <p:nvSpPr>
                <p:cNvPr id="105" name="Block Arc 104">
                  <a:extLst>
                    <a:ext uri="{FF2B5EF4-FFF2-40B4-BE49-F238E27FC236}">
                      <a16:creationId xmlns:a16="http://schemas.microsoft.com/office/drawing/2014/main" id="{81FD3C2E-E6DF-4BF2-8956-E1E3A39A388F}"/>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6" name="Rectangle 105">
                  <a:extLst>
                    <a:ext uri="{FF2B5EF4-FFF2-40B4-BE49-F238E27FC236}">
                      <a16:creationId xmlns:a16="http://schemas.microsoft.com/office/drawing/2014/main" id="{BF520AA2-5A40-4767-9C5A-C02083123109}"/>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 name="Group 100">
                <a:extLst>
                  <a:ext uri="{FF2B5EF4-FFF2-40B4-BE49-F238E27FC236}">
                    <a16:creationId xmlns:a16="http://schemas.microsoft.com/office/drawing/2014/main" id="{06BD8B7F-E22E-445C-B017-FA0E693E1E20}"/>
                  </a:ext>
                </a:extLst>
              </p:cNvPr>
              <p:cNvGrpSpPr/>
              <p:nvPr/>
            </p:nvGrpSpPr>
            <p:grpSpPr>
              <a:xfrm rot="268102">
                <a:off x="4379986" y="3026125"/>
                <a:ext cx="234027" cy="400103"/>
                <a:chOff x="8709961" y="2547055"/>
                <a:chExt cx="234027" cy="400103"/>
              </a:xfrm>
            </p:grpSpPr>
            <p:sp>
              <p:nvSpPr>
                <p:cNvPr id="103" name="Block Arc 102">
                  <a:extLst>
                    <a:ext uri="{FF2B5EF4-FFF2-40B4-BE49-F238E27FC236}">
                      <a16:creationId xmlns:a16="http://schemas.microsoft.com/office/drawing/2014/main" id="{96384B40-1501-4AA2-A3BB-40C2358081EC}"/>
                    </a:ext>
                  </a:extLst>
                </p:cNvPr>
                <p:cNvSpPr/>
                <p:nvPr/>
              </p:nvSpPr>
              <p:spPr>
                <a:xfrm rot="1898008">
                  <a:off x="8709961" y="2689701"/>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4" name="Rectangle 103">
                  <a:extLst>
                    <a:ext uri="{FF2B5EF4-FFF2-40B4-BE49-F238E27FC236}">
                      <a16:creationId xmlns:a16="http://schemas.microsoft.com/office/drawing/2014/main" id="{C37334CE-7051-4DDD-B863-235C100392A3}"/>
                    </a:ext>
                  </a:extLst>
                </p:cNvPr>
                <p:cNvSpPr/>
                <p:nvPr/>
              </p:nvSpPr>
              <p:spPr>
                <a:xfrm rot="1898008">
                  <a:off x="8898269" y="2547055"/>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2" name="Oval 101">
                <a:extLst>
                  <a:ext uri="{FF2B5EF4-FFF2-40B4-BE49-F238E27FC236}">
                    <a16:creationId xmlns:a16="http://schemas.microsoft.com/office/drawing/2014/main" id="{719609C3-52C4-4850-ACE4-ACEE4DA3C402}"/>
                  </a:ext>
                </a:extLst>
              </p:cNvPr>
              <p:cNvSpPr/>
              <p:nvPr/>
            </p:nvSpPr>
            <p:spPr>
              <a:xfrm>
                <a:off x="4576348" y="2313277"/>
                <a:ext cx="1086550" cy="1077148"/>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7" name="Oval 96">
              <a:extLst>
                <a:ext uri="{FF2B5EF4-FFF2-40B4-BE49-F238E27FC236}">
                  <a16:creationId xmlns:a16="http://schemas.microsoft.com/office/drawing/2014/main" id="{E4DB587C-6690-4B60-86C0-94EBED2D1474}"/>
                </a:ext>
              </a:extLst>
            </p:cNvPr>
            <p:cNvSpPr/>
            <p:nvPr/>
          </p:nvSpPr>
          <p:spPr>
            <a:xfrm>
              <a:off x="4380354" y="1465045"/>
              <a:ext cx="606433" cy="586427"/>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Footer Placeholder 26">
            <a:extLst>
              <a:ext uri="{FF2B5EF4-FFF2-40B4-BE49-F238E27FC236}">
                <a16:creationId xmlns:a16="http://schemas.microsoft.com/office/drawing/2014/main" id="{BBCD1143-EFD1-496F-B285-B493C0433841}"/>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84674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FAA8-D58D-45DD-966A-900D25901C62}"/>
              </a:ext>
            </a:extLst>
          </p:cNvPr>
          <p:cNvSpPr>
            <a:spLocks noGrp="1"/>
          </p:cNvSpPr>
          <p:nvPr>
            <p:ph type="title"/>
          </p:nvPr>
        </p:nvSpPr>
        <p:spPr>
          <a:xfrm>
            <a:off x="533202" y="256102"/>
            <a:ext cx="7474172" cy="1325563"/>
          </a:xfrm>
        </p:spPr>
        <p:txBody>
          <a:bodyPr>
            <a:normAutofit/>
          </a:bodyPr>
          <a:lstStyle/>
          <a:p>
            <a:r>
              <a:rPr lang="en-US" altLang="en-US" b="1" dirty="0">
                <a:cs typeface="Times New Roman" panose="02020603050405020304" pitchFamily="18" charset="0"/>
              </a:rPr>
              <a:t>Learning outcomes</a:t>
            </a:r>
            <a:endParaRPr lang="en-GB" b="1"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1E45A33B-9A56-4DFF-90CE-72C4ED4AC0B7}"/>
              </a:ext>
            </a:extLst>
          </p:cNvPr>
          <p:cNvSpPr>
            <a:spLocks noGrp="1"/>
          </p:cNvSpPr>
          <p:nvPr>
            <p:ph idx="1"/>
          </p:nvPr>
        </p:nvSpPr>
        <p:spPr>
          <a:xfrm>
            <a:off x="803189" y="1692875"/>
            <a:ext cx="8340811" cy="5078627"/>
          </a:xfrm>
        </p:spPr>
        <p:txBody>
          <a:bodyPr anchor="ctr">
            <a:normAutofit/>
          </a:bodyPr>
          <a:lstStyle/>
          <a:p>
            <a:pPr>
              <a:spcBef>
                <a:spcPct val="0"/>
              </a:spcBef>
              <a:spcAft>
                <a:spcPts val="600"/>
              </a:spcAft>
              <a:buNone/>
              <a:defRPr/>
            </a:pPr>
            <a:r>
              <a:rPr lang="en-US" altLang="en-US" sz="2400" b="1" dirty="0">
                <a:ea typeface="Cambria" panose="02040503050406030204" pitchFamily="18" charset="0"/>
                <a:cs typeface="Times New Roman" panose="02020603050405020304" pitchFamily="18" charset="0"/>
              </a:rPr>
              <a:t> </a:t>
            </a:r>
            <a:r>
              <a:rPr lang="en-GB" altLang="en-US" sz="2400" dirty="0">
                <a:ea typeface="Cambria" panose="02040503050406030204" pitchFamily="18" charset="0"/>
              </a:rPr>
              <a:t>By the end of this module you should:</a:t>
            </a:r>
          </a:p>
          <a:p>
            <a:pPr lvl="1">
              <a:spcBef>
                <a:spcPct val="0"/>
              </a:spcBef>
              <a:spcAft>
                <a:spcPts val="600"/>
              </a:spcAft>
              <a:buFontTx/>
              <a:buNone/>
              <a:defRPr/>
            </a:pPr>
            <a:endParaRPr lang="en-GB" altLang="en-US"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Understand some of the technical terms used to describe advanced therapy medicinal products (ATMPs)</a:t>
            </a:r>
          </a:p>
          <a:p>
            <a:pPr lvl="2" indent="0">
              <a:spcBef>
                <a:spcPct val="0"/>
              </a:spcBef>
              <a:spcAft>
                <a:spcPts val="600"/>
              </a:spcAft>
              <a:buNone/>
              <a:defRPr/>
            </a:pPr>
            <a:endParaRPr lang="en-GB" altLang="en-US" sz="2400"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Be familiar with some examples of different types of advanced therapies</a:t>
            </a:r>
          </a:p>
          <a:p>
            <a:pPr marL="463550" lvl="1" indent="-285750">
              <a:spcBef>
                <a:spcPct val="0"/>
              </a:spcBef>
              <a:spcAft>
                <a:spcPts val="600"/>
              </a:spcAft>
              <a:defRPr/>
            </a:pPr>
            <a:endParaRPr lang="en-GB" altLang="en-US"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Be aware of how these therapies are regulated in the UK</a:t>
            </a:r>
          </a:p>
          <a:p>
            <a:pPr lvl="1">
              <a:spcBef>
                <a:spcPct val="0"/>
              </a:spcBef>
              <a:spcAft>
                <a:spcPts val="600"/>
              </a:spcAft>
              <a:buNone/>
              <a:defRPr/>
            </a:pPr>
            <a:endParaRPr lang="en-GB" altLang="en-US" dirty="0">
              <a:ea typeface="Cambria" panose="02040503050406030204" pitchFamily="18" charset="0"/>
            </a:endParaRPr>
          </a:p>
          <a:p>
            <a:pPr marL="463550" lvl="1" indent="-285750">
              <a:spcBef>
                <a:spcPct val="0"/>
              </a:spcBef>
              <a:spcAft>
                <a:spcPts val="600"/>
              </a:spcAft>
              <a:defRPr/>
            </a:pPr>
            <a:r>
              <a:rPr lang="en-GB" altLang="en-US" dirty="0">
                <a:ea typeface="Cambria" panose="02040503050406030204" pitchFamily="18" charset="0"/>
              </a:rPr>
              <a:t>Be able to describe some key challenges around delivery of advanced therapies</a:t>
            </a:r>
          </a:p>
          <a:p>
            <a:pPr marL="463550" lvl="1" indent="-285750">
              <a:spcBef>
                <a:spcPct val="0"/>
              </a:spcBef>
              <a:spcAft>
                <a:spcPts val="600"/>
              </a:spcAft>
              <a:defRPr/>
            </a:pPr>
            <a:endParaRPr lang="en-GB" altLang="en-US" dirty="0">
              <a:ea typeface="Cambria" panose="02040503050406030204" pitchFamily="18" charset="0"/>
            </a:endParaRPr>
          </a:p>
        </p:txBody>
      </p:sp>
      <p:sp>
        <p:nvSpPr>
          <p:cNvPr id="38" name="Rectangle 3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Light Bulb and Gear">
            <a:extLst>
              <a:ext uri="{FF2B5EF4-FFF2-40B4-BE49-F238E27FC236}">
                <a16:creationId xmlns:a16="http://schemas.microsoft.com/office/drawing/2014/main" id="{A771DD07-3BA3-445D-B375-C8D10B723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4" name="Footer Placeholder 3">
            <a:extLst>
              <a:ext uri="{FF2B5EF4-FFF2-40B4-BE49-F238E27FC236}">
                <a16:creationId xmlns:a16="http://schemas.microsoft.com/office/drawing/2014/main" id="{E8C94173-ECCC-411C-88CA-44F5348BC0F4}"/>
              </a:ext>
            </a:extLst>
          </p:cNvPr>
          <p:cNvSpPr>
            <a:spLocks noGrp="1"/>
          </p:cNvSpPr>
          <p:nvPr>
            <p:ph type="ftr" sz="quarter" idx="11"/>
          </p:nvPr>
        </p:nvSpPr>
        <p:spPr>
          <a:xfrm>
            <a:off x="4038600" y="6492875"/>
            <a:ext cx="4114800" cy="365125"/>
          </a:xfrm>
        </p:spPr>
        <p:txBody>
          <a:bodyPr/>
          <a:lstStyle/>
          <a:p>
            <a:r>
              <a:rPr lang="en-GB" dirty="0"/>
              <a:t>Version 3, October 2020</a:t>
            </a:r>
          </a:p>
        </p:txBody>
      </p:sp>
    </p:spTree>
    <p:extLst>
      <p:ext uri="{BB962C8B-B14F-4D97-AF65-F5344CB8AC3E}">
        <p14:creationId xmlns:p14="http://schemas.microsoft.com/office/powerpoint/2010/main" val="1530373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9EE71CB4-FF3C-4A71-9D8E-5F9708148B27}"/>
              </a:ext>
            </a:extLst>
          </p:cNvPr>
          <p:cNvGrpSpPr/>
          <p:nvPr/>
        </p:nvGrpSpPr>
        <p:grpSpPr>
          <a:xfrm>
            <a:off x="811302" y="1444135"/>
            <a:ext cx="10917126" cy="4316286"/>
            <a:chOff x="773202" y="1407120"/>
            <a:chExt cx="10917126" cy="4316286"/>
          </a:xfrm>
        </p:grpSpPr>
        <p:sp>
          <p:nvSpPr>
            <p:cNvPr id="4" name="Oval 3">
              <a:extLst>
                <a:ext uri="{FF2B5EF4-FFF2-40B4-BE49-F238E27FC236}">
                  <a16:creationId xmlns:a16="http://schemas.microsoft.com/office/drawing/2014/main" id="{F02666F8-7B87-427B-AC74-0385300D92FE}"/>
                </a:ext>
              </a:extLst>
            </p:cNvPr>
            <p:cNvSpPr/>
            <p:nvPr/>
          </p:nvSpPr>
          <p:spPr>
            <a:xfrm>
              <a:off x="10234280" y="311396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A81C00C3-A864-45BF-B173-51603E76E316}"/>
                </a:ext>
              </a:extLst>
            </p:cNvPr>
            <p:cNvSpPr/>
            <p:nvPr/>
          </p:nvSpPr>
          <p:spPr>
            <a:xfrm>
              <a:off x="10820191" y="305278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6BD01AD-9A96-4A1E-A0B4-DDF805C258C7}"/>
                </a:ext>
              </a:extLst>
            </p:cNvPr>
            <p:cNvSpPr/>
            <p:nvPr/>
          </p:nvSpPr>
          <p:spPr>
            <a:xfrm>
              <a:off x="11262249" y="331598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080C5FD-156E-416B-9102-D55DCFF91D44}"/>
                </a:ext>
              </a:extLst>
            </p:cNvPr>
            <p:cNvSpPr/>
            <p:nvPr/>
          </p:nvSpPr>
          <p:spPr>
            <a:xfrm>
              <a:off x="11488570" y="380927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0322C7D-554C-4019-8E9F-01812E2AF44A}"/>
                </a:ext>
              </a:extLst>
            </p:cNvPr>
            <p:cNvSpPr/>
            <p:nvPr/>
          </p:nvSpPr>
          <p:spPr>
            <a:xfrm>
              <a:off x="11336013" y="4426192"/>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DB23765E-A093-402A-AC81-9272958F5A92}"/>
                </a:ext>
              </a:extLst>
            </p:cNvPr>
            <p:cNvSpPr/>
            <p:nvPr/>
          </p:nvSpPr>
          <p:spPr>
            <a:xfrm>
              <a:off x="10976442" y="4675395"/>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CAED665-2AB9-4E67-A2ED-9B94FB299601}"/>
                </a:ext>
              </a:extLst>
            </p:cNvPr>
            <p:cNvSpPr/>
            <p:nvPr/>
          </p:nvSpPr>
          <p:spPr>
            <a:xfrm>
              <a:off x="10413029" y="4733994"/>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09C8FE0-89EE-4040-B7F4-6764923DF7C3}"/>
                </a:ext>
              </a:extLst>
            </p:cNvPr>
            <p:cNvSpPr/>
            <p:nvPr/>
          </p:nvSpPr>
          <p:spPr>
            <a:xfrm>
              <a:off x="10018331" y="4502777"/>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A9F71F8-E51F-40D8-9862-A06DE138FFD3}"/>
                </a:ext>
              </a:extLst>
            </p:cNvPr>
            <p:cNvSpPr/>
            <p:nvPr/>
          </p:nvSpPr>
          <p:spPr>
            <a:xfrm>
              <a:off x="9749248" y="4068740"/>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19FD464-F110-438A-96EC-2E1FACC00DA9}"/>
                </a:ext>
              </a:extLst>
            </p:cNvPr>
            <p:cNvSpPr/>
            <p:nvPr/>
          </p:nvSpPr>
          <p:spPr>
            <a:xfrm>
              <a:off x="9868661" y="3462189"/>
              <a:ext cx="201758" cy="202018"/>
            </a:xfrm>
            <a:prstGeom prst="ellipse">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CDFEFF72-17CA-4D56-A2E7-0E23CB0C04CF}"/>
                </a:ext>
              </a:extLst>
            </p:cNvPr>
            <p:cNvSpPr>
              <a:spLocks noChangeAspect="1"/>
            </p:cNvSpPr>
            <p:nvPr/>
          </p:nvSpPr>
          <p:spPr>
            <a:xfrm>
              <a:off x="77320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94703F4-AA32-4507-A35D-7EB9AECDDBB1}"/>
                </a:ext>
              </a:extLst>
            </p:cNvPr>
            <p:cNvSpPr txBox="1"/>
            <p:nvPr/>
          </p:nvSpPr>
          <p:spPr>
            <a:xfrm>
              <a:off x="874427" y="5169408"/>
              <a:ext cx="1534395" cy="400110"/>
            </a:xfrm>
            <a:prstGeom prst="rect">
              <a:avLst/>
            </a:prstGeom>
            <a:noFill/>
          </p:spPr>
          <p:txBody>
            <a:bodyPr wrap="none" rtlCol="0">
              <a:spAutoFit/>
            </a:bodyPr>
            <a:lstStyle/>
            <a:p>
              <a:pPr algn="ctr"/>
              <a:r>
                <a:rPr lang="en-GB" sz="2000" b="1" dirty="0"/>
                <a:t>diseased cell</a:t>
              </a:r>
            </a:p>
          </p:txBody>
        </p:sp>
        <p:sp>
          <p:nvSpPr>
            <p:cNvPr id="16" name="TextBox 15">
              <a:extLst>
                <a:ext uri="{FF2B5EF4-FFF2-40B4-BE49-F238E27FC236}">
                  <a16:creationId xmlns:a16="http://schemas.microsoft.com/office/drawing/2014/main" id="{472E0969-1B7F-40FE-8683-85505C0F6EC3}"/>
                </a:ext>
              </a:extLst>
            </p:cNvPr>
            <p:cNvSpPr txBox="1"/>
            <p:nvPr/>
          </p:nvSpPr>
          <p:spPr>
            <a:xfrm>
              <a:off x="2291533" y="5015520"/>
              <a:ext cx="3245954" cy="707886"/>
            </a:xfrm>
            <a:prstGeom prst="rect">
              <a:avLst/>
            </a:prstGeom>
            <a:noFill/>
          </p:spPr>
          <p:txBody>
            <a:bodyPr wrap="square" rtlCol="0">
              <a:spAutoFit/>
            </a:bodyPr>
            <a:lstStyle/>
            <a:p>
              <a:pPr algn="ctr"/>
              <a:r>
                <a:rPr lang="en-GB" sz="2000" b="1" dirty="0"/>
                <a:t>addition of a</a:t>
              </a:r>
            </a:p>
            <a:p>
              <a:pPr algn="ctr"/>
              <a:r>
                <a:rPr lang="en-GB" sz="2000" b="1" dirty="0"/>
                <a:t>marker gene</a:t>
              </a:r>
            </a:p>
          </p:txBody>
        </p:sp>
        <p:sp>
          <p:nvSpPr>
            <p:cNvPr id="17" name="TextBox 16">
              <a:extLst>
                <a:ext uri="{FF2B5EF4-FFF2-40B4-BE49-F238E27FC236}">
                  <a16:creationId xmlns:a16="http://schemas.microsoft.com/office/drawing/2014/main" id="{B5BF9EAE-D55B-40BC-8855-EA36A50619C9}"/>
                </a:ext>
              </a:extLst>
            </p:cNvPr>
            <p:cNvSpPr txBox="1"/>
            <p:nvPr/>
          </p:nvSpPr>
          <p:spPr>
            <a:xfrm>
              <a:off x="5204515" y="5015520"/>
              <a:ext cx="2011576" cy="707886"/>
            </a:xfrm>
            <a:prstGeom prst="rect">
              <a:avLst/>
            </a:prstGeom>
            <a:noFill/>
          </p:spPr>
          <p:txBody>
            <a:bodyPr wrap="none" rtlCol="0">
              <a:spAutoFit/>
            </a:bodyPr>
            <a:lstStyle/>
            <a:p>
              <a:pPr algn="ctr"/>
              <a:r>
                <a:rPr lang="en-GB" sz="2000" b="1" dirty="0"/>
                <a:t>marker proteins</a:t>
              </a:r>
            </a:p>
            <a:p>
              <a:pPr algn="ctr"/>
              <a:r>
                <a:rPr lang="en-GB" sz="2000" b="1" dirty="0"/>
                <a:t>expressed on cell</a:t>
              </a:r>
            </a:p>
          </p:txBody>
        </p:sp>
        <p:grpSp>
          <p:nvGrpSpPr>
            <p:cNvPr id="18" name="Group 17">
              <a:extLst>
                <a:ext uri="{FF2B5EF4-FFF2-40B4-BE49-F238E27FC236}">
                  <a16:creationId xmlns:a16="http://schemas.microsoft.com/office/drawing/2014/main" id="{1E900341-7586-4E64-B8CC-EB42F27B5CE9}"/>
                </a:ext>
              </a:extLst>
            </p:cNvPr>
            <p:cNvGrpSpPr/>
            <p:nvPr/>
          </p:nvGrpSpPr>
          <p:grpSpPr>
            <a:xfrm>
              <a:off x="2214341" y="2536457"/>
              <a:ext cx="1148316" cy="202018"/>
              <a:chOff x="4901614" y="5045527"/>
              <a:chExt cx="1148316" cy="202018"/>
            </a:xfrm>
          </p:grpSpPr>
          <p:cxnSp>
            <p:nvCxnSpPr>
              <p:cNvPr id="19" name="Straight Connector 18">
                <a:extLst>
                  <a:ext uri="{FF2B5EF4-FFF2-40B4-BE49-F238E27FC236}">
                    <a16:creationId xmlns:a16="http://schemas.microsoft.com/office/drawing/2014/main" id="{4BD5A247-9493-4D0C-B81D-A390B684EF27}"/>
                  </a:ext>
                </a:extLst>
              </p:cNvPr>
              <p:cNvCxnSpPr>
                <a:cxnSpLocks/>
              </p:cNvCxnSpPr>
              <p:nvPr/>
            </p:nvCxnSpPr>
            <p:spPr>
              <a:xfrm>
                <a:off x="4901614" y="5146157"/>
                <a:ext cx="1148316" cy="3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80983FA-42BA-44A3-82D5-38BA83854B42}"/>
                  </a:ext>
                </a:extLst>
              </p:cNvPr>
              <p:cNvSpPr/>
              <p:nvPr/>
            </p:nvSpPr>
            <p:spPr>
              <a:xfrm>
                <a:off x="5194009" y="5045527"/>
                <a:ext cx="563526" cy="2020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Oval 20">
              <a:extLst>
                <a:ext uri="{FF2B5EF4-FFF2-40B4-BE49-F238E27FC236}">
                  <a16:creationId xmlns:a16="http://schemas.microsoft.com/office/drawing/2014/main" id="{E14DDB07-9769-4541-BAD0-1FB30C7FCE5F}"/>
                </a:ext>
              </a:extLst>
            </p:cNvPr>
            <p:cNvSpPr>
              <a:spLocks noChangeAspect="1"/>
            </p:cNvSpPr>
            <p:nvPr/>
          </p:nvSpPr>
          <p:spPr>
            <a:xfrm>
              <a:off x="2971267"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E3B066C-83ED-491D-91A0-D056E7116EDA}"/>
                </a:ext>
              </a:extLst>
            </p:cNvPr>
            <p:cNvSpPr txBox="1"/>
            <p:nvPr/>
          </p:nvSpPr>
          <p:spPr>
            <a:xfrm>
              <a:off x="7420133" y="5015520"/>
              <a:ext cx="2225930" cy="707886"/>
            </a:xfrm>
            <a:prstGeom prst="rect">
              <a:avLst/>
            </a:prstGeom>
            <a:noFill/>
          </p:spPr>
          <p:txBody>
            <a:bodyPr wrap="none" rtlCol="0">
              <a:spAutoFit/>
            </a:bodyPr>
            <a:lstStyle/>
            <a:p>
              <a:pPr algn="ctr"/>
              <a:r>
                <a:rPr lang="en-GB" sz="2000" b="1" dirty="0"/>
                <a:t>immune system</a:t>
              </a:r>
            </a:p>
            <a:p>
              <a:pPr algn="ctr"/>
              <a:r>
                <a:rPr lang="en-GB" sz="2000" b="1" dirty="0"/>
                <a:t>attacks marked cell</a:t>
              </a:r>
            </a:p>
          </p:txBody>
        </p:sp>
        <p:sp>
          <p:nvSpPr>
            <p:cNvPr id="23" name="TextBox 22">
              <a:extLst>
                <a:ext uri="{FF2B5EF4-FFF2-40B4-BE49-F238E27FC236}">
                  <a16:creationId xmlns:a16="http://schemas.microsoft.com/office/drawing/2014/main" id="{A6D02A51-09ED-4840-9445-819AA72C621C}"/>
                </a:ext>
              </a:extLst>
            </p:cNvPr>
            <p:cNvSpPr txBox="1"/>
            <p:nvPr/>
          </p:nvSpPr>
          <p:spPr>
            <a:xfrm>
              <a:off x="10255033" y="5015520"/>
              <a:ext cx="1114408" cy="707886"/>
            </a:xfrm>
            <a:prstGeom prst="rect">
              <a:avLst/>
            </a:prstGeom>
            <a:noFill/>
          </p:spPr>
          <p:txBody>
            <a:bodyPr wrap="none" rtlCol="0">
              <a:spAutoFit/>
            </a:bodyPr>
            <a:lstStyle/>
            <a:p>
              <a:pPr algn="ctr"/>
              <a:r>
                <a:rPr lang="en-GB" sz="2000" b="1" dirty="0"/>
                <a:t>diseased</a:t>
              </a:r>
            </a:p>
            <a:p>
              <a:pPr algn="ctr"/>
              <a:r>
                <a:rPr lang="en-GB" sz="2000" b="1" dirty="0"/>
                <a:t>cell dies</a:t>
              </a:r>
            </a:p>
          </p:txBody>
        </p:sp>
        <p:sp>
          <p:nvSpPr>
            <p:cNvPr id="24" name="Arc 23">
              <a:extLst>
                <a:ext uri="{FF2B5EF4-FFF2-40B4-BE49-F238E27FC236}">
                  <a16:creationId xmlns:a16="http://schemas.microsoft.com/office/drawing/2014/main" id="{8FF5AB06-D84F-4163-855F-21B72C242DD2}"/>
                </a:ext>
              </a:extLst>
            </p:cNvPr>
            <p:cNvSpPr/>
            <p:nvPr/>
          </p:nvSpPr>
          <p:spPr>
            <a:xfrm rot="10991179">
              <a:off x="2797782" y="2097996"/>
              <a:ext cx="1474472" cy="1662267"/>
            </a:xfrm>
            <a:prstGeom prst="arc">
              <a:avLst/>
            </a:prstGeom>
            <a:ln w="381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a:extLst>
                <a:ext uri="{FF2B5EF4-FFF2-40B4-BE49-F238E27FC236}">
                  <a16:creationId xmlns:a16="http://schemas.microsoft.com/office/drawing/2014/main" id="{85E0E15B-A76A-4112-B284-7FA05BE52B75}"/>
                </a:ext>
              </a:extLst>
            </p:cNvPr>
            <p:cNvSpPr/>
            <p:nvPr/>
          </p:nvSpPr>
          <p:spPr>
            <a:xfrm>
              <a:off x="5590515"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F4FF25D-179C-4754-93D4-9BF88BBEC081}"/>
                </a:ext>
              </a:extLst>
            </p:cNvPr>
            <p:cNvSpPr/>
            <p:nvPr/>
          </p:nvSpPr>
          <p:spPr>
            <a:xfrm>
              <a:off x="6176426"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4A9BE0ED-4C92-4134-82CA-D3D99CB68555}"/>
                </a:ext>
              </a:extLst>
            </p:cNvPr>
            <p:cNvSpPr/>
            <p:nvPr/>
          </p:nvSpPr>
          <p:spPr>
            <a:xfrm>
              <a:off x="6618484"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028E4E4-FB33-4A74-9C6C-15D2CEDFE076}"/>
                </a:ext>
              </a:extLst>
            </p:cNvPr>
            <p:cNvSpPr/>
            <p:nvPr/>
          </p:nvSpPr>
          <p:spPr>
            <a:xfrm>
              <a:off x="6844805"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5FF2F39-0CBD-411D-9E93-32B826D4F2F7}"/>
                </a:ext>
              </a:extLst>
            </p:cNvPr>
            <p:cNvSpPr/>
            <p:nvPr/>
          </p:nvSpPr>
          <p:spPr>
            <a:xfrm>
              <a:off x="6692248" y="442619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A6983FE0-D0DE-445D-9C25-AAB36D3E5132}"/>
                </a:ext>
              </a:extLst>
            </p:cNvPr>
            <p:cNvSpPr/>
            <p:nvPr/>
          </p:nvSpPr>
          <p:spPr>
            <a:xfrm>
              <a:off x="6332677" y="467539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7CF0DAA8-6C4E-4316-90A4-6662638434E1}"/>
                </a:ext>
              </a:extLst>
            </p:cNvPr>
            <p:cNvSpPr/>
            <p:nvPr/>
          </p:nvSpPr>
          <p:spPr>
            <a:xfrm>
              <a:off x="5769264" y="4733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F09DB362-3D4B-4E56-915B-C27B93DE1E4C}"/>
                </a:ext>
              </a:extLst>
            </p:cNvPr>
            <p:cNvSpPr/>
            <p:nvPr/>
          </p:nvSpPr>
          <p:spPr>
            <a:xfrm>
              <a:off x="5374566" y="4502777"/>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C5376C22-17F1-49AF-AAA8-A92DA13D618D}"/>
                </a:ext>
              </a:extLst>
            </p:cNvPr>
            <p:cNvSpPr/>
            <p:nvPr/>
          </p:nvSpPr>
          <p:spPr>
            <a:xfrm>
              <a:off x="5105483" y="406874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D6B2C78B-9034-4C9E-B266-E9BAFA035FB5}"/>
                </a:ext>
              </a:extLst>
            </p:cNvPr>
            <p:cNvSpPr/>
            <p:nvPr/>
          </p:nvSpPr>
          <p:spPr>
            <a:xfrm>
              <a:off x="5224896"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127E9E2F-ADB8-40F9-9018-70028FE18904}"/>
                </a:ext>
              </a:extLst>
            </p:cNvPr>
            <p:cNvSpPr>
              <a:spLocks noChangeAspect="1"/>
            </p:cNvSpPr>
            <p:nvPr/>
          </p:nvSpPr>
          <p:spPr>
            <a:xfrm>
              <a:off x="5206362"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0EB5E0C1-3F14-434A-9421-F9BDDAC55B61}"/>
                </a:ext>
              </a:extLst>
            </p:cNvPr>
            <p:cNvSpPr/>
            <p:nvPr/>
          </p:nvSpPr>
          <p:spPr>
            <a:xfrm>
              <a:off x="7869578" y="311396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B567E95-28D4-4541-A8F4-640E8B8F58B8}"/>
                </a:ext>
              </a:extLst>
            </p:cNvPr>
            <p:cNvSpPr/>
            <p:nvPr/>
          </p:nvSpPr>
          <p:spPr>
            <a:xfrm>
              <a:off x="8455489" y="305278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627CDB7A-B255-4E23-AA01-93AB6B7D27FA}"/>
                </a:ext>
              </a:extLst>
            </p:cNvPr>
            <p:cNvSpPr/>
            <p:nvPr/>
          </p:nvSpPr>
          <p:spPr>
            <a:xfrm>
              <a:off x="8897547" y="331598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0D379DF8-79D8-4F07-9CAA-2B8685FAF9BE}"/>
                </a:ext>
              </a:extLst>
            </p:cNvPr>
            <p:cNvSpPr/>
            <p:nvPr/>
          </p:nvSpPr>
          <p:spPr>
            <a:xfrm>
              <a:off x="9123868" y="380927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0021C356-55AB-4A7B-93DC-41311BAA543B}"/>
                </a:ext>
              </a:extLst>
            </p:cNvPr>
            <p:cNvSpPr/>
            <p:nvPr/>
          </p:nvSpPr>
          <p:spPr>
            <a:xfrm>
              <a:off x="8971311" y="4426192"/>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350679D2-A8D8-4B56-9E12-01A928489E58}"/>
                </a:ext>
              </a:extLst>
            </p:cNvPr>
            <p:cNvSpPr/>
            <p:nvPr/>
          </p:nvSpPr>
          <p:spPr>
            <a:xfrm>
              <a:off x="8611740" y="4675395"/>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B18E7DE-6253-4FD9-80FA-F7EA75BD29C4}"/>
                </a:ext>
              </a:extLst>
            </p:cNvPr>
            <p:cNvSpPr/>
            <p:nvPr/>
          </p:nvSpPr>
          <p:spPr>
            <a:xfrm>
              <a:off x="8048327" y="4733994"/>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EA9F5FA1-EE8B-4745-8AEC-4B4E97417113}"/>
                </a:ext>
              </a:extLst>
            </p:cNvPr>
            <p:cNvSpPr/>
            <p:nvPr/>
          </p:nvSpPr>
          <p:spPr>
            <a:xfrm>
              <a:off x="7653629" y="4502777"/>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A3A83E4A-F58F-4CB4-9554-F62230C5EA66}"/>
                </a:ext>
              </a:extLst>
            </p:cNvPr>
            <p:cNvSpPr/>
            <p:nvPr/>
          </p:nvSpPr>
          <p:spPr>
            <a:xfrm>
              <a:off x="7384546" y="4068740"/>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2C7A1BB2-E2EA-45BF-B982-EAA4AC047A6B}"/>
                </a:ext>
              </a:extLst>
            </p:cNvPr>
            <p:cNvSpPr/>
            <p:nvPr/>
          </p:nvSpPr>
          <p:spPr>
            <a:xfrm>
              <a:off x="7503959" y="3462189"/>
              <a:ext cx="201758" cy="202018"/>
            </a:xfrm>
            <a:prstGeom prst="ellipse">
              <a:avLst/>
            </a:prstGeom>
            <a:solidFill>
              <a:schemeClr val="accent4">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13FF8A16-CD83-4128-83A0-8DFB44E16165}"/>
                </a:ext>
              </a:extLst>
            </p:cNvPr>
            <p:cNvSpPr>
              <a:spLocks noChangeAspect="1"/>
            </p:cNvSpPr>
            <p:nvPr/>
          </p:nvSpPr>
          <p:spPr>
            <a:xfrm>
              <a:off x="7485425" y="3153791"/>
              <a:ext cx="1736844" cy="1681212"/>
            </a:xfrm>
            <a:prstGeom prst="ellipse">
              <a:avLst/>
            </a:prstGeom>
            <a:gradFill flip="none" rotWithShape="1">
              <a:gsLst>
                <a:gs pos="0">
                  <a:schemeClr val="accent1">
                    <a:lumMod val="5000"/>
                    <a:lumOff val="95000"/>
                  </a:schemeClr>
                </a:gs>
                <a:gs pos="83000">
                  <a:srgbClr val="FF9999"/>
                </a:gs>
                <a:gs pos="100000">
                  <a:srgbClr val="FF7C80"/>
                </a:gs>
              </a:gsLst>
              <a:path path="circle">
                <a:fillToRect l="50000" t="50000" r="50000" b="50000"/>
              </a:path>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444D6B2F-6632-4748-9862-8693E7AEC5A3}"/>
                </a:ext>
              </a:extLst>
            </p:cNvPr>
            <p:cNvGrpSpPr/>
            <p:nvPr/>
          </p:nvGrpSpPr>
          <p:grpSpPr>
            <a:xfrm>
              <a:off x="8726725" y="1407120"/>
              <a:ext cx="1385007" cy="1552956"/>
              <a:chOff x="8359297" y="1229446"/>
              <a:chExt cx="1385007" cy="1552956"/>
            </a:xfrm>
          </p:grpSpPr>
          <p:sp>
            <p:nvSpPr>
              <p:cNvPr id="48" name="Oval 47">
                <a:extLst>
                  <a:ext uri="{FF2B5EF4-FFF2-40B4-BE49-F238E27FC236}">
                    <a16:creationId xmlns:a16="http://schemas.microsoft.com/office/drawing/2014/main" id="{6C258BE8-9D2B-48AD-AD3F-53956E5304C8}"/>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9D6A22F-DAED-432F-AF84-B523F18DE5DF}"/>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38F98B60-279E-474B-89B2-D0BCAF0614CE}"/>
                  </a:ext>
                </a:extLst>
              </p:cNvPr>
              <p:cNvGrpSpPr/>
              <p:nvPr/>
            </p:nvGrpSpPr>
            <p:grpSpPr>
              <a:xfrm rot="1898008">
                <a:off x="8388134" y="2351056"/>
                <a:ext cx="201758" cy="431346"/>
                <a:chOff x="6577948" y="1565623"/>
                <a:chExt cx="201758" cy="431346"/>
              </a:xfrm>
            </p:grpSpPr>
            <p:sp>
              <p:nvSpPr>
                <p:cNvPr id="51" name="Block Arc 50">
                  <a:extLst>
                    <a:ext uri="{FF2B5EF4-FFF2-40B4-BE49-F238E27FC236}">
                      <a16:creationId xmlns:a16="http://schemas.microsoft.com/office/drawing/2014/main" id="{C00EE91D-CA65-4E1D-BC85-44C8A47AB7F0}"/>
                    </a:ext>
                  </a:extLst>
                </p:cNvPr>
                <p:cNvSpPr/>
                <p:nvPr/>
              </p:nvSpPr>
              <p:spPr>
                <a:xfrm>
                  <a:off x="6577948" y="1739512"/>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2" name="Rectangle 51">
                  <a:extLst>
                    <a:ext uri="{FF2B5EF4-FFF2-40B4-BE49-F238E27FC236}">
                      <a16:creationId xmlns:a16="http://schemas.microsoft.com/office/drawing/2014/main" id="{70EAD8F8-0ED4-4BCD-85F5-BED33CE789B6}"/>
                    </a:ext>
                  </a:extLst>
                </p:cNvPr>
                <p:cNvSpPr/>
                <p:nvPr/>
              </p:nvSpPr>
              <p:spPr>
                <a:xfrm>
                  <a:off x="6655967" y="1565623"/>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53" name="Group 52">
              <a:extLst>
                <a:ext uri="{FF2B5EF4-FFF2-40B4-BE49-F238E27FC236}">
                  <a16:creationId xmlns:a16="http://schemas.microsoft.com/office/drawing/2014/main" id="{7C88056D-0985-458E-8E64-670D5561AA60}"/>
                </a:ext>
              </a:extLst>
            </p:cNvPr>
            <p:cNvGrpSpPr/>
            <p:nvPr/>
          </p:nvGrpSpPr>
          <p:grpSpPr>
            <a:xfrm rot="19755788">
              <a:off x="7825861" y="2919620"/>
              <a:ext cx="201758" cy="431346"/>
              <a:chOff x="6577948" y="1565623"/>
              <a:chExt cx="201758" cy="431346"/>
            </a:xfrm>
          </p:grpSpPr>
          <p:sp>
            <p:nvSpPr>
              <p:cNvPr id="54" name="Block Arc 53">
                <a:extLst>
                  <a:ext uri="{FF2B5EF4-FFF2-40B4-BE49-F238E27FC236}">
                    <a16:creationId xmlns:a16="http://schemas.microsoft.com/office/drawing/2014/main" id="{87D6D9A3-D56C-480C-8B77-9354D3830441}"/>
                  </a:ext>
                </a:extLst>
              </p:cNvPr>
              <p:cNvSpPr/>
              <p:nvPr/>
            </p:nvSpPr>
            <p:spPr>
              <a:xfrm>
                <a:off x="6577948" y="1739512"/>
                <a:ext cx="201758" cy="257457"/>
              </a:xfrm>
              <a:prstGeom prst="blockArc">
                <a:avLst>
                  <a:gd name="adj1" fmla="val 10800000"/>
                  <a:gd name="adj2" fmla="val 28"/>
                  <a:gd name="adj3" fmla="val 19261"/>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54">
                <a:extLst>
                  <a:ext uri="{FF2B5EF4-FFF2-40B4-BE49-F238E27FC236}">
                    <a16:creationId xmlns:a16="http://schemas.microsoft.com/office/drawing/2014/main" id="{847744FB-DBBA-4306-BE8C-E455A80E2817}"/>
                  </a:ext>
                </a:extLst>
              </p:cNvPr>
              <p:cNvSpPr/>
              <p:nvPr/>
            </p:nvSpPr>
            <p:spPr>
              <a:xfrm>
                <a:off x="6655967" y="1565623"/>
                <a:ext cx="45719" cy="184674"/>
              </a:xfrm>
              <a:prstGeom prst="rect">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6" name="Oval 55">
              <a:extLst>
                <a:ext uri="{FF2B5EF4-FFF2-40B4-BE49-F238E27FC236}">
                  <a16:creationId xmlns:a16="http://schemas.microsoft.com/office/drawing/2014/main" id="{ED97FA05-495B-4FEA-82D7-C1EAF7C04EB6}"/>
                </a:ext>
              </a:extLst>
            </p:cNvPr>
            <p:cNvSpPr>
              <a:spLocks noChangeAspect="1"/>
            </p:cNvSpPr>
            <p:nvPr/>
          </p:nvSpPr>
          <p:spPr>
            <a:xfrm>
              <a:off x="9861881" y="3157994"/>
              <a:ext cx="1736832" cy="1681200"/>
            </a:xfrm>
            <a:prstGeom prst="ellipse">
              <a:avLst/>
            </a:prstGeom>
            <a:gradFill flip="none" rotWithShape="1">
              <a:gsLst>
                <a:gs pos="100000">
                  <a:schemeClr val="bg1">
                    <a:lumMod val="85000"/>
                    <a:shade val="30000"/>
                    <a:satMod val="115000"/>
                  </a:schemeClr>
                </a:gs>
                <a:gs pos="58000">
                  <a:schemeClr val="bg1">
                    <a:lumMod val="85000"/>
                    <a:shade val="67500"/>
                    <a:satMod val="115000"/>
                  </a:schemeClr>
                </a:gs>
                <a:gs pos="29000">
                  <a:schemeClr val="bg1">
                    <a:lumMod val="85000"/>
                  </a:schemeClr>
                </a:gs>
                <a:gs pos="0">
                  <a:schemeClr val="bg1">
                    <a:lumMod val="95000"/>
                  </a:schemeClr>
                </a:gs>
              </a:gsLst>
              <a:path path="circle">
                <a:fillToRect l="50000" t="50000" r="50000" b="50000"/>
              </a:path>
              <a:tileRect/>
            </a:grad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54C0C0D9-0702-48CB-A04E-B1E1713CA964}"/>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0296263" y="3632410"/>
              <a:ext cx="827536" cy="707887"/>
            </a:xfrm>
            <a:prstGeom prst="rect">
              <a:avLst/>
            </a:prstGeom>
            <a:ln>
              <a:noFill/>
            </a:ln>
          </p:spPr>
        </p:pic>
        <p:grpSp>
          <p:nvGrpSpPr>
            <p:cNvPr id="58" name="Group 57">
              <a:extLst>
                <a:ext uri="{FF2B5EF4-FFF2-40B4-BE49-F238E27FC236}">
                  <a16:creationId xmlns:a16="http://schemas.microsoft.com/office/drawing/2014/main" id="{F34F838C-166D-45C7-BD7E-E534A9778062}"/>
                </a:ext>
              </a:extLst>
            </p:cNvPr>
            <p:cNvGrpSpPr/>
            <p:nvPr/>
          </p:nvGrpSpPr>
          <p:grpSpPr>
            <a:xfrm>
              <a:off x="6762706" y="1748491"/>
              <a:ext cx="1385007" cy="1304537"/>
              <a:chOff x="6372805" y="1197350"/>
              <a:chExt cx="1385007" cy="1304537"/>
            </a:xfrm>
          </p:grpSpPr>
          <p:sp>
            <p:nvSpPr>
              <p:cNvPr id="59" name="Oval 58">
                <a:extLst>
                  <a:ext uri="{FF2B5EF4-FFF2-40B4-BE49-F238E27FC236}">
                    <a16:creationId xmlns:a16="http://schemas.microsoft.com/office/drawing/2014/main" id="{488CC0AE-DD79-45AE-81F6-C22CB0DF54B8}"/>
                  </a:ext>
                </a:extLst>
              </p:cNvPr>
              <p:cNvSpPr/>
              <p:nvPr/>
            </p:nvSpPr>
            <p:spPr>
              <a:xfrm>
                <a:off x="6372805" y="1197350"/>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9811B5A-99D9-4E0A-BC4E-17D866BB8046}"/>
                  </a:ext>
                </a:extLst>
              </p:cNvPr>
              <p:cNvSpPr/>
              <p:nvPr/>
            </p:nvSpPr>
            <p:spPr>
              <a:xfrm>
                <a:off x="6705942" y="1483653"/>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61" name="Title 1">
            <a:extLst>
              <a:ext uri="{FF2B5EF4-FFF2-40B4-BE49-F238E27FC236}">
                <a16:creationId xmlns:a16="http://schemas.microsoft.com/office/drawing/2014/main" id="{47BD9997-4CBB-4F51-A823-C22D91346AD9}"/>
              </a:ext>
            </a:extLst>
          </p:cNvPr>
          <p:cNvSpPr txBox="1">
            <a:spLocks/>
          </p:cNvSpPr>
          <p:nvPr/>
        </p:nvSpPr>
        <p:spPr>
          <a:xfrm>
            <a:off x="464662" y="-178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cs typeface="Times New Roman" panose="02020603050405020304" pitchFamily="18" charset="0"/>
              </a:rPr>
              <a:t>GTMP mechanisms of action: </a:t>
            </a:r>
            <a:r>
              <a:rPr lang="en-GB" sz="2800" b="1" dirty="0"/>
              <a:t>marking diseased cells for destruction </a:t>
            </a:r>
            <a:endParaRPr lang="en-GB" sz="2800" dirty="0"/>
          </a:p>
        </p:txBody>
      </p:sp>
      <p:pic>
        <p:nvPicPr>
          <p:cNvPr id="63" name="Content Placeholder 4">
            <a:extLst>
              <a:ext uri="{FF2B5EF4-FFF2-40B4-BE49-F238E27FC236}">
                <a16:creationId xmlns:a16="http://schemas.microsoft.com/office/drawing/2014/main" id="{9FCD3503-2D2F-4C8F-B170-78CB54F5BE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 name="Footer Placeholder 1">
            <a:extLst>
              <a:ext uri="{FF2B5EF4-FFF2-40B4-BE49-F238E27FC236}">
                <a16:creationId xmlns:a16="http://schemas.microsoft.com/office/drawing/2014/main" id="{1F235E63-B4AA-4CDA-82DD-4DAD2C4B1FED}"/>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904710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solidFill>
                  <a:schemeClr val="bg1">
                    <a:lumMod val="75000"/>
                  </a:schemeClr>
                </a:solidFill>
              </a:rPr>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solidFill>
                  <a:schemeClr val="bg1">
                    <a:lumMod val="75000"/>
                  </a:schemeClr>
                </a:solidFill>
              </a:rPr>
              <a:t>TEP</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solidFill>
                  <a:schemeClr val="bg1">
                    <a:lumMod val="75000"/>
                  </a:schemeClr>
                </a:solidFill>
              </a:rPr>
              <a:t>cATMP</a:t>
            </a:r>
            <a:endParaRPr lang="en-GB" sz="2400" dirty="0">
              <a:solidFill>
                <a:schemeClr val="bg1">
                  <a:lumMod val="75000"/>
                </a:schemeClr>
              </a:solidFill>
            </a:endParaRPr>
          </a:p>
        </p:txBody>
      </p:sp>
      <p:sp>
        <p:nvSpPr>
          <p:cNvPr id="17" name="TextBox 16">
            <a:extLst>
              <a:ext uri="{FF2B5EF4-FFF2-40B4-BE49-F238E27FC236}">
                <a16:creationId xmlns:a16="http://schemas.microsoft.com/office/drawing/2014/main" id="{1FA41003-81BB-45A9-9E48-0FB167912779}"/>
              </a:ext>
            </a:extLst>
          </p:cNvPr>
          <p:cNvSpPr txBox="1"/>
          <p:nvPr/>
        </p:nvSpPr>
        <p:spPr>
          <a:xfrm>
            <a:off x="9429541" y="1460285"/>
            <a:ext cx="1953548" cy="400110"/>
          </a:xfrm>
          <a:prstGeom prst="rect">
            <a:avLst/>
          </a:prstGeom>
          <a:noFill/>
        </p:spPr>
        <p:txBody>
          <a:bodyPr wrap="none" rtlCol="0">
            <a:spAutoFit/>
          </a:bodyPr>
          <a:lstStyle/>
          <a:p>
            <a:pPr algn="ctr"/>
            <a:r>
              <a:rPr lang="en-GB" sz="2000" b="1" dirty="0">
                <a:solidFill>
                  <a:schemeClr val="bg1">
                    <a:lumMod val="75000"/>
                  </a:schemeClr>
                </a:solidFill>
              </a:rPr>
              <a:t>Combined ATMP</a:t>
            </a:r>
          </a:p>
        </p:txBody>
      </p:sp>
      <p:sp>
        <p:nvSpPr>
          <p:cNvPr id="27" name="TextBox 26">
            <a:extLst>
              <a:ext uri="{FF2B5EF4-FFF2-40B4-BE49-F238E27FC236}">
                <a16:creationId xmlns:a16="http://schemas.microsoft.com/office/drawing/2014/main" id="{DF9E0B5C-15C5-4FB8-BD7D-D43800AA60FD}"/>
              </a:ext>
            </a:extLst>
          </p:cNvPr>
          <p:cNvSpPr txBox="1"/>
          <p:nvPr/>
        </p:nvSpPr>
        <p:spPr>
          <a:xfrm>
            <a:off x="731653" y="1306397"/>
            <a:ext cx="2127570" cy="707886"/>
          </a:xfrm>
          <a:prstGeom prst="rect">
            <a:avLst/>
          </a:prstGeom>
          <a:noFill/>
        </p:spPr>
        <p:txBody>
          <a:bodyPr wrap="none" rtlCol="0">
            <a:spAutoFit/>
          </a:bodyPr>
          <a:lstStyle/>
          <a:p>
            <a:pPr algn="ctr"/>
            <a:r>
              <a:rPr lang="en-GB" sz="2000" b="1" dirty="0">
                <a:solidFill>
                  <a:schemeClr val="bg1">
                    <a:lumMod val="75000"/>
                  </a:schemeClr>
                </a:solidFill>
              </a:rPr>
              <a:t>Gene Therapy</a:t>
            </a:r>
          </a:p>
          <a:p>
            <a:pPr algn="ctr"/>
            <a:r>
              <a:rPr lang="en-GB" sz="2000" b="1" dirty="0">
                <a:solidFill>
                  <a:schemeClr val="bg1">
                    <a:lumMod val="75000"/>
                  </a:schemeClr>
                </a:solidFill>
              </a:rPr>
              <a:t>Medicinal Product</a:t>
            </a:r>
          </a:p>
        </p:txBody>
      </p:sp>
      <p:sp>
        <p:nvSpPr>
          <p:cNvPr id="28" name="TextBox 27">
            <a:extLst>
              <a:ext uri="{FF2B5EF4-FFF2-40B4-BE49-F238E27FC236}">
                <a16:creationId xmlns:a16="http://schemas.microsoft.com/office/drawing/2014/main" id="{4E304171-058B-4882-A973-79CA46FBDBCA}"/>
              </a:ext>
            </a:extLst>
          </p:cNvPr>
          <p:cNvSpPr txBox="1"/>
          <p:nvPr/>
        </p:nvSpPr>
        <p:spPr>
          <a:xfrm>
            <a:off x="3477477" y="1306397"/>
            <a:ext cx="2406684" cy="707886"/>
          </a:xfrm>
          <a:prstGeom prst="rect">
            <a:avLst/>
          </a:prstGeom>
          <a:noFill/>
        </p:spPr>
        <p:txBody>
          <a:bodyPr wrap="none" rtlCol="0">
            <a:spAutoFit/>
          </a:bodyPr>
          <a:lstStyle/>
          <a:p>
            <a:pPr algn="ctr"/>
            <a:r>
              <a:rPr lang="en-GB" sz="2000" b="1" dirty="0"/>
              <a:t>Somatic Cell Therapy</a:t>
            </a:r>
          </a:p>
          <a:p>
            <a:pPr algn="ctr"/>
            <a:r>
              <a:rPr lang="en-GB" sz="2000" b="1" dirty="0"/>
              <a:t>Medicinal Product</a:t>
            </a:r>
          </a:p>
        </p:txBody>
      </p:sp>
      <p:sp>
        <p:nvSpPr>
          <p:cNvPr id="29" name="TextBox 28">
            <a:extLst>
              <a:ext uri="{FF2B5EF4-FFF2-40B4-BE49-F238E27FC236}">
                <a16:creationId xmlns:a16="http://schemas.microsoft.com/office/drawing/2014/main" id="{71BF111D-E094-4FDE-BC89-F711B1127D4A}"/>
              </a:ext>
            </a:extLst>
          </p:cNvPr>
          <p:cNvSpPr txBox="1"/>
          <p:nvPr/>
        </p:nvSpPr>
        <p:spPr>
          <a:xfrm>
            <a:off x="6459727" y="1306397"/>
            <a:ext cx="2105385" cy="707886"/>
          </a:xfrm>
          <a:prstGeom prst="rect">
            <a:avLst/>
          </a:prstGeom>
          <a:noFill/>
        </p:spPr>
        <p:txBody>
          <a:bodyPr wrap="none" rtlCol="0">
            <a:spAutoFit/>
          </a:bodyPr>
          <a:lstStyle/>
          <a:p>
            <a:pPr algn="ctr"/>
            <a:r>
              <a:rPr lang="en-GB" sz="2000" b="1" dirty="0">
                <a:solidFill>
                  <a:schemeClr val="bg1">
                    <a:lumMod val="75000"/>
                  </a:schemeClr>
                </a:solidFill>
              </a:rPr>
              <a:t>Tissue Engineered</a:t>
            </a:r>
          </a:p>
          <a:p>
            <a:pPr algn="ctr"/>
            <a:r>
              <a:rPr lang="en-GB" sz="2000" b="1" dirty="0">
                <a:solidFill>
                  <a:schemeClr val="bg1">
                    <a:lumMod val="75000"/>
                  </a:schemeClr>
                </a:solidFill>
              </a:rPr>
              <a:t>Product</a:t>
            </a:r>
          </a:p>
        </p:txBody>
      </p:sp>
      <p:pic>
        <p:nvPicPr>
          <p:cNvPr id="30" name="Picture 29" descr="A close up of a logo&#10;&#10;Description generated with high confidence">
            <a:extLst>
              <a:ext uri="{FF2B5EF4-FFF2-40B4-BE49-F238E27FC236}">
                <a16:creationId xmlns:a16="http://schemas.microsoft.com/office/drawing/2014/main" id="{9B50DAAE-7F02-4932-8308-A09A648CF7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sp>
        <p:nvSpPr>
          <p:cNvPr id="31" name="TextBox 30">
            <a:extLst>
              <a:ext uri="{FF2B5EF4-FFF2-40B4-BE49-F238E27FC236}">
                <a16:creationId xmlns:a16="http://schemas.microsoft.com/office/drawing/2014/main" id="{39E4CFA2-0BA6-470A-B49E-DA14F4494671}"/>
              </a:ext>
            </a:extLst>
          </p:cNvPr>
          <p:cNvSpPr txBox="1"/>
          <p:nvPr/>
        </p:nvSpPr>
        <p:spPr>
          <a:xfrm>
            <a:off x="4128831" y="4895654"/>
            <a:ext cx="1042145" cy="461665"/>
          </a:xfrm>
          <a:prstGeom prst="rect">
            <a:avLst/>
          </a:prstGeom>
          <a:noFill/>
        </p:spPr>
        <p:txBody>
          <a:bodyPr wrap="none" rtlCol="0">
            <a:spAutoFit/>
          </a:bodyPr>
          <a:lstStyle/>
          <a:p>
            <a:r>
              <a:rPr lang="en-GB" sz="2400" dirty="0" err="1"/>
              <a:t>sCTMP</a:t>
            </a:r>
            <a:endParaRPr lang="en-GB" sz="2400" dirty="0"/>
          </a:p>
        </p:txBody>
      </p:sp>
      <p:sp>
        <p:nvSpPr>
          <p:cNvPr id="2" name="Footer Placeholder 1">
            <a:extLst>
              <a:ext uri="{FF2B5EF4-FFF2-40B4-BE49-F238E27FC236}">
                <a16:creationId xmlns:a16="http://schemas.microsoft.com/office/drawing/2014/main" id="{FE94F416-7DEE-4CA3-81A0-22836020D35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08391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Somatic cell therapy medicinal products</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25625"/>
            <a:ext cx="6388098" cy="4667250"/>
          </a:xfrm>
        </p:spPr>
        <p:txBody>
          <a:bodyPr>
            <a:normAutofit lnSpcReduction="10000"/>
          </a:bodyPr>
          <a:lstStyle/>
          <a:p>
            <a:pPr marL="0" indent="0">
              <a:spcAft>
                <a:spcPts val="1200"/>
              </a:spcAft>
              <a:buNone/>
            </a:pPr>
            <a:r>
              <a:rPr lang="en-GB" sz="2200" dirty="0"/>
              <a:t>A </a:t>
            </a:r>
            <a:r>
              <a:rPr lang="en-GB" sz="2200" dirty="0" err="1"/>
              <a:t>sCTMP</a:t>
            </a:r>
            <a:r>
              <a:rPr lang="en-GB" sz="2200" dirty="0"/>
              <a:t> is a biological medicine which contains or consists of cells or tissues that:</a:t>
            </a:r>
          </a:p>
          <a:p>
            <a:pPr marL="0" indent="0">
              <a:spcAft>
                <a:spcPts val="1200"/>
              </a:spcAft>
              <a:buNone/>
              <a:tabLst>
                <a:tab pos="628650" algn="l"/>
              </a:tabLst>
            </a:pPr>
            <a:r>
              <a:rPr lang="en-GB" sz="2200" dirty="0"/>
              <a:t> 	have been subject to </a:t>
            </a:r>
            <a:r>
              <a:rPr lang="en-GB" sz="2200" b="1" dirty="0">
                <a:solidFill>
                  <a:srgbClr val="0072C6"/>
                </a:solidFill>
              </a:rPr>
              <a:t>substantial manipulation 	</a:t>
            </a:r>
            <a:r>
              <a:rPr lang="en-GB" sz="2200" dirty="0"/>
              <a:t>to change their biological characteristics, 	physiological functions or structural properties,</a:t>
            </a:r>
          </a:p>
          <a:p>
            <a:pPr marL="0" indent="0">
              <a:spcAft>
                <a:spcPts val="1200"/>
              </a:spcAft>
              <a:buNone/>
              <a:tabLst>
                <a:tab pos="628650" algn="l"/>
              </a:tabLst>
            </a:pPr>
            <a:r>
              <a:rPr lang="en-GB" sz="2200" dirty="0"/>
              <a:t>	and/or</a:t>
            </a:r>
          </a:p>
          <a:p>
            <a:pPr marL="0" indent="0">
              <a:spcAft>
                <a:spcPts val="1200"/>
              </a:spcAft>
              <a:buNone/>
              <a:tabLst>
                <a:tab pos="628650" algn="l"/>
              </a:tabLst>
            </a:pPr>
            <a:r>
              <a:rPr lang="en-GB" sz="2200" dirty="0"/>
              <a:t>	that are not intended to be used for the same 	</a:t>
            </a:r>
            <a:r>
              <a:rPr lang="en-GB" sz="2200" b="1" dirty="0">
                <a:solidFill>
                  <a:srgbClr val="0072C6"/>
                </a:solidFill>
              </a:rPr>
              <a:t>essential</a:t>
            </a:r>
            <a:r>
              <a:rPr lang="en-GB" sz="2200" dirty="0"/>
              <a:t> </a:t>
            </a:r>
            <a:r>
              <a:rPr lang="en-GB" sz="2200" b="1" dirty="0">
                <a:solidFill>
                  <a:srgbClr val="0072C6"/>
                </a:solidFill>
              </a:rPr>
              <a:t>function(s) </a:t>
            </a:r>
            <a:r>
              <a:rPr lang="en-GB" sz="2200" dirty="0"/>
              <a:t>in the body.</a:t>
            </a:r>
          </a:p>
          <a:p>
            <a:pPr marL="0" indent="0">
              <a:spcAft>
                <a:spcPts val="1200"/>
              </a:spcAft>
              <a:buNone/>
              <a:defRPr/>
            </a:pPr>
            <a:r>
              <a:rPr lang="en-GB" sz="2200" b="1" dirty="0"/>
              <a:t>Used to treat, prevent or diagnose a disease through the</a:t>
            </a:r>
            <a:r>
              <a:rPr lang="en-GB" sz="2000" b="1" dirty="0"/>
              <a:t> </a:t>
            </a:r>
            <a:r>
              <a:rPr lang="en-GB" sz="3000" b="1" dirty="0">
                <a:solidFill>
                  <a:srgbClr val="0072C6"/>
                </a:solidFill>
              </a:rPr>
              <a:t>pharmacological, immunological or metabolic action of its cells or tissues.</a:t>
            </a:r>
          </a:p>
          <a:p>
            <a:pPr marL="0" indent="0">
              <a:spcAft>
                <a:spcPts val="1200"/>
              </a:spcAft>
              <a:buNone/>
              <a:defRPr/>
            </a:pPr>
            <a:endParaRPr lang="en-GB" sz="1800" dirty="0"/>
          </a:p>
        </p:txBody>
      </p:sp>
      <p:pic>
        <p:nvPicPr>
          <p:cNvPr id="7" name="Picture 6" descr="A close up of a logo&#10;&#10;Description generated with high confidence">
            <a:extLst>
              <a:ext uri="{FF2B5EF4-FFF2-40B4-BE49-F238E27FC236}">
                <a16:creationId xmlns:a16="http://schemas.microsoft.com/office/drawing/2014/main" id="{41CE6B25-1CB7-4B01-A9FD-570572CC23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4">
            <a:extLst>
              <a:ext uri="{FF2B5EF4-FFF2-40B4-BE49-F238E27FC236}">
                <a16:creationId xmlns:a16="http://schemas.microsoft.com/office/drawing/2014/main" id="{0F67038F-B4E0-42A1-8D2A-F61DC6E848BC}"/>
              </a:ext>
            </a:extLst>
          </p:cNvPr>
          <p:cNvSpPr/>
          <p:nvPr/>
        </p:nvSpPr>
        <p:spPr>
          <a:xfrm>
            <a:off x="8992999" y="4552321"/>
            <a:ext cx="2900801" cy="984885"/>
          </a:xfrm>
          <a:prstGeom prst="rect">
            <a:avLst/>
          </a:prstGeom>
        </p:spPr>
        <p:txBody>
          <a:bodyPr wrap="square">
            <a:spAutoFit/>
          </a:bodyPr>
          <a:lstStyle/>
          <a:p>
            <a:pPr>
              <a:spcAft>
                <a:spcPts val="1200"/>
              </a:spcAft>
              <a:defRPr/>
            </a:pPr>
            <a:r>
              <a:rPr lang="en-US" altLang="en-US" sz="1600" b="1" i="1" dirty="0" err="1">
                <a:solidFill>
                  <a:srgbClr val="0072C6"/>
                </a:solidFill>
              </a:rPr>
              <a:t>sCTMPs</a:t>
            </a:r>
            <a:r>
              <a:rPr lang="en-US" altLang="en-US" sz="1600" b="1" i="1" dirty="0">
                <a:solidFill>
                  <a:srgbClr val="0072C6"/>
                </a:solidFill>
              </a:rPr>
              <a:t> are defined in Directive 2001/83/EC, Annex I, Part IV </a:t>
            </a:r>
          </a:p>
          <a:p>
            <a:pPr>
              <a:spcAft>
                <a:spcPts val="1200"/>
              </a:spcAft>
              <a:defRPr/>
            </a:pPr>
            <a:r>
              <a:rPr lang="en-US" altLang="en-US" sz="800" dirty="0">
                <a:ea typeface="Cambria" panose="02040503050406030204" pitchFamily="18" charset="0"/>
                <a:cs typeface="Times New Roman" panose="02020603050405020304" pitchFamily="18" charset="0"/>
                <a:hlinkClick r:id="rId4"/>
              </a:rPr>
              <a:t>https://ec.europa.eu/health/sites/health/files/files/eudralex/vol-1/dir_2001_83_consol_2012/dir_2001_83_cons_2012_en.pdf</a:t>
            </a:r>
            <a:endParaRPr lang="en-US" altLang="en-US" sz="1400" dirty="0">
              <a:ea typeface="Cambria" panose="020405030504060302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90BB92E-CA4A-4369-B68B-5D427260C2B3}"/>
              </a:ext>
            </a:extLst>
          </p:cNvPr>
          <p:cNvGrpSpPr/>
          <p:nvPr/>
        </p:nvGrpSpPr>
        <p:grpSpPr>
          <a:xfrm>
            <a:off x="7488113" y="2593678"/>
            <a:ext cx="4405687" cy="1055656"/>
            <a:chOff x="6789908" y="2370926"/>
            <a:chExt cx="4641383" cy="1055656"/>
          </a:xfrm>
        </p:grpSpPr>
        <p:sp>
          <p:nvSpPr>
            <p:cNvPr id="9" name="Rectangle 8">
              <a:extLst>
                <a:ext uri="{FF2B5EF4-FFF2-40B4-BE49-F238E27FC236}">
                  <a16:creationId xmlns:a16="http://schemas.microsoft.com/office/drawing/2014/main" id="{C3BAA177-0856-476E-A622-D4E694605169}"/>
                </a:ext>
              </a:extLst>
            </p:cNvPr>
            <p:cNvSpPr/>
            <p:nvPr/>
          </p:nvSpPr>
          <p:spPr>
            <a:xfrm>
              <a:off x="8634656" y="2421699"/>
              <a:ext cx="2796635" cy="830997"/>
            </a:xfrm>
            <a:prstGeom prst="rect">
              <a:avLst/>
            </a:prstGeom>
          </p:spPr>
          <p:txBody>
            <a:bodyPr wrap="square">
              <a:spAutoFit/>
            </a:bodyPr>
            <a:lstStyle/>
            <a:p>
              <a:pPr algn="just">
                <a:defRPr/>
              </a:pPr>
              <a:r>
                <a:rPr lang="en-GB" sz="1600" b="1" i="1" dirty="0">
                  <a:solidFill>
                    <a:srgbClr val="0072C6"/>
                  </a:solidFill>
                </a:rPr>
                <a:t>Any cell of a living organism other than the reproductive (sperm and egg) cells</a:t>
              </a:r>
              <a:endParaRPr lang="en-GB" altLang="en-US" sz="1600" b="1" i="1" dirty="0">
                <a:solidFill>
                  <a:srgbClr val="0072C6"/>
                </a:solidFill>
              </a:endParaRPr>
            </a:p>
          </p:txBody>
        </p:sp>
        <p:sp>
          <p:nvSpPr>
            <p:cNvPr id="10" name="Rectangle 9">
              <a:extLst>
                <a:ext uri="{FF2B5EF4-FFF2-40B4-BE49-F238E27FC236}">
                  <a16:creationId xmlns:a16="http://schemas.microsoft.com/office/drawing/2014/main" id="{7E8E1125-325F-4E3D-9940-A1001E746857}"/>
                </a:ext>
              </a:extLst>
            </p:cNvPr>
            <p:cNvSpPr/>
            <p:nvPr/>
          </p:nvSpPr>
          <p:spPr>
            <a:xfrm>
              <a:off x="6789908" y="2544809"/>
              <a:ext cx="1633369" cy="584775"/>
            </a:xfrm>
            <a:prstGeom prst="rect">
              <a:avLst/>
            </a:prstGeom>
          </p:spPr>
          <p:txBody>
            <a:bodyPr wrap="none">
              <a:spAutoFit/>
            </a:bodyPr>
            <a:lstStyle/>
            <a:p>
              <a:r>
                <a:rPr lang="en-GB" sz="3200" b="1" i="1" dirty="0">
                  <a:solidFill>
                    <a:srgbClr val="0072C6"/>
                  </a:solidFill>
                </a:rPr>
                <a:t>Somatic</a:t>
              </a:r>
              <a:endParaRPr lang="en-GB" sz="3200" dirty="0"/>
            </a:p>
          </p:txBody>
        </p:sp>
        <p:cxnSp>
          <p:nvCxnSpPr>
            <p:cNvPr id="11" name="Straight Connector 10">
              <a:extLst>
                <a:ext uri="{FF2B5EF4-FFF2-40B4-BE49-F238E27FC236}">
                  <a16:creationId xmlns:a16="http://schemas.microsoft.com/office/drawing/2014/main" id="{C39FDDE4-CBBD-4500-8927-09A863F11695}"/>
                </a:ext>
              </a:extLst>
            </p:cNvPr>
            <p:cNvCxnSpPr>
              <a:cxnSpLocks/>
            </p:cNvCxnSpPr>
            <p:nvPr/>
          </p:nvCxnSpPr>
          <p:spPr>
            <a:xfrm>
              <a:off x="8528966" y="2370926"/>
              <a:ext cx="0" cy="1055656"/>
            </a:xfrm>
            <a:prstGeom prst="line">
              <a:avLst/>
            </a:prstGeom>
            <a:ln w="57150">
              <a:solidFill>
                <a:srgbClr val="0C79C9"/>
              </a:solidFill>
            </a:ln>
          </p:spPr>
          <p:style>
            <a:lnRef idx="1">
              <a:schemeClr val="accent1"/>
            </a:lnRef>
            <a:fillRef idx="0">
              <a:schemeClr val="accent1"/>
            </a:fillRef>
            <a:effectRef idx="0">
              <a:schemeClr val="accent1"/>
            </a:effectRef>
            <a:fontRef idx="minor">
              <a:schemeClr val="tx1"/>
            </a:fontRef>
          </p:style>
        </p:cxnSp>
      </p:grpSp>
      <p:sp>
        <p:nvSpPr>
          <p:cNvPr id="6" name="Isosceles Triangle 5">
            <a:extLst>
              <a:ext uri="{FF2B5EF4-FFF2-40B4-BE49-F238E27FC236}">
                <a16:creationId xmlns:a16="http://schemas.microsoft.com/office/drawing/2014/main" id="{F6AD6AAA-A89E-44B0-A642-CCE4332D9C3A}"/>
              </a:ext>
            </a:extLst>
          </p:cNvPr>
          <p:cNvSpPr/>
          <p:nvPr/>
        </p:nvSpPr>
        <p:spPr>
          <a:xfrm rot="5400000">
            <a:off x="1112704" y="2693754"/>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CC8F69C7-7939-4C74-8C57-36F8FF43922E}"/>
              </a:ext>
            </a:extLst>
          </p:cNvPr>
          <p:cNvSpPr/>
          <p:nvPr/>
        </p:nvSpPr>
        <p:spPr>
          <a:xfrm rot="5400000">
            <a:off x="1112704" y="4326116"/>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93846199-164A-4B7C-BFD0-2C4DA55E1A62}"/>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345527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4FA03-F1B2-4D6B-9A23-B3806EDC3EB1}"/>
              </a:ext>
            </a:extLst>
          </p:cNvPr>
          <p:cNvSpPr/>
          <p:nvPr/>
        </p:nvSpPr>
        <p:spPr>
          <a:xfrm>
            <a:off x="391017" y="443566"/>
            <a:ext cx="3738732" cy="5922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2" name="Group 111">
            <a:extLst>
              <a:ext uri="{FF2B5EF4-FFF2-40B4-BE49-F238E27FC236}">
                <a16:creationId xmlns:a16="http://schemas.microsoft.com/office/drawing/2014/main" id="{30284E14-0028-47DC-B542-18EAE9684CDE}"/>
              </a:ext>
            </a:extLst>
          </p:cNvPr>
          <p:cNvGrpSpPr/>
          <p:nvPr/>
        </p:nvGrpSpPr>
        <p:grpSpPr>
          <a:xfrm>
            <a:off x="417147" y="195979"/>
            <a:ext cx="11417313" cy="5854032"/>
            <a:chOff x="417147" y="195979"/>
            <a:chExt cx="11417313" cy="5854032"/>
          </a:xfrm>
        </p:grpSpPr>
        <p:sp>
          <p:nvSpPr>
            <p:cNvPr id="58" name="Rectangle 3">
              <a:extLst>
                <a:ext uri="{FF2B5EF4-FFF2-40B4-BE49-F238E27FC236}">
                  <a16:creationId xmlns:a16="http://schemas.microsoft.com/office/drawing/2014/main" id="{C414540F-8FC7-4509-9842-6E181595ED93}"/>
                </a:ext>
              </a:extLst>
            </p:cNvPr>
            <p:cNvSpPr>
              <a:spLocks noChangeArrowheads="1"/>
            </p:cNvSpPr>
            <p:nvPr/>
          </p:nvSpPr>
          <p:spPr bwMode="auto">
            <a:xfrm>
              <a:off x="498800" y="195979"/>
              <a:ext cx="343157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GB" altLang="en-US" sz="2000" b="1" dirty="0">
                <a:solidFill>
                  <a:schemeClr val="bg1"/>
                </a:solidFill>
                <a:latin typeface="Calibri" panose="020F0502020204030204" pitchFamily="34" charset="0"/>
                <a:ea typeface="Cambria" panose="02040503050406030204" pitchFamily="18" charset="0"/>
                <a:cs typeface="Times New Roman" panose="02020603050405020304" pitchFamily="18" charset="0"/>
              </a:endParaRPr>
            </a:p>
            <a:p>
              <a:pPr algn="ctr" eaLnBrk="1" hangingPunct="1">
                <a:defRPr/>
              </a:pPr>
              <a:r>
                <a:rPr lang="en-GB" altLang="en-US" sz="2400" b="1" dirty="0">
                  <a:solidFill>
                    <a:schemeClr val="bg1"/>
                  </a:solidFill>
                  <a:latin typeface="Calibri" panose="020F0502020204030204" pitchFamily="34" charset="0"/>
                  <a:ea typeface="Cambria" panose="02040503050406030204" pitchFamily="18" charset="0"/>
                  <a:cs typeface="Times New Roman" panose="02020603050405020304" pitchFamily="18" charset="0"/>
                </a:rPr>
                <a:t>Examples of substantial manipulation</a:t>
              </a:r>
            </a:p>
          </p:txBody>
        </p:sp>
        <p:sp>
          <p:nvSpPr>
            <p:cNvPr id="59" name="Rectangle 26">
              <a:extLst>
                <a:ext uri="{FF2B5EF4-FFF2-40B4-BE49-F238E27FC236}">
                  <a16:creationId xmlns:a16="http://schemas.microsoft.com/office/drawing/2014/main" id="{F0844955-CA2C-4317-B15A-4F79ABE5B2D3}"/>
                </a:ext>
              </a:extLst>
            </p:cNvPr>
            <p:cNvSpPr>
              <a:spLocks noChangeArrowheads="1"/>
            </p:cNvSpPr>
            <p:nvPr/>
          </p:nvSpPr>
          <p:spPr bwMode="auto">
            <a:xfrm>
              <a:off x="708268" y="1764637"/>
              <a:ext cx="14747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Cell expansion</a:t>
              </a:r>
            </a:p>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(cell culture)</a:t>
              </a:r>
            </a:p>
          </p:txBody>
        </p:sp>
        <p:sp>
          <p:nvSpPr>
            <p:cNvPr id="60" name="Rectangle 59">
              <a:extLst>
                <a:ext uri="{FF2B5EF4-FFF2-40B4-BE49-F238E27FC236}">
                  <a16:creationId xmlns:a16="http://schemas.microsoft.com/office/drawing/2014/main" id="{C6404C04-8F1C-440C-B66B-AC83CB35280A}"/>
                </a:ext>
              </a:extLst>
            </p:cNvPr>
            <p:cNvSpPr/>
            <p:nvPr/>
          </p:nvSpPr>
          <p:spPr bwMode="auto">
            <a:xfrm>
              <a:off x="716869" y="2483462"/>
              <a:ext cx="1439862"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Rectangle 3">
              <a:extLst>
                <a:ext uri="{FF2B5EF4-FFF2-40B4-BE49-F238E27FC236}">
                  <a16:creationId xmlns:a16="http://schemas.microsoft.com/office/drawing/2014/main" id="{4B4DEF9E-1F43-42E8-9A5A-F68E52D9A1DB}"/>
                </a:ext>
              </a:extLst>
            </p:cNvPr>
            <p:cNvSpPr>
              <a:spLocks noChangeArrowheads="1"/>
            </p:cNvSpPr>
            <p:nvPr/>
          </p:nvSpPr>
          <p:spPr bwMode="auto">
            <a:xfrm>
              <a:off x="2139970" y="1764637"/>
              <a:ext cx="19151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Enzymatic digestion of tissue</a:t>
              </a:r>
            </a:p>
          </p:txBody>
        </p:sp>
        <p:sp>
          <p:nvSpPr>
            <p:cNvPr id="62" name="Rectangle 61">
              <a:extLst>
                <a:ext uri="{FF2B5EF4-FFF2-40B4-BE49-F238E27FC236}">
                  <a16:creationId xmlns:a16="http://schemas.microsoft.com/office/drawing/2014/main" id="{221E7A3F-D818-4723-9B39-367367A80CB8}"/>
                </a:ext>
              </a:extLst>
            </p:cNvPr>
            <p:cNvSpPr/>
            <p:nvPr/>
          </p:nvSpPr>
          <p:spPr bwMode="auto">
            <a:xfrm>
              <a:off x="2375807" y="2483462"/>
              <a:ext cx="1439863"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3" name="Rectangle 25">
              <a:extLst>
                <a:ext uri="{FF2B5EF4-FFF2-40B4-BE49-F238E27FC236}">
                  <a16:creationId xmlns:a16="http://schemas.microsoft.com/office/drawing/2014/main" id="{AE2AA3B9-DAE1-40CC-80DD-7D57E679F07A}"/>
                </a:ext>
              </a:extLst>
            </p:cNvPr>
            <p:cNvSpPr>
              <a:spLocks noChangeArrowheads="1"/>
            </p:cNvSpPr>
            <p:nvPr/>
          </p:nvSpPr>
          <p:spPr bwMode="auto">
            <a:xfrm>
              <a:off x="2214590" y="3887553"/>
              <a:ext cx="19151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Differentiation or activation with growth factors</a:t>
              </a:r>
            </a:p>
          </p:txBody>
        </p:sp>
        <p:sp>
          <p:nvSpPr>
            <p:cNvPr id="64" name="Rectangle 24">
              <a:extLst>
                <a:ext uri="{FF2B5EF4-FFF2-40B4-BE49-F238E27FC236}">
                  <a16:creationId xmlns:a16="http://schemas.microsoft.com/office/drawing/2014/main" id="{A1671EEF-108F-4800-A80B-4F28781297A6}"/>
                </a:ext>
              </a:extLst>
            </p:cNvPr>
            <p:cNvSpPr>
              <a:spLocks noChangeArrowheads="1"/>
            </p:cNvSpPr>
            <p:nvPr/>
          </p:nvSpPr>
          <p:spPr bwMode="auto">
            <a:xfrm>
              <a:off x="417147" y="3887553"/>
              <a:ext cx="19675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Genetic</a:t>
              </a:r>
            </a:p>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modification</a:t>
              </a:r>
            </a:p>
            <a:p>
              <a:pPr algn="ctr" eaLnBrk="1" hangingPunct="1">
                <a:spcBef>
                  <a:spcPct val="0"/>
                </a:spcBef>
                <a:buFontTx/>
                <a:buNone/>
              </a:pPr>
              <a:r>
                <a:rPr lang="en-GB" altLang="en-US" sz="1600" b="1" dirty="0">
                  <a:solidFill>
                    <a:schemeClr val="bg1"/>
                  </a:solidFill>
                  <a:ea typeface="Cambria" panose="02040503050406030204" pitchFamily="18" charset="0"/>
                  <a:cs typeface="Times New Roman" panose="02020603050405020304" pitchFamily="18" charset="0"/>
                </a:rPr>
                <a:t>of cells</a:t>
              </a:r>
            </a:p>
          </p:txBody>
        </p:sp>
        <p:pic>
          <p:nvPicPr>
            <p:cNvPr id="65" name="Graphic 64" descr="DNA">
              <a:extLst>
                <a:ext uri="{FF2B5EF4-FFF2-40B4-BE49-F238E27FC236}">
                  <a16:creationId xmlns:a16="http://schemas.microsoft.com/office/drawing/2014/main" id="{59A80DA6-B8D4-40C2-B021-01F73CC64FC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88166" y="4961947"/>
              <a:ext cx="914400" cy="914400"/>
            </a:xfrm>
            <a:prstGeom prst="rect">
              <a:avLst/>
            </a:prstGeom>
          </p:spPr>
        </p:pic>
        <p:pic>
          <p:nvPicPr>
            <p:cNvPr id="66" name="Graphic 65" descr="Upward trend">
              <a:extLst>
                <a:ext uri="{FF2B5EF4-FFF2-40B4-BE49-F238E27FC236}">
                  <a16:creationId xmlns:a16="http://schemas.microsoft.com/office/drawing/2014/main" id="{E59E24D6-8FDC-4AF5-8810-0103F68C947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1982" y="2640958"/>
              <a:ext cx="914400" cy="914400"/>
            </a:xfrm>
            <a:prstGeom prst="rect">
              <a:avLst/>
            </a:prstGeom>
          </p:spPr>
        </p:pic>
        <p:sp>
          <p:nvSpPr>
            <p:cNvPr id="67" name="Oval 66">
              <a:extLst>
                <a:ext uri="{FF2B5EF4-FFF2-40B4-BE49-F238E27FC236}">
                  <a16:creationId xmlns:a16="http://schemas.microsoft.com/office/drawing/2014/main" id="{E062DCDB-CE5E-47D8-8977-26B0EB392B64}"/>
                </a:ext>
              </a:extLst>
            </p:cNvPr>
            <p:cNvSpPr/>
            <p:nvPr/>
          </p:nvSpPr>
          <p:spPr>
            <a:xfrm>
              <a:off x="2503879" y="4917789"/>
              <a:ext cx="367866" cy="328452"/>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Shape 67">
              <a:extLst>
                <a:ext uri="{FF2B5EF4-FFF2-40B4-BE49-F238E27FC236}">
                  <a16:creationId xmlns:a16="http://schemas.microsoft.com/office/drawing/2014/main" id="{99AE23E7-0529-4CB5-A6BA-2DC977D51950}"/>
                </a:ext>
              </a:extLst>
            </p:cNvPr>
            <p:cNvSpPr/>
            <p:nvPr/>
          </p:nvSpPr>
          <p:spPr>
            <a:xfrm rot="8598343">
              <a:off x="3039425" y="5397206"/>
              <a:ext cx="646723" cy="647987"/>
            </a:xfrm>
            <a:custGeom>
              <a:avLst/>
              <a:gdLst>
                <a:gd name="connsiteX0" fmla="*/ 178127 w 559346"/>
                <a:gd name="connsiteY0" fmla="*/ 8159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35607 w 559346"/>
                <a:gd name="connsiteY9" fmla="*/ 71432 h 549284"/>
                <a:gd name="connsiteX10" fmla="*/ 406727 w 559346"/>
                <a:gd name="connsiteY10" fmla="*/ 76512 h 549284"/>
                <a:gd name="connsiteX11" fmla="*/ 421967 w 559346"/>
                <a:gd name="connsiteY11" fmla="*/ 81592 h 549284"/>
                <a:gd name="connsiteX12" fmla="*/ 406727 w 559346"/>
                <a:gd name="connsiteY12" fmla="*/ 91752 h 549284"/>
                <a:gd name="connsiteX13" fmla="*/ 411807 w 559346"/>
                <a:gd name="connsiteY13" fmla="*/ 167952 h 549284"/>
                <a:gd name="connsiteX14" fmla="*/ 442287 w 559346"/>
                <a:gd name="connsiteY14" fmla="*/ 193352 h 549284"/>
                <a:gd name="connsiteX15" fmla="*/ 503247 w 559346"/>
                <a:gd name="connsiteY15" fmla="*/ 213672 h 549284"/>
                <a:gd name="connsiteX16" fmla="*/ 548967 w 559346"/>
                <a:gd name="connsiteY16" fmla="*/ 239072 h 549284"/>
                <a:gd name="connsiteX17" fmla="*/ 559127 w 559346"/>
                <a:gd name="connsiteY17" fmla="*/ 264472 h 549284"/>
                <a:gd name="connsiteX18" fmla="*/ 554047 w 559346"/>
                <a:gd name="connsiteY18" fmla="*/ 289872 h 549284"/>
                <a:gd name="connsiteX19" fmla="*/ 518487 w 559346"/>
                <a:gd name="connsiteY19" fmla="*/ 310192 h 549284"/>
                <a:gd name="connsiteX20" fmla="*/ 447367 w 559346"/>
                <a:gd name="connsiteY20" fmla="*/ 300032 h 549284"/>
                <a:gd name="connsiteX21" fmla="*/ 442287 w 559346"/>
                <a:gd name="connsiteY21" fmla="*/ 340672 h 549284"/>
                <a:gd name="connsiteX22" fmla="*/ 462607 w 559346"/>
                <a:gd name="connsiteY22" fmla="*/ 360992 h 549284"/>
                <a:gd name="connsiteX23" fmla="*/ 493087 w 559346"/>
                <a:gd name="connsiteY23" fmla="*/ 406712 h 549284"/>
                <a:gd name="connsiteX24" fmla="*/ 503247 w 559346"/>
                <a:gd name="connsiteY24" fmla="*/ 432112 h 549284"/>
                <a:gd name="connsiteX25" fmla="*/ 498167 w 559346"/>
                <a:gd name="connsiteY25" fmla="*/ 482912 h 549284"/>
                <a:gd name="connsiteX26" fmla="*/ 472767 w 559346"/>
                <a:gd name="connsiteY26" fmla="*/ 493072 h 549284"/>
                <a:gd name="connsiteX27" fmla="*/ 411807 w 559346"/>
                <a:gd name="connsiteY27" fmla="*/ 477832 h 549284"/>
                <a:gd name="connsiteX28" fmla="*/ 355927 w 559346"/>
                <a:gd name="connsiteY28" fmla="*/ 427032 h 549284"/>
                <a:gd name="connsiteX29" fmla="*/ 320367 w 559346"/>
                <a:gd name="connsiteY29" fmla="*/ 432112 h 549284"/>
                <a:gd name="connsiteX30" fmla="*/ 315287 w 559346"/>
                <a:gd name="connsiteY30" fmla="*/ 447352 h 549284"/>
                <a:gd name="connsiteX31" fmla="*/ 310207 w 559346"/>
                <a:gd name="connsiteY31" fmla="*/ 518472 h 549284"/>
                <a:gd name="connsiteX32" fmla="*/ 259407 w 559346"/>
                <a:gd name="connsiteY32" fmla="*/ 548952 h 549284"/>
                <a:gd name="connsiteX33" fmla="*/ 183207 w 559346"/>
                <a:gd name="connsiteY33" fmla="*/ 533712 h 549284"/>
                <a:gd name="connsiteX34" fmla="*/ 178127 w 559346"/>
                <a:gd name="connsiteY34" fmla="*/ 513392 h 549284"/>
                <a:gd name="connsiteX35" fmla="*/ 188287 w 559346"/>
                <a:gd name="connsiteY35" fmla="*/ 498152 h 549284"/>
                <a:gd name="connsiteX36" fmla="*/ 203527 w 559346"/>
                <a:gd name="connsiteY36" fmla="*/ 482912 h 549284"/>
                <a:gd name="connsiteX37" fmla="*/ 208607 w 559346"/>
                <a:gd name="connsiteY37" fmla="*/ 467672 h 549284"/>
                <a:gd name="connsiteX38" fmla="*/ 188287 w 559346"/>
                <a:gd name="connsiteY38" fmla="*/ 416872 h 549284"/>
                <a:gd name="connsiteX39" fmla="*/ 147647 w 559346"/>
                <a:gd name="connsiteY39" fmla="*/ 411792 h 549284"/>
                <a:gd name="connsiteX40" fmla="*/ 35887 w 559346"/>
                <a:gd name="connsiteY40" fmla="*/ 406712 h 549284"/>
                <a:gd name="connsiteX41" fmla="*/ 40967 w 559346"/>
                <a:gd name="connsiteY41" fmla="*/ 371152 h 549284"/>
                <a:gd name="connsiteX42" fmla="*/ 107007 w 559346"/>
                <a:gd name="connsiteY42" fmla="*/ 366072 h 549284"/>
                <a:gd name="connsiteX43" fmla="*/ 137487 w 559346"/>
                <a:gd name="connsiteY43" fmla="*/ 355912 h 549284"/>
                <a:gd name="connsiteX44" fmla="*/ 122247 w 559346"/>
                <a:gd name="connsiteY44" fmla="*/ 310192 h 549284"/>
                <a:gd name="connsiteX45" fmla="*/ 96847 w 559346"/>
                <a:gd name="connsiteY45" fmla="*/ 300032 h 549284"/>
                <a:gd name="connsiteX46" fmla="*/ 81607 w 559346"/>
                <a:gd name="connsiteY46" fmla="*/ 279712 h 549284"/>
                <a:gd name="connsiteX47" fmla="*/ 30807 w 559346"/>
                <a:gd name="connsiteY47" fmla="*/ 254312 h 549284"/>
                <a:gd name="connsiteX48" fmla="*/ 5407 w 559346"/>
                <a:gd name="connsiteY48" fmla="*/ 223832 h 549284"/>
                <a:gd name="connsiteX49" fmla="*/ 5407 w 559346"/>
                <a:gd name="connsiteY49" fmla="*/ 173032 h 549284"/>
                <a:gd name="connsiteX50" fmla="*/ 20647 w 559346"/>
                <a:gd name="connsiteY50" fmla="*/ 167952 h 549284"/>
                <a:gd name="connsiteX51" fmla="*/ 71447 w 559346"/>
                <a:gd name="connsiteY51" fmla="*/ 178112 h 549284"/>
                <a:gd name="connsiteX52" fmla="*/ 86687 w 559346"/>
                <a:gd name="connsiteY52" fmla="*/ 188272 h 549284"/>
                <a:gd name="connsiteX53" fmla="*/ 101927 w 559346"/>
                <a:gd name="connsiteY53" fmla="*/ 193352 h 549284"/>
                <a:gd name="connsiteX54" fmla="*/ 112087 w 559346"/>
                <a:gd name="connsiteY54" fmla="*/ 152712 h 549284"/>
                <a:gd name="connsiteX55" fmla="*/ 86687 w 559346"/>
                <a:gd name="connsiteY55" fmla="*/ 137472 h 549284"/>
                <a:gd name="connsiteX56" fmla="*/ 46047 w 559346"/>
                <a:gd name="connsiteY56" fmla="*/ 106992 h 549284"/>
                <a:gd name="connsiteX57" fmla="*/ 40967 w 559346"/>
                <a:gd name="connsiteY57" fmla="*/ 76512 h 549284"/>
                <a:gd name="connsiteX58" fmla="*/ 101927 w 559346"/>
                <a:gd name="connsiteY58" fmla="*/ 86672 h 549284"/>
                <a:gd name="connsiteX59" fmla="*/ 132407 w 559346"/>
                <a:gd name="connsiteY59" fmla="*/ 96832 h 549284"/>
                <a:gd name="connsiteX60" fmla="*/ 162887 w 559346"/>
                <a:gd name="connsiteY60" fmla="*/ 91752 h 549284"/>
                <a:gd name="connsiteX61" fmla="*/ 178127 w 559346"/>
                <a:gd name="connsiteY61" fmla="*/ 81592 h 549284"/>
                <a:gd name="connsiteX0" fmla="*/ 178127 w 559346"/>
                <a:gd name="connsiteY0" fmla="*/ 8159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35607 w 559346"/>
                <a:gd name="connsiteY9" fmla="*/ 71432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40967 w 559346"/>
                <a:gd name="connsiteY56" fmla="*/ 76512 h 549284"/>
                <a:gd name="connsiteX57" fmla="*/ 101927 w 559346"/>
                <a:gd name="connsiteY57" fmla="*/ 86672 h 549284"/>
                <a:gd name="connsiteX58" fmla="*/ 132407 w 559346"/>
                <a:gd name="connsiteY58" fmla="*/ 96832 h 549284"/>
                <a:gd name="connsiteX59" fmla="*/ 162887 w 559346"/>
                <a:gd name="connsiteY59" fmla="*/ 91752 h 549284"/>
                <a:gd name="connsiteX60" fmla="*/ 178127 w 559346"/>
                <a:gd name="connsiteY60" fmla="*/ 81592 h 549284"/>
                <a:gd name="connsiteX0" fmla="*/ 178127 w 559346"/>
                <a:gd name="connsiteY0" fmla="*/ 8159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40967 w 559346"/>
                <a:gd name="connsiteY56" fmla="*/ 76512 h 549284"/>
                <a:gd name="connsiteX57" fmla="*/ 101927 w 559346"/>
                <a:gd name="connsiteY57" fmla="*/ 86672 h 549284"/>
                <a:gd name="connsiteX58" fmla="*/ 132407 w 559346"/>
                <a:gd name="connsiteY58" fmla="*/ 96832 h 549284"/>
                <a:gd name="connsiteX59" fmla="*/ 162887 w 559346"/>
                <a:gd name="connsiteY59" fmla="*/ 91752 h 549284"/>
                <a:gd name="connsiteX60" fmla="*/ 178127 w 559346"/>
                <a:gd name="connsiteY60" fmla="*/ 81592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40967 w 559346"/>
                <a:gd name="connsiteY56" fmla="*/ 76512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35887 w 559346"/>
                <a:gd name="connsiteY39" fmla="*/ 40671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5427 w 559346"/>
                <a:gd name="connsiteY0" fmla="*/ 33967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60" fmla="*/ 165427 w 559346"/>
                <a:gd name="connsiteY60" fmla="*/ 33967 h 549284"/>
                <a:gd name="connsiteX0" fmla="*/ 162887 w 559346"/>
                <a:gd name="connsiteY0" fmla="*/ 91752 h 549284"/>
                <a:gd name="connsiteX1" fmla="*/ 178127 w 559346"/>
                <a:gd name="connsiteY1" fmla="*/ 81592 h 549284"/>
                <a:gd name="connsiteX2" fmla="*/ 183207 w 559346"/>
                <a:gd name="connsiteY2" fmla="*/ 5392 h 549284"/>
                <a:gd name="connsiteX3" fmla="*/ 198447 w 559346"/>
                <a:gd name="connsiteY3" fmla="*/ 312 h 549284"/>
                <a:gd name="connsiteX4" fmla="*/ 244167 w 559346"/>
                <a:gd name="connsiteY4" fmla="*/ 15552 h 549284"/>
                <a:gd name="connsiteX5" fmla="*/ 254327 w 559346"/>
                <a:gd name="connsiteY5" fmla="*/ 30792 h 549284"/>
                <a:gd name="connsiteX6" fmla="*/ 274647 w 559346"/>
                <a:gd name="connsiteY6" fmla="*/ 56192 h 549284"/>
                <a:gd name="connsiteX7" fmla="*/ 294967 w 559346"/>
                <a:gd name="connsiteY7" fmla="*/ 91752 h 549284"/>
                <a:gd name="connsiteX8" fmla="*/ 315287 w 559346"/>
                <a:gd name="connsiteY8" fmla="*/ 86672 h 549284"/>
                <a:gd name="connsiteX9" fmla="*/ 365770 w 559346"/>
                <a:gd name="connsiteY9" fmla="*/ 60319 h 549284"/>
                <a:gd name="connsiteX10" fmla="*/ 406727 w 559346"/>
                <a:gd name="connsiteY10" fmla="*/ 76512 h 549284"/>
                <a:gd name="connsiteX11" fmla="*/ 406727 w 559346"/>
                <a:gd name="connsiteY11" fmla="*/ 91752 h 549284"/>
                <a:gd name="connsiteX12" fmla="*/ 411807 w 559346"/>
                <a:gd name="connsiteY12" fmla="*/ 167952 h 549284"/>
                <a:gd name="connsiteX13" fmla="*/ 442287 w 559346"/>
                <a:gd name="connsiteY13" fmla="*/ 193352 h 549284"/>
                <a:gd name="connsiteX14" fmla="*/ 503247 w 559346"/>
                <a:gd name="connsiteY14" fmla="*/ 213672 h 549284"/>
                <a:gd name="connsiteX15" fmla="*/ 548967 w 559346"/>
                <a:gd name="connsiteY15" fmla="*/ 239072 h 549284"/>
                <a:gd name="connsiteX16" fmla="*/ 559127 w 559346"/>
                <a:gd name="connsiteY16" fmla="*/ 264472 h 549284"/>
                <a:gd name="connsiteX17" fmla="*/ 554047 w 559346"/>
                <a:gd name="connsiteY17" fmla="*/ 289872 h 549284"/>
                <a:gd name="connsiteX18" fmla="*/ 518487 w 559346"/>
                <a:gd name="connsiteY18" fmla="*/ 310192 h 549284"/>
                <a:gd name="connsiteX19" fmla="*/ 447367 w 559346"/>
                <a:gd name="connsiteY19" fmla="*/ 300032 h 549284"/>
                <a:gd name="connsiteX20" fmla="*/ 442287 w 559346"/>
                <a:gd name="connsiteY20" fmla="*/ 340672 h 549284"/>
                <a:gd name="connsiteX21" fmla="*/ 462607 w 559346"/>
                <a:gd name="connsiteY21" fmla="*/ 360992 h 549284"/>
                <a:gd name="connsiteX22" fmla="*/ 493087 w 559346"/>
                <a:gd name="connsiteY22" fmla="*/ 406712 h 549284"/>
                <a:gd name="connsiteX23" fmla="*/ 503247 w 559346"/>
                <a:gd name="connsiteY23" fmla="*/ 432112 h 549284"/>
                <a:gd name="connsiteX24" fmla="*/ 498167 w 559346"/>
                <a:gd name="connsiteY24" fmla="*/ 482912 h 549284"/>
                <a:gd name="connsiteX25" fmla="*/ 472767 w 559346"/>
                <a:gd name="connsiteY25" fmla="*/ 493072 h 549284"/>
                <a:gd name="connsiteX26" fmla="*/ 411807 w 559346"/>
                <a:gd name="connsiteY26" fmla="*/ 477832 h 549284"/>
                <a:gd name="connsiteX27" fmla="*/ 355927 w 559346"/>
                <a:gd name="connsiteY27" fmla="*/ 427032 h 549284"/>
                <a:gd name="connsiteX28" fmla="*/ 320367 w 559346"/>
                <a:gd name="connsiteY28" fmla="*/ 432112 h 549284"/>
                <a:gd name="connsiteX29" fmla="*/ 315287 w 559346"/>
                <a:gd name="connsiteY29" fmla="*/ 447352 h 549284"/>
                <a:gd name="connsiteX30" fmla="*/ 310207 w 559346"/>
                <a:gd name="connsiteY30" fmla="*/ 518472 h 549284"/>
                <a:gd name="connsiteX31" fmla="*/ 259407 w 559346"/>
                <a:gd name="connsiteY31" fmla="*/ 548952 h 549284"/>
                <a:gd name="connsiteX32" fmla="*/ 183207 w 559346"/>
                <a:gd name="connsiteY32" fmla="*/ 533712 h 549284"/>
                <a:gd name="connsiteX33" fmla="*/ 178127 w 559346"/>
                <a:gd name="connsiteY33" fmla="*/ 513392 h 549284"/>
                <a:gd name="connsiteX34" fmla="*/ 188287 w 559346"/>
                <a:gd name="connsiteY34" fmla="*/ 498152 h 549284"/>
                <a:gd name="connsiteX35" fmla="*/ 203527 w 559346"/>
                <a:gd name="connsiteY35" fmla="*/ 482912 h 549284"/>
                <a:gd name="connsiteX36" fmla="*/ 208607 w 559346"/>
                <a:gd name="connsiteY36" fmla="*/ 467672 h 549284"/>
                <a:gd name="connsiteX37" fmla="*/ 188287 w 559346"/>
                <a:gd name="connsiteY37" fmla="*/ 416872 h 549284"/>
                <a:gd name="connsiteX38" fmla="*/ 147647 w 559346"/>
                <a:gd name="connsiteY38" fmla="*/ 411792 h 549284"/>
                <a:gd name="connsiteX39" fmla="*/ 69225 w 559346"/>
                <a:gd name="connsiteY39" fmla="*/ 425762 h 549284"/>
                <a:gd name="connsiteX40" fmla="*/ 40967 w 559346"/>
                <a:gd name="connsiteY40" fmla="*/ 371152 h 549284"/>
                <a:gd name="connsiteX41" fmla="*/ 107007 w 559346"/>
                <a:gd name="connsiteY41" fmla="*/ 366072 h 549284"/>
                <a:gd name="connsiteX42" fmla="*/ 137487 w 559346"/>
                <a:gd name="connsiteY42" fmla="*/ 355912 h 549284"/>
                <a:gd name="connsiteX43" fmla="*/ 122247 w 559346"/>
                <a:gd name="connsiteY43" fmla="*/ 310192 h 549284"/>
                <a:gd name="connsiteX44" fmla="*/ 96847 w 559346"/>
                <a:gd name="connsiteY44" fmla="*/ 300032 h 549284"/>
                <a:gd name="connsiteX45" fmla="*/ 81607 w 559346"/>
                <a:gd name="connsiteY45" fmla="*/ 279712 h 549284"/>
                <a:gd name="connsiteX46" fmla="*/ 30807 w 559346"/>
                <a:gd name="connsiteY46" fmla="*/ 254312 h 549284"/>
                <a:gd name="connsiteX47" fmla="*/ 5407 w 559346"/>
                <a:gd name="connsiteY47" fmla="*/ 223832 h 549284"/>
                <a:gd name="connsiteX48" fmla="*/ 5407 w 559346"/>
                <a:gd name="connsiteY48" fmla="*/ 173032 h 549284"/>
                <a:gd name="connsiteX49" fmla="*/ 20647 w 559346"/>
                <a:gd name="connsiteY49" fmla="*/ 167952 h 549284"/>
                <a:gd name="connsiteX50" fmla="*/ 71447 w 559346"/>
                <a:gd name="connsiteY50" fmla="*/ 178112 h 549284"/>
                <a:gd name="connsiteX51" fmla="*/ 86687 w 559346"/>
                <a:gd name="connsiteY51" fmla="*/ 188272 h 549284"/>
                <a:gd name="connsiteX52" fmla="*/ 101927 w 559346"/>
                <a:gd name="connsiteY52" fmla="*/ 193352 h 549284"/>
                <a:gd name="connsiteX53" fmla="*/ 112087 w 559346"/>
                <a:gd name="connsiteY53" fmla="*/ 152712 h 549284"/>
                <a:gd name="connsiteX54" fmla="*/ 86687 w 559346"/>
                <a:gd name="connsiteY54" fmla="*/ 137472 h 549284"/>
                <a:gd name="connsiteX55" fmla="*/ 46047 w 559346"/>
                <a:gd name="connsiteY55" fmla="*/ 106992 h 549284"/>
                <a:gd name="connsiteX56" fmla="*/ 60017 w 559346"/>
                <a:gd name="connsiteY56" fmla="*/ 65400 h 549284"/>
                <a:gd name="connsiteX57" fmla="*/ 101927 w 559346"/>
                <a:gd name="connsiteY57" fmla="*/ 86672 h 549284"/>
                <a:gd name="connsiteX58" fmla="*/ 132407 w 559346"/>
                <a:gd name="connsiteY58" fmla="*/ 96832 h 549284"/>
                <a:gd name="connsiteX59" fmla="*/ 162887 w 559346"/>
                <a:gd name="connsiteY59" fmla="*/ 91752 h 54928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406727 w 559346"/>
                <a:gd name="connsiteY10" fmla="*/ 77252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60017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60017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60017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55255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392439 w 559346"/>
                <a:gd name="connsiteY10" fmla="*/ 72490 h 550024"/>
                <a:gd name="connsiteX11" fmla="*/ 406727 w 559346"/>
                <a:gd name="connsiteY11" fmla="*/ 92492 h 550024"/>
                <a:gd name="connsiteX12" fmla="*/ 411807 w 559346"/>
                <a:gd name="connsiteY12" fmla="*/ 168692 h 550024"/>
                <a:gd name="connsiteX13" fmla="*/ 442287 w 559346"/>
                <a:gd name="connsiteY13" fmla="*/ 194092 h 550024"/>
                <a:gd name="connsiteX14" fmla="*/ 503247 w 559346"/>
                <a:gd name="connsiteY14" fmla="*/ 214412 h 550024"/>
                <a:gd name="connsiteX15" fmla="*/ 548967 w 559346"/>
                <a:gd name="connsiteY15" fmla="*/ 239812 h 550024"/>
                <a:gd name="connsiteX16" fmla="*/ 559127 w 559346"/>
                <a:gd name="connsiteY16" fmla="*/ 265212 h 550024"/>
                <a:gd name="connsiteX17" fmla="*/ 554047 w 559346"/>
                <a:gd name="connsiteY17" fmla="*/ 290612 h 550024"/>
                <a:gd name="connsiteX18" fmla="*/ 518487 w 559346"/>
                <a:gd name="connsiteY18" fmla="*/ 310932 h 550024"/>
                <a:gd name="connsiteX19" fmla="*/ 447367 w 559346"/>
                <a:gd name="connsiteY19" fmla="*/ 300772 h 550024"/>
                <a:gd name="connsiteX20" fmla="*/ 442287 w 559346"/>
                <a:gd name="connsiteY20" fmla="*/ 341412 h 550024"/>
                <a:gd name="connsiteX21" fmla="*/ 462607 w 559346"/>
                <a:gd name="connsiteY21" fmla="*/ 361732 h 550024"/>
                <a:gd name="connsiteX22" fmla="*/ 493087 w 559346"/>
                <a:gd name="connsiteY22" fmla="*/ 407452 h 550024"/>
                <a:gd name="connsiteX23" fmla="*/ 503247 w 559346"/>
                <a:gd name="connsiteY23" fmla="*/ 432852 h 550024"/>
                <a:gd name="connsiteX24" fmla="*/ 498167 w 559346"/>
                <a:gd name="connsiteY24" fmla="*/ 483652 h 550024"/>
                <a:gd name="connsiteX25" fmla="*/ 472767 w 559346"/>
                <a:gd name="connsiteY25" fmla="*/ 493812 h 550024"/>
                <a:gd name="connsiteX26" fmla="*/ 411807 w 559346"/>
                <a:gd name="connsiteY26" fmla="*/ 478572 h 550024"/>
                <a:gd name="connsiteX27" fmla="*/ 355927 w 559346"/>
                <a:gd name="connsiteY27" fmla="*/ 427772 h 550024"/>
                <a:gd name="connsiteX28" fmla="*/ 320367 w 559346"/>
                <a:gd name="connsiteY28" fmla="*/ 432852 h 550024"/>
                <a:gd name="connsiteX29" fmla="*/ 315287 w 559346"/>
                <a:gd name="connsiteY29" fmla="*/ 448092 h 550024"/>
                <a:gd name="connsiteX30" fmla="*/ 310207 w 559346"/>
                <a:gd name="connsiteY30" fmla="*/ 519212 h 550024"/>
                <a:gd name="connsiteX31" fmla="*/ 259407 w 559346"/>
                <a:gd name="connsiteY31" fmla="*/ 549692 h 550024"/>
                <a:gd name="connsiteX32" fmla="*/ 183207 w 559346"/>
                <a:gd name="connsiteY32" fmla="*/ 534452 h 550024"/>
                <a:gd name="connsiteX33" fmla="*/ 178127 w 559346"/>
                <a:gd name="connsiteY33" fmla="*/ 514132 h 550024"/>
                <a:gd name="connsiteX34" fmla="*/ 188287 w 559346"/>
                <a:gd name="connsiteY34" fmla="*/ 498892 h 550024"/>
                <a:gd name="connsiteX35" fmla="*/ 203527 w 559346"/>
                <a:gd name="connsiteY35" fmla="*/ 483652 h 550024"/>
                <a:gd name="connsiteX36" fmla="*/ 208607 w 559346"/>
                <a:gd name="connsiteY36" fmla="*/ 468412 h 550024"/>
                <a:gd name="connsiteX37" fmla="*/ 188287 w 559346"/>
                <a:gd name="connsiteY37" fmla="*/ 417612 h 550024"/>
                <a:gd name="connsiteX38" fmla="*/ 147647 w 559346"/>
                <a:gd name="connsiteY38" fmla="*/ 412532 h 550024"/>
                <a:gd name="connsiteX39" fmla="*/ 69225 w 559346"/>
                <a:gd name="connsiteY39" fmla="*/ 426502 h 550024"/>
                <a:gd name="connsiteX40" fmla="*/ 40967 w 559346"/>
                <a:gd name="connsiteY40" fmla="*/ 371892 h 550024"/>
                <a:gd name="connsiteX41" fmla="*/ 107007 w 559346"/>
                <a:gd name="connsiteY41" fmla="*/ 366812 h 550024"/>
                <a:gd name="connsiteX42" fmla="*/ 137487 w 559346"/>
                <a:gd name="connsiteY42" fmla="*/ 356652 h 550024"/>
                <a:gd name="connsiteX43" fmla="*/ 122247 w 559346"/>
                <a:gd name="connsiteY43" fmla="*/ 310932 h 550024"/>
                <a:gd name="connsiteX44" fmla="*/ 96847 w 559346"/>
                <a:gd name="connsiteY44" fmla="*/ 300772 h 550024"/>
                <a:gd name="connsiteX45" fmla="*/ 81607 w 559346"/>
                <a:gd name="connsiteY45" fmla="*/ 280452 h 550024"/>
                <a:gd name="connsiteX46" fmla="*/ 30807 w 559346"/>
                <a:gd name="connsiteY46" fmla="*/ 255052 h 550024"/>
                <a:gd name="connsiteX47" fmla="*/ 5407 w 559346"/>
                <a:gd name="connsiteY47" fmla="*/ 224572 h 550024"/>
                <a:gd name="connsiteX48" fmla="*/ 5407 w 559346"/>
                <a:gd name="connsiteY48" fmla="*/ 173772 h 550024"/>
                <a:gd name="connsiteX49" fmla="*/ 20647 w 559346"/>
                <a:gd name="connsiteY49" fmla="*/ 168692 h 550024"/>
                <a:gd name="connsiteX50" fmla="*/ 71447 w 559346"/>
                <a:gd name="connsiteY50" fmla="*/ 178852 h 550024"/>
                <a:gd name="connsiteX51" fmla="*/ 86687 w 559346"/>
                <a:gd name="connsiteY51" fmla="*/ 189012 h 550024"/>
                <a:gd name="connsiteX52" fmla="*/ 101927 w 559346"/>
                <a:gd name="connsiteY52" fmla="*/ 194092 h 550024"/>
                <a:gd name="connsiteX53" fmla="*/ 112087 w 559346"/>
                <a:gd name="connsiteY53" fmla="*/ 153452 h 550024"/>
                <a:gd name="connsiteX54" fmla="*/ 86687 w 559346"/>
                <a:gd name="connsiteY54" fmla="*/ 138212 h 550024"/>
                <a:gd name="connsiteX55" fmla="*/ 46047 w 559346"/>
                <a:gd name="connsiteY55" fmla="*/ 107732 h 550024"/>
                <a:gd name="connsiteX56" fmla="*/ 55255 w 559346"/>
                <a:gd name="connsiteY56" fmla="*/ 66140 h 550024"/>
                <a:gd name="connsiteX57" fmla="*/ 101927 w 559346"/>
                <a:gd name="connsiteY57" fmla="*/ 87412 h 550024"/>
                <a:gd name="connsiteX58" fmla="*/ 132407 w 559346"/>
                <a:gd name="connsiteY58" fmla="*/ 97572 h 550024"/>
                <a:gd name="connsiteX59" fmla="*/ 162887 w 559346"/>
                <a:gd name="connsiteY59"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74647 w 559346"/>
                <a:gd name="connsiteY6" fmla="*/ 56932 h 550024"/>
                <a:gd name="connsiteX7" fmla="*/ 294967 w 559346"/>
                <a:gd name="connsiteY7" fmla="*/ 92492 h 550024"/>
                <a:gd name="connsiteX8" fmla="*/ 315287 w 559346"/>
                <a:gd name="connsiteY8" fmla="*/ 87412 h 550024"/>
                <a:gd name="connsiteX9" fmla="*/ 365770 w 559346"/>
                <a:gd name="connsiteY9" fmla="*/ 61059 h 550024"/>
                <a:gd name="connsiteX10" fmla="*/ 406727 w 559346"/>
                <a:gd name="connsiteY10" fmla="*/ 92492 h 550024"/>
                <a:gd name="connsiteX11" fmla="*/ 411807 w 559346"/>
                <a:gd name="connsiteY11" fmla="*/ 168692 h 550024"/>
                <a:gd name="connsiteX12" fmla="*/ 442287 w 559346"/>
                <a:gd name="connsiteY12" fmla="*/ 194092 h 550024"/>
                <a:gd name="connsiteX13" fmla="*/ 503247 w 559346"/>
                <a:gd name="connsiteY13" fmla="*/ 214412 h 550024"/>
                <a:gd name="connsiteX14" fmla="*/ 548967 w 559346"/>
                <a:gd name="connsiteY14" fmla="*/ 239812 h 550024"/>
                <a:gd name="connsiteX15" fmla="*/ 559127 w 559346"/>
                <a:gd name="connsiteY15" fmla="*/ 265212 h 550024"/>
                <a:gd name="connsiteX16" fmla="*/ 554047 w 559346"/>
                <a:gd name="connsiteY16" fmla="*/ 290612 h 550024"/>
                <a:gd name="connsiteX17" fmla="*/ 518487 w 559346"/>
                <a:gd name="connsiteY17" fmla="*/ 310932 h 550024"/>
                <a:gd name="connsiteX18" fmla="*/ 447367 w 559346"/>
                <a:gd name="connsiteY18" fmla="*/ 300772 h 550024"/>
                <a:gd name="connsiteX19" fmla="*/ 442287 w 559346"/>
                <a:gd name="connsiteY19" fmla="*/ 341412 h 550024"/>
                <a:gd name="connsiteX20" fmla="*/ 462607 w 559346"/>
                <a:gd name="connsiteY20" fmla="*/ 361732 h 550024"/>
                <a:gd name="connsiteX21" fmla="*/ 493087 w 559346"/>
                <a:gd name="connsiteY21" fmla="*/ 407452 h 550024"/>
                <a:gd name="connsiteX22" fmla="*/ 503247 w 559346"/>
                <a:gd name="connsiteY22" fmla="*/ 432852 h 550024"/>
                <a:gd name="connsiteX23" fmla="*/ 498167 w 559346"/>
                <a:gd name="connsiteY23" fmla="*/ 483652 h 550024"/>
                <a:gd name="connsiteX24" fmla="*/ 472767 w 559346"/>
                <a:gd name="connsiteY24" fmla="*/ 493812 h 550024"/>
                <a:gd name="connsiteX25" fmla="*/ 411807 w 559346"/>
                <a:gd name="connsiteY25" fmla="*/ 478572 h 550024"/>
                <a:gd name="connsiteX26" fmla="*/ 355927 w 559346"/>
                <a:gd name="connsiteY26" fmla="*/ 427772 h 550024"/>
                <a:gd name="connsiteX27" fmla="*/ 320367 w 559346"/>
                <a:gd name="connsiteY27" fmla="*/ 432852 h 550024"/>
                <a:gd name="connsiteX28" fmla="*/ 315287 w 559346"/>
                <a:gd name="connsiteY28" fmla="*/ 448092 h 550024"/>
                <a:gd name="connsiteX29" fmla="*/ 310207 w 559346"/>
                <a:gd name="connsiteY29" fmla="*/ 519212 h 550024"/>
                <a:gd name="connsiteX30" fmla="*/ 259407 w 559346"/>
                <a:gd name="connsiteY30" fmla="*/ 549692 h 550024"/>
                <a:gd name="connsiteX31" fmla="*/ 183207 w 559346"/>
                <a:gd name="connsiteY31" fmla="*/ 534452 h 550024"/>
                <a:gd name="connsiteX32" fmla="*/ 178127 w 559346"/>
                <a:gd name="connsiteY32" fmla="*/ 514132 h 550024"/>
                <a:gd name="connsiteX33" fmla="*/ 188287 w 559346"/>
                <a:gd name="connsiteY33" fmla="*/ 498892 h 550024"/>
                <a:gd name="connsiteX34" fmla="*/ 203527 w 559346"/>
                <a:gd name="connsiteY34" fmla="*/ 483652 h 550024"/>
                <a:gd name="connsiteX35" fmla="*/ 208607 w 559346"/>
                <a:gd name="connsiteY35" fmla="*/ 468412 h 550024"/>
                <a:gd name="connsiteX36" fmla="*/ 188287 w 559346"/>
                <a:gd name="connsiteY36" fmla="*/ 417612 h 550024"/>
                <a:gd name="connsiteX37" fmla="*/ 147647 w 559346"/>
                <a:gd name="connsiteY37" fmla="*/ 412532 h 550024"/>
                <a:gd name="connsiteX38" fmla="*/ 69225 w 559346"/>
                <a:gd name="connsiteY38" fmla="*/ 426502 h 550024"/>
                <a:gd name="connsiteX39" fmla="*/ 40967 w 559346"/>
                <a:gd name="connsiteY39" fmla="*/ 371892 h 550024"/>
                <a:gd name="connsiteX40" fmla="*/ 107007 w 559346"/>
                <a:gd name="connsiteY40" fmla="*/ 366812 h 550024"/>
                <a:gd name="connsiteX41" fmla="*/ 137487 w 559346"/>
                <a:gd name="connsiteY41" fmla="*/ 356652 h 550024"/>
                <a:gd name="connsiteX42" fmla="*/ 122247 w 559346"/>
                <a:gd name="connsiteY42" fmla="*/ 310932 h 550024"/>
                <a:gd name="connsiteX43" fmla="*/ 96847 w 559346"/>
                <a:gd name="connsiteY43" fmla="*/ 300772 h 550024"/>
                <a:gd name="connsiteX44" fmla="*/ 81607 w 559346"/>
                <a:gd name="connsiteY44" fmla="*/ 280452 h 550024"/>
                <a:gd name="connsiteX45" fmla="*/ 30807 w 559346"/>
                <a:gd name="connsiteY45" fmla="*/ 255052 h 550024"/>
                <a:gd name="connsiteX46" fmla="*/ 5407 w 559346"/>
                <a:gd name="connsiteY46" fmla="*/ 224572 h 550024"/>
                <a:gd name="connsiteX47" fmla="*/ 5407 w 559346"/>
                <a:gd name="connsiteY47" fmla="*/ 173772 h 550024"/>
                <a:gd name="connsiteX48" fmla="*/ 20647 w 559346"/>
                <a:gd name="connsiteY48" fmla="*/ 168692 h 550024"/>
                <a:gd name="connsiteX49" fmla="*/ 71447 w 559346"/>
                <a:gd name="connsiteY49" fmla="*/ 178852 h 550024"/>
                <a:gd name="connsiteX50" fmla="*/ 86687 w 559346"/>
                <a:gd name="connsiteY50" fmla="*/ 189012 h 550024"/>
                <a:gd name="connsiteX51" fmla="*/ 101927 w 559346"/>
                <a:gd name="connsiteY51" fmla="*/ 194092 h 550024"/>
                <a:gd name="connsiteX52" fmla="*/ 112087 w 559346"/>
                <a:gd name="connsiteY52" fmla="*/ 153452 h 550024"/>
                <a:gd name="connsiteX53" fmla="*/ 86687 w 559346"/>
                <a:gd name="connsiteY53" fmla="*/ 138212 h 550024"/>
                <a:gd name="connsiteX54" fmla="*/ 46047 w 559346"/>
                <a:gd name="connsiteY54" fmla="*/ 107732 h 550024"/>
                <a:gd name="connsiteX55" fmla="*/ 55255 w 559346"/>
                <a:gd name="connsiteY55" fmla="*/ 66140 h 550024"/>
                <a:gd name="connsiteX56" fmla="*/ 101927 w 559346"/>
                <a:gd name="connsiteY56" fmla="*/ 87412 h 550024"/>
                <a:gd name="connsiteX57" fmla="*/ 132407 w 559346"/>
                <a:gd name="connsiteY57" fmla="*/ 97572 h 550024"/>
                <a:gd name="connsiteX58" fmla="*/ 162887 w 559346"/>
                <a:gd name="connsiteY58"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54327 w 559346"/>
                <a:gd name="connsiteY5" fmla="*/ 31532 h 550024"/>
                <a:gd name="connsiteX6" fmla="*/ 294967 w 559346"/>
                <a:gd name="connsiteY6" fmla="*/ 92492 h 550024"/>
                <a:gd name="connsiteX7" fmla="*/ 315287 w 559346"/>
                <a:gd name="connsiteY7" fmla="*/ 87412 h 550024"/>
                <a:gd name="connsiteX8" fmla="*/ 365770 w 559346"/>
                <a:gd name="connsiteY8" fmla="*/ 61059 h 550024"/>
                <a:gd name="connsiteX9" fmla="*/ 406727 w 559346"/>
                <a:gd name="connsiteY9" fmla="*/ 92492 h 550024"/>
                <a:gd name="connsiteX10" fmla="*/ 411807 w 559346"/>
                <a:gd name="connsiteY10" fmla="*/ 168692 h 550024"/>
                <a:gd name="connsiteX11" fmla="*/ 442287 w 559346"/>
                <a:gd name="connsiteY11" fmla="*/ 194092 h 550024"/>
                <a:gd name="connsiteX12" fmla="*/ 503247 w 559346"/>
                <a:gd name="connsiteY12" fmla="*/ 214412 h 550024"/>
                <a:gd name="connsiteX13" fmla="*/ 548967 w 559346"/>
                <a:gd name="connsiteY13" fmla="*/ 239812 h 550024"/>
                <a:gd name="connsiteX14" fmla="*/ 559127 w 559346"/>
                <a:gd name="connsiteY14" fmla="*/ 265212 h 550024"/>
                <a:gd name="connsiteX15" fmla="*/ 554047 w 559346"/>
                <a:gd name="connsiteY15" fmla="*/ 290612 h 550024"/>
                <a:gd name="connsiteX16" fmla="*/ 518487 w 559346"/>
                <a:gd name="connsiteY16" fmla="*/ 310932 h 550024"/>
                <a:gd name="connsiteX17" fmla="*/ 447367 w 559346"/>
                <a:gd name="connsiteY17" fmla="*/ 300772 h 550024"/>
                <a:gd name="connsiteX18" fmla="*/ 442287 w 559346"/>
                <a:gd name="connsiteY18" fmla="*/ 341412 h 550024"/>
                <a:gd name="connsiteX19" fmla="*/ 462607 w 559346"/>
                <a:gd name="connsiteY19" fmla="*/ 361732 h 550024"/>
                <a:gd name="connsiteX20" fmla="*/ 493087 w 559346"/>
                <a:gd name="connsiteY20" fmla="*/ 407452 h 550024"/>
                <a:gd name="connsiteX21" fmla="*/ 503247 w 559346"/>
                <a:gd name="connsiteY21" fmla="*/ 432852 h 550024"/>
                <a:gd name="connsiteX22" fmla="*/ 498167 w 559346"/>
                <a:gd name="connsiteY22" fmla="*/ 483652 h 550024"/>
                <a:gd name="connsiteX23" fmla="*/ 472767 w 559346"/>
                <a:gd name="connsiteY23" fmla="*/ 493812 h 550024"/>
                <a:gd name="connsiteX24" fmla="*/ 411807 w 559346"/>
                <a:gd name="connsiteY24" fmla="*/ 478572 h 550024"/>
                <a:gd name="connsiteX25" fmla="*/ 355927 w 559346"/>
                <a:gd name="connsiteY25" fmla="*/ 427772 h 550024"/>
                <a:gd name="connsiteX26" fmla="*/ 320367 w 559346"/>
                <a:gd name="connsiteY26" fmla="*/ 432852 h 550024"/>
                <a:gd name="connsiteX27" fmla="*/ 315287 w 559346"/>
                <a:gd name="connsiteY27" fmla="*/ 448092 h 550024"/>
                <a:gd name="connsiteX28" fmla="*/ 310207 w 559346"/>
                <a:gd name="connsiteY28" fmla="*/ 519212 h 550024"/>
                <a:gd name="connsiteX29" fmla="*/ 259407 w 559346"/>
                <a:gd name="connsiteY29" fmla="*/ 549692 h 550024"/>
                <a:gd name="connsiteX30" fmla="*/ 183207 w 559346"/>
                <a:gd name="connsiteY30" fmla="*/ 534452 h 550024"/>
                <a:gd name="connsiteX31" fmla="*/ 178127 w 559346"/>
                <a:gd name="connsiteY31" fmla="*/ 514132 h 550024"/>
                <a:gd name="connsiteX32" fmla="*/ 188287 w 559346"/>
                <a:gd name="connsiteY32" fmla="*/ 498892 h 550024"/>
                <a:gd name="connsiteX33" fmla="*/ 203527 w 559346"/>
                <a:gd name="connsiteY33" fmla="*/ 483652 h 550024"/>
                <a:gd name="connsiteX34" fmla="*/ 208607 w 559346"/>
                <a:gd name="connsiteY34" fmla="*/ 468412 h 550024"/>
                <a:gd name="connsiteX35" fmla="*/ 188287 w 559346"/>
                <a:gd name="connsiteY35" fmla="*/ 417612 h 550024"/>
                <a:gd name="connsiteX36" fmla="*/ 147647 w 559346"/>
                <a:gd name="connsiteY36" fmla="*/ 412532 h 550024"/>
                <a:gd name="connsiteX37" fmla="*/ 69225 w 559346"/>
                <a:gd name="connsiteY37" fmla="*/ 426502 h 550024"/>
                <a:gd name="connsiteX38" fmla="*/ 40967 w 559346"/>
                <a:gd name="connsiteY38" fmla="*/ 371892 h 550024"/>
                <a:gd name="connsiteX39" fmla="*/ 107007 w 559346"/>
                <a:gd name="connsiteY39" fmla="*/ 366812 h 550024"/>
                <a:gd name="connsiteX40" fmla="*/ 137487 w 559346"/>
                <a:gd name="connsiteY40" fmla="*/ 356652 h 550024"/>
                <a:gd name="connsiteX41" fmla="*/ 122247 w 559346"/>
                <a:gd name="connsiteY41" fmla="*/ 310932 h 550024"/>
                <a:gd name="connsiteX42" fmla="*/ 96847 w 559346"/>
                <a:gd name="connsiteY42" fmla="*/ 300772 h 550024"/>
                <a:gd name="connsiteX43" fmla="*/ 81607 w 559346"/>
                <a:gd name="connsiteY43" fmla="*/ 280452 h 550024"/>
                <a:gd name="connsiteX44" fmla="*/ 30807 w 559346"/>
                <a:gd name="connsiteY44" fmla="*/ 255052 h 550024"/>
                <a:gd name="connsiteX45" fmla="*/ 5407 w 559346"/>
                <a:gd name="connsiteY45" fmla="*/ 224572 h 550024"/>
                <a:gd name="connsiteX46" fmla="*/ 5407 w 559346"/>
                <a:gd name="connsiteY46" fmla="*/ 173772 h 550024"/>
                <a:gd name="connsiteX47" fmla="*/ 20647 w 559346"/>
                <a:gd name="connsiteY47" fmla="*/ 168692 h 550024"/>
                <a:gd name="connsiteX48" fmla="*/ 71447 w 559346"/>
                <a:gd name="connsiteY48" fmla="*/ 178852 h 550024"/>
                <a:gd name="connsiteX49" fmla="*/ 86687 w 559346"/>
                <a:gd name="connsiteY49" fmla="*/ 189012 h 550024"/>
                <a:gd name="connsiteX50" fmla="*/ 101927 w 559346"/>
                <a:gd name="connsiteY50" fmla="*/ 194092 h 550024"/>
                <a:gd name="connsiteX51" fmla="*/ 112087 w 559346"/>
                <a:gd name="connsiteY51" fmla="*/ 153452 h 550024"/>
                <a:gd name="connsiteX52" fmla="*/ 86687 w 559346"/>
                <a:gd name="connsiteY52" fmla="*/ 138212 h 550024"/>
                <a:gd name="connsiteX53" fmla="*/ 46047 w 559346"/>
                <a:gd name="connsiteY53" fmla="*/ 107732 h 550024"/>
                <a:gd name="connsiteX54" fmla="*/ 55255 w 559346"/>
                <a:gd name="connsiteY54" fmla="*/ 66140 h 550024"/>
                <a:gd name="connsiteX55" fmla="*/ 101927 w 559346"/>
                <a:gd name="connsiteY55" fmla="*/ 87412 h 550024"/>
                <a:gd name="connsiteX56" fmla="*/ 132407 w 559346"/>
                <a:gd name="connsiteY56" fmla="*/ 97572 h 550024"/>
                <a:gd name="connsiteX57" fmla="*/ 162887 w 559346"/>
                <a:gd name="connsiteY57"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2492 h 550024"/>
                <a:gd name="connsiteX1" fmla="*/ 176539 w 559346"/>
                <a:gd name="connsiteY1" fmla="*/ 52169 h 550024"/>
                <a:gd name="connsiteX2" fmla="*/ 183207 w 559346"/>
                <a:gd name="connsiteY2" fmla="*/ 6132 h 550024"/>
                <a:gd name="connsiteX3" fmla="*/ 198447 w 559346"/>
                <a:gd name="connsiteY3" fmla="*/ 1052 h 550024"/>
                <a:gd name="connsiteX4" fmla="*/ 244167 w 559346"/>
                <a:gd name="connsiteY4" fmla="*/ 16292 h 550024"/>
                <a:gd name="connsiteX5" fmla="*/ 294967 w 559346"/>
                <a:gd name="connsiteY5" fmla="*/ 92492 h 550024"/>
                <a:gd name="connsiteX6" fmla="*/ 315287 w 559346"/>
                <a:gd name="connsiteY6" fmla="*/ 87412 h 550024"/>
                <a:gd name="connsiteX7" fmla="*/ 365770 w 559346"/>
                <a:gd name="connsiteY7" fmla="*/ 61059 h 550024"/>
                <a:gd name="connsiteX8" fmla="*/ 406727 w 559346"/>
                <a:gd name="connsiteY8" fmla="*/ 92492 h 550024"/>
                <a:gd name="connsiteX9" fmla="*/ 411807 w 559346"/>
                <a:gd name="connsiteY9" fmla="*/ 168692 h 550024"/>
                <a:gd name="connsiteX10" fmla="*/ 442287 w 559346"/>
                <a:gd name="connsiteY10" fmla="*/ 194092 h 550024"/>
                <a:gd name="connsiteX11" fmla="*/ 503247 w 559346"/>
                <a:gd name="connsiteY11" fmla="*/ 214412 h 550024"/>
                <a:gd name="connsiteX12" fmla="*/ 548967 w 559346"/>
                <a:gd name="connsiteY12" fmla="*/ 239812 h 550024"/>
                <a:gd name="connsiteX13" fmla="*/ 559127 w 559346"/>
                <a:gd name="connsiteY13" fmla="*/ 265212 h 550024"/>
                <a:gd name="connsiteX14" fmla="*/ 554047 w 559346"/>
                <a:gd name="connsiteY14" fmla="*/ 290612 h 550024"/>
                <a:gd name="connsiteX15" fmla="*/ 518487 w 559346"/>
                <a:gd name="connsiteY15" fmla="*/ 310932 h 550024"/>
                <a:gd name="connsiteX16" fmla="*/ 447367 w 559346"/>
                <a:gd name="connsiteY16" fmla="*/ 300772 h 550024"/>
                <a:gd name="connsiteX17" fmla="*/ 442287 w 559346"/>
                <a:gd name="connsiteY17" fmla="*/ 341412 h 550024"/>
                <a:gd name="connsiteX18" fmla="*/ 462607 w 559346"/>
                <a:gd name="connsiteY18" fmla="*/ 361732 h 550024"/>
                <a:gd name="connsiteX19" fmla="*/ 493087 w 559346"/>
                <a:gd name="connsiteY19" fmla="*/ 407452 h 550024"/>
                <a:gd name="connsiteX20" fmla="*/ 503247 w 559346"/>
                <a:gd name="connsiteY20" fmla="*/ 432852 h 550024"/>
                <a:gd name="connsiteX21" fmla="*/ 498167 w 559346"/>
                <a:gd name="connsiteY21" fmla="*/ 483652 h 550024"/>
                <a:gd name="connsiteX22" fmla="*/ 472767 w 559346"/>
                <a:gd name="connsiteY22" fmla="*/ 493812 h 550024"/>
                <a:gd name="connsiteX23" fmla="*/ 411807 w 559346"/>
                <a:gd name="connsiteY23" fmla="*/ 478572 h 550024"/>
                <a:gd name="connsiteX24" fmla="*/ 355927 w 559346"/>
                <a:gd name="connsiteY24" fmla="*/ 427772 h 550024"/>
                <a:gd name="connsiteX25" fmla="*/ 320367 w 559346"/>
                <a:gd name="connsiteY25" fmla="*/ 432852 h 550024"/>
                <a:gd name="connsiteX26" fmla="*/ 315287 w 559346"/>
                <a:gd name="connsiteY26" fmla="*/ 448092 h 550024"/>
                <a:gd name="connsiteX27" fmla="*/ 310207 w 559346"/>
                <a:gd name="connsiteY27" fmla="*/ 519212 h 550024"/>
                <a:gd name="connsiteX28" fmla="*/ 259407 w 559346"/>
                <a:gd name="connsiteY28" fmla="*/ 549692 h 550024"/>
                <a:gd name="connsiteX29" fmla="*/ 183207 w 559346"/>
                <a:gd name="connsiteY29" fmla="*/ 534452 h 550024"/>
                <a:gd name="connsiteX30" fmla="*/ 178127 w 559346"/>
                <a:gd name="connsiteY30" fmla="*/ 514132 h 550024"/>
                <a:gd name="connsiteX31" fmla="*/ 188287 w 559346"/>
                <a:gd name="connsiteY31" fmla="*/ 498892 h 550024"/>
                <a:gd name="connsiteX32" fmla="*/ 203527 w 559346"/>
                <a:gd name="connsiteY32" fmla="*/ 483652 h 550024"/>
                <a:gd name="connsiteX33" fmla="*/ 208607 w 559346"/>
                <a:gd name="connsiteY33" fmla="*/ 468412 h 550024"/>
                <a:gd name="connsiteX34" fmla="*/ 188287 w 559346"/>
                <a:gd name="connsiteY34" fmla="*/ 417612 h 550024"/>
                <a:gd name="connsiteX35" fmla="*/ 147647 w 559346"/>
                <a:gd name="connsiteY35" fmla="*/ 412532 h 550024"/>
                <a:gd name="connsiteX36" fmla="*/ 69225 w 559346"/>
                <a:gd name="connsiteY36" fmla="*/ 426502 h 550024"/>
                <a:gd name="connsiteX37" fmla="*/ 40967 w 559346"/>
                <a:gd name="connsiteY37" fmla="*/ 371892 h 550024"/>
                <a:gd name="connsiteX38" fmla="*/ 107007 w 559346"/>
                <a:gd name="connsiteY38" fmla="*/ 366812 h 550024"/>
                <a:gd name="connsiteX39" fmla="*/ 137487 w 559346"/>
                <a:gd name="connsiteY39" fmla="*/ 356652 h 550024"/>
                <a:gd name="connsiteX40" fmla="*/ 122247 w 559346"/>
                <a:gd name="connsiteY40" fmla="*/ 310932 h 550024"/>
                <a:gd name="connsiteX41" fmla="*/ 96847 w 559346"/>
                <a:gd name="connsiteY41" fmla="*/ 300772 h 550024"/>
                <a:gd name="connsiteX42" fmla="*/ 81607 w 559346"/>
                <a:gd name="connsiteY42" fmla="*/ 280452 h 550024"/>
                <a:gd name="connsiteX43" fmla="*/ 30807 w 559346"/>
                <a:gd name="connsiteY43" fmla="*/ 255052 h 550024"/>
                <a:gd name="connsiteX44" fmla="*/ 5407 w 559346"/>
                <a:gd name="connsiteY44" fmla="*/ 224572 h 550024"/>
                <a:gd name="connsiteX45" fmla="*/ 5407 w 559346"/>
                <a:gd name="connsiteY45" fmla="*/ 173772 h 550024"/>
                <a:gd name="connsiteX46" fmla="*/ 20647 w 559346"/>
                <a:gd name="connsiteY46" fmla="*/ 168692 h 550024"/>
                <a:gd name="connsiteX47" fmla="*/ 71447 w 559346"/>
                <a:gd name="connsiteY47" fmla="*/ 178852 h 550024"/>
                <a:gd name="connsiteX48" fmla="*/ 86687 w 559346"/>
                <a:gd name="connsiteY48" fmla="*/ 189012 h 550024"/>
                <a:gd name="connsiteX49" fmla="*/ 101927 w 559346"/>
                <a:gd name="connsiteY49" fmla="*/ 194092 h 550024"/>
                <a:gd name="connsiteX50" fmla="*/ 112087 w 559346"/>
                <a:gd name="connsiteY50" fmla="*/ 153452 h 550024"/>
                <a:gd name="connsiteX51" fmla="*/ 86687 w 559346"/>
                <a:gd name="connsiteY51" fmla="*/ 138212 h 550024"/>
                <a:gd name="connsiteX52" fmla="*/ 46047 w 559346"/>
                <a:gd name="connsiteY52" fmla="*/ 107732 h 550024"/>
                <a:gd name="connsiteX53" fmla="*/ 55255 w 559346"/>
                <a:gd name="connsiteY53" fmla="*/ 66140 h 550024"/>
                <a:gd name="connsiteX54" fmla="*/ 101927 w 559346"/>
                <a:gd name="connsiteY54" fmla="*/ 87412 h 550024"/>
                <a:gd name="connsiteX55" fmla="*/ 132407 w 559346"/>
                <a:gd name="connsiteY55" fmla="*/ 97572 h 550024"/>
                <a:gd name="connsiteX56" fmla="*/ 162887 w 559346"/>
                <a:gd name="connsiteY56" fmla="*/ 92492 h 550024"/>
                <a:gd name="connsiteX0" fmla="*/ 162887 w 559346"/>
                <a:gd name="connsiteY0" fmla="*/ 93642 h 551174"/>
                <a:gd name="connsiteX1" fmla="*/ 176539 w 559346"/>
                <a:gd name="connsiteY1" fmla="*/ 53319 h 551174"/>
                <a:gd name="connsiteX2" fmla="*/ 183207 w 559346"/>
                <a:gd name="connsiteY2" fmla="*/ 7282 h 551174"/>
                <a:gd name="connsiteX3" fmla="*/ 209559 w 559346"/>
                <a:gd name="connsiteY3" fmla="*/ 614 h 551174"/>
                <a:gd name="connsiteX4" fmla="*/ 244167 w 559346"/>
                <a:gd name="connsiteY4" fmla="*/ 17442 h 551174"/>
                <a:gd name="connsiteX5" fmla="*/ 294967 w 559346"/>
                <a:gd name="connsiteY5" fmla="*/ 93642 h 551174"/>
                <a:gd name="connsiteX6" fmla="*/ 315287 w 559346"/>
                <a:gd name="connsiteY6" fmla="*/ 88562 h 551174"/>
                <a:gd name="connsiteX7" fmla="*/ 365770 w 559346"/>
                <a:gd name="connsiteY7" fmla="*/ 62209 h 551174"/>
                <a:gd name="connsiteX8" fmla="*/ 406727 w 559346"/>
                <a:gd name="connsiteY8" fmla="*/ 93642 h 551174"/>
                <a:gd name="connsiteX9" fmla="*/ 411807 w 559346"/>
                <a:gd name="connsiteY9" fmla="*/ 169842 h 551174"/>
                <a:gd name="connsiteX10" fmla="*/ 442287 w 559346"/>
                <a:gd name="connsiteY10" fmla="*/ 195242 h 551174"/>
                <a:gd name="connsiteX11" fmla="*/ 503247 w 559346"/>
                <a:gd name="connsiteY11" fmla="*/ 215562 h 551174"/>
                <a:gd name="connsiteX12" fmla="*/ 548967 w 559346"/>
                <a:gd name="connsiteY12" fmla="*/ 240962 h 551174"/>
                <a:gd name="connsiteX13" fmla="*/ 559127 w 559346"/>
                <a:gd name="connsiteY13" fmla="*/ 266362 h 551174"/>
                <a:gd name="connsiteX14" fmla="*/ 554047 w 559346"/>
                <a:gd name="connsiteY14" fmla="*/ 291762 h 551174"/>
                <a:gd name="connsiteX15" fmla="*/ 518487 w 559346"/>
                <a:gd name="connsiteY15" fmla="*/ 312082 h 551174"/>
                <a:gd name="connsiteX16" fmla="*/ 447367 w 559346"/>
                <a:gd name="connsiteY16" fmla="*/ 301922 h 551174"/>
                <a:gd name="connsiteX17" fmla="*/ 442287 w 559346"/>
                <a:gd name="connsiteY17" fmla="*/ 342562 h 551174"/>
                <a:gd name="connsiteX18" fmla="*/ 462607 w 559346"/>
                <a:gd name="connsiteY18" fmla="*/ 362882 h 551174"/>
                <a:gd name="connsiteX19" fmla="*/ 493087 w 559346"/>
                <a:gd name="connsiteY19" fmla="*/ 408602 h 551174"/>
                <a:gd name="connsiteX20" fmla="*/ 503247 w 559346"/>
                <a:gd name="connsiteY20" fmla="*/ 434002 h 551174"/>
                <a:gd name="connsiteX21" fmla="*/ 498167 w 559346"/>
                <a:gd name="connsiteY21" fmla="*/ 484802 h 551174"/>
                <a:gd name="connsiteX22" fmla="*/ 472767 w 559346"/>
                <a:gd name="connsiteY22" fmla="*/ 494962 h 551174"/>
                <a:gd name="connsiteX23" fmla="*/ 411807 w 559346"/>
                <a:gd name="connsiteY23" fmla="*/ 479722 h 551174"/>
                <a:gd name="connsiteX24" fmla="*/ 355927 w 559346"/>
                <a:gd name="connsiteY24" fmla="*/ 428922 h 551174"/>
                <a:gd name="connsiteX25" fmla="*/ 320367 w 559346"/>
                <a:gd name="connsiteY25" fmla="*/ 434002 h 551174"/>
                <a:gd name="connsiteX26" fmla="*/ 315287 w 559346"/>
                <a:gd name="connsiteY26" fmla="*/ 449242 h 551174"/>
                <a:gd name="connsiteX27" fmla="*/ 310207 w 559346"/>
                <a:gd name="connsiteY27" fmla="*/ 520362 h 551174"/>
                <a:gd name="connsiteX28" fmla="*/ 259407 w 559346"/>
                <a:gd name="connsiteY28" fmla="*/ 550842 h 551174"/>
                <a:gd name="connsiteX29" fmla="*/ 183207 w 559346"/>
                <a:gd name="connsiteY29" fmla="*/ 535602 h 551174"/>
                <a:gd name="connsiteX30" fmla="*/ 178127 w 559346"/>
                <a:gd name="connsiteY30" fmla="*/ 515282 h 551174"/>
                <a:gd name="connsiteX31" fmla="*/ 188287 w 559346"/>
                <a:gd name="connsiteY31" fmla="*/ 500042 h 551174"/>
                <a:gd name="connsiteX32" fmla="*/ 203527 w 559346"/>
                <a:gd name="connsiteY32" fmla="*/ 484802 h 551174"/>
                <a:gd name="connsiteX33" fmla="*/ 208607 w 559346"/>
                <a:gd name="connsiteY33" fmla="*/ 469562 h 551174"/>
                <a:gd name="connsiteX34" fmla="*/ 188287 w 559346"/>
                <a:gd name="connsiteY34" fmla="*/ 418762 h 551174"/>
                <a:gd name="connsiteX35" fmla="*/ 147647 w 559346"/>
                <a:gd name="connsiteY35" fmla="*/ 413682 h 551174"/>
                <a:gd name="connsiteX36" fmla="*/ 69225 w 559346"/>
                <a:gd name="connsiteY36" fmla="*/ 427652 h 551174"/>
                <a:gd name="connsiteX37" fmla="*/ 40967 w 559346"/>
                <a:gd name="connsiteY37" fmla="*/ 373042 h 551174"/>
                <a:gd name="connsiteX38" fmla="*/ 107007 w 559346"/>
                <a:gd name="connsiteY38" fmla="*/ 367962 h 551174"/>
                <a:gd name="connsiteX39" fmla="*/ 137487 w 559346"/>
                <a:gd name="connsiteY39" fmla="*/ 357802 h 551174"/>
                <a:gd name="connsiteX40" fmla="*/ 122247 w 559346"/>
                <a:gd name="connsiteY40" fmla="*/ 312082 h 551174"/>
                <a:gd name="connsiteX41" fmla="*/ 96847 w 559346"/>
                <a:gd name="connsiteY41" fmla="*/ 301922 h 551174"/>
                <a:gd name="connsiteX42" fmla="*/ 81607 w 559346"/>
                <a:gd name="connsiteY42" fmla="*/ 281602 h 551174"/>
                <a:gd name="connsiteX43" fmla="*/ 30807 w 559346"/>
                <a:gd name="connsiteY43" fmla="*/ 256202 h 551174"/>
                <a:gd name="connsiteX44" fmla="*/ 5407 w 559346"/>
                <a:gd name="connsiteY44" fmla="*/ 225722 h 551174"/>
                <a:gd name="connsiteX45" fmla="*/ 5407 w 559346"/>
                <a:gd name="connsiteY45" fmla="*/ 174922 h 551174"/>
                <a:gd name="connsiteX46" fmla="*/ 20647 w 559346"/>
                <a:gd name="connsiteY46" fmla="*/ 169842 h 551174"/>
                <a:gd name="connsiteX47" fmla="*/ 71447 w 559346"/>
                <a:gd name="connsiteY47" fmla="*/ 180002 h 551174"/>
                <a:gd name="connsiteX48" fmla="*/ 86687 w 559346"/>
                <a:gd name="connsiteY48" fmla="*/ 190162 h 551174"/>
                <a:gd name="connsiteX49" fmla="*/ 101927 w 559346"/>
                <a:gd name="connsiteY49" fmla="*/ 195242 h 551174"/>
                <a:gd name="connsiteX50" fmla="*/ 112087 w 559346"/>
                <a:gd name="connsiteY50" fmla="*/ 154602 h 551174"/>
                <a:gd name="connsiteX51" fmla="*/ 86687 w 559346"/>
                <a:gd name="connsiteY51" fmla="*/ 139362 h 551174"/>
                <a:gd name="connsiteX52" fmla="*/ 46047 w 559346"/>
                <a:gd name="connsiteY52" fmla="*/ 108882 h 551174"/>
                <a:gd name="connsiteX53" fmla="*/ 55255 w 559346"/>
                <a:gd name="connsiteY53" fmla="*/ 67290 h 551174"/>
                <a:gd name="connsiteX54" fmla="*/ 101927 w 559346"/>
                <a:gd name="connsiteY54" fmla="*/ 88562 h 551174"/>
                <a:gd name="connsiteX55" fmla="*/ 132407 w 559346"/>
                <a:gd name="connsiteY55" fmla="*/ 98722 h 551174"/>
                <a:gd name="connsiteX56" fmla="*/ 162887 w 559346"/>
                <a:gd name="connsiteY56" fmla="*/ 93642 h 551174"/>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86687 w 559346"/>
                <a:gd name="connsiteY51" fmla="*/ 138750 h 550562"/>
                <a:gd name="connsiteX52" fmla="*/ 46047 w 559346"/>
                <a:gd name="connsiteY52" fmla="*/ 108270 h 550562"/>
                <a:gd name="connsiteX53" fmla="*/ 55255 w 559346"/>
                <a:gd name="connsiteY53" fmla="*/ 66678 h 550562"/>
                <a:gd name="connsiteX54" fmla="*/ 101927 w 559346"/>
                <a:gd name="connsiteY54" fmla="*/ 87950 h 550562"/>
                <a:gd name="connsiteX55" fmla="*/ 132407 w 559346"/>
                <a:gd name="connsiteY55" fmla="*/ 98110 h 550562"/>
                <a:gd name="connsiteX56" fmla="*/ 162887 w 559346"/>
                <a:gd name="connsiteY56"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86687 w 559346"/>
                <a:gd name="connsiteY51" fmla="*/ 138750 h 550562"/>
                <a:gd name="connsiteX52" fmla="*/ 50810 w 559346"/>
                <a:gd name="connsiteY52" fmla="*/ 103507 h 550562"/>
                <a:gd name="connsiteX53" fmla="*/ 55255 w 559346"/>
                <a:gd name="connsiteY53" fmla="*/ 66678 h 550562"/>
                <a:gd name="connsiteX54" fmla="*/ 101927 w 559346"/>
                <a:gd name="connsiteY54" fmla="*/ 87950 h 550562"/>
                <a:gd name="connsiteX55" fmla="*/ 132407 w 559346"/>
                <a:gd name="connsiteY55" fmla="*/ 98110 h 550562"/>
                <a:gd name="connsiteX56" fmla="*/ 162887 w 559346"/>
                <a:gd name="connsiteY56"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86687 w 559346"/>
                <a:gd name="connsiteY51" fmla="*/ 138750 h 550562"/>
                <a:gd name="connsiteX52" fmla="*/ 50810 w 559346"/>
                <a:gd name="connsiteY52" fmla="*/ 103507 h 550562"/>
                <a:gd name="connsiteX53" fmla="*/ 55255 w 559346"/>
                <a:gd name="connsiteY53" fmla="*/ 66678 h 550562"/>
                <a:gd name="connsiteX54" fmla="*/ 101927 w 559346"/>
                <a:gd name="connsiteY54" fmla="*/ 87950 h 550562"/>
                <a:gd name="connsiteX55" fmla="*/ 132407 w 559346"/>
                <a:gd name="connsiteY55" fmla="*/ 98110 h 550562"/>
                <a:gd name="connsiteX56" fmla="*/ 162887 w 559346"/>
                <a:gd name="connsiteY56"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96847 w 559346"/>
                <a:gd name="connsiteY41" fmla="*/ 301310 h 550562"/>
                <a:gd name="connsiteX42" fmla="*/ 81607 w 559346"/>
                <a:gd name="connsiteY42" fmla="*/ 280990 h 550562"/>
                <a:gd name="connsiteX43" fmla="*/ 30807 w 559346"/>
                <a:gd name="connsiteY43" fmla="*/ 255590 h 550562"/>
                <a:gd name="connsiteX44" fmla="*/ 5407 w 559346"/>
                <a:gd name="connsiteY44" fmla="*/ 225110 h 550562"/>
                <a:gd name="connsiteX45" fmla="*/ 5407 w 559346"/>
                <a:gd name="connsiteY45" fmla="*/ 174310 h 550562"/>
                <a:gd name="connsiteX46" fmla="*/ 20647 w 559346"/>
                <a:gd name="connsiteY46" fmla="*/ 169230 h 550562"/>
                <a:gd name="connsiteX47" fmla="*/ 71447 w 559346"/>
                <a:gd name="connsiteY47" fmla="*/ 179390 h 550562"/>
                <a:gd name="connsiteX48" fmla="*/ 86687 w 559346"/>
                <a:gd name="connsiteY48" fmla="*/ 189550 h 550562"/>
                <a:gd name="connsiteX49" fmla="*/ 101927 w 559346"/>
                <a:gd name="connsiteY49" fmla="*/ 194630 h 550562"/>
                <a:gd name="connsiteX50" fmla="*/ 112087 w 559346"/>
                <a:gd name="connsiteY50" fmla="*/ 153990 h 550562"/>
                <a:gd name="connsiteX51" fmla="*/ 50810 w 559346"/>
                <a:gd name="connsiteY51" fmla="*/ 103507 h 550562"/>
                <a:gd name="connsiteX52" fmla="*/ 55255 w 559346"/>
                <a:gd name="connsiteY52" fmla="*/ 66678 h 550562"/>
                <a:gd name="connsiteX53" fmla="*/ 101927 w 559346"/>
                <a:gd name="connsiteY53" fmla="*/ 87950 h 550562"/>
                <a:gd name="connsiteX54" fmla="*/ 132407 w 559346"/>
                <a:gd name="connsiteY54" fmla="*/ 98110 h 550562"/>
                <a:gd name="connsiteX55" fmla="*/ 162887 w 559346"/>
                <a:gd name="connsiteY55" fmla="*/ 93030 h 550562"/>
                <a:gd name="connsiteX0" fmla="*/ 162887 w 559346"/>
                <a:gd name="connsiteY0" fmla="*/ 93030 h 550562"/>
                <a:gd name="connsiteX1" fmla="*/ 176539 w 559346"/>
                <a:gd name="connsiteY1" fmla="*/ 52707 h 550562"/>
                <a:gd name="connsiteX2" fmla="*/ 183207 w 559346"/>
                <a:gd name="connsiteY2" fmla="*/ 16195 h 550562"/>
                <a:gd name="connsiteX3" fmla="*/ 209559 w 559346"/>
                <a:gd name="connsiteY3" fmla="*/ 2 h 550562"/>
                <a:gd name="connsiteX4" fmla="*/ 244167 w 559346"/>
                <a:gd name="connsiteY4" fmla="*/ 16830 h 550562"/>
                <a:gd name="connsiteX5" fmla="*/ 294967 w 559346"/>
                <a:gd name="connsiteY5" fmla="*/ 93030 h 550562"/>
                <a:gd name="connsiteX6" fmla="*/ 315287 w 559346"/>
                <a:gd name="connsiteY6" fmla="*/ 87950 h 550562"/>
                <a:gd name="connsiteX7" fmla="*/ 365770 w 559346"/>
                <a:gd name="connsiteY7" fmla="*/ 61597 h 550562"/>
                <a:gd name="connsiteX8" fmla="*/ 406727 w 559346"/>
                <a:gd name="connsiteY8" fmla="*/ 93030 h 550562"/>
                <a:gd name="connsiteX9" fmla="*/ 411807 w 559346"/>
                <a:gd name="connsiteY9" fmla="*/ 169230 h 550562"/>
                <a:gd name="connsiteX10" fmla="*/ 442287 w 559346"/>
                <a:gd name="connsiteY10" fmla="*/ 194630 h 550562"/>
                <a:gd name="connsiteX11" fmla="*/ 503247 w 559346"/>
                <a:gd name="connsiteY11" fmla="*/ 214950 h 550562"/>
                <a:gd name="connsiteX12" fmla="*/ 548967 w 559346"/>
                <a:gd name="connsiteY12" fmla="*/ 240350 h 550562"/>
                <a:gd name="connsiteX13" fmla="*/ 559127 w 559346"/>
                <a:gd name="connsiteY13" fmla="*/ 265750 h 550562"/>
                <a:gd name="connsiteX14" fmla="*/ 554047 w 559346"/>
                <a:gd name="connsiteY14" fmla="*/ 291150 h 550562"/>
                <a:gd name="connsiteX15" fmla="*/ 518487 w 559346"/>
                <a:gd name="connsiteY15" fmla="*/ 311470 h 550562"/>
                <a:gd name="connsiteX16" fmla="*/ 447367 w 559346"/>
                <a:gd name="connsiteY16" fmla="*/ 301310 h 550562"/>
                <a:gd name="connsiteX17" fmla="*/ 442287 w 559346"/>
                <a:gd name="connsiteY17" fmla="*/ 341950 h 550562"/>
                <a:gd name="connsiteX18" fmla="*/ 462607 w 559346"/>
                <a:gd name="connsiteY18" fmla="*/ 362270 h 550562"/>
                <a:gd name="connsiteX19" fmla="*/ 493087 w 559346"/>
                <a:gd name="connsiteY19" fmla="*/ 407990 h 550562"/>
                <a:gd name="connsiteX20" fmla="*/ 503247 w 559346"/>
                <a:gd name="connsiteY20" fmla="*/ 433390 h 550562"/>
                <a:gd name="connsiteX21" fmla="*/ 498167 w 559346"/>
                <a:gd name="connsiteY21" fmla="*/ 484190 h 550562"/>
                <a:gd name="connsiteX22" fmla="*/ 472767 w 559346"/>
                <a:gd name="connsiteY22" fmla="*/ 494350 h 550562"/>
                <a:gd name="connsiteX23" fmla="*/ 411807 w 559346"/>
                <a:gd name="connsiteY23" fmla="*/ 479110 h 550562"/>
                <a:gd name="connsiteX24" fmla="*/ 355927 w 559346"/>
                <a:gd name="connsiteY24" fmla="*/ 428310 h 550562"/>
                <a:gd name="connsiteX25" fmla="*/ 320367 w 559346"/>
                <a:gd name="connsiteY25" fmla="*/ 433390 h 550562"/>
                <a:gd name="connsiteX26" fmla="*/ 315287 w 559346"/>
                <a:gd name="connsiteY26" fmla="*/ 448630 h 550562"/>
                <a:gd name="connsiteX27" fmla="*/ 310207 w 559346"/>
                <a:gd name="connsiteY27" fmla="*/ 519750 h 550562"/>
                <a:gd name="connsiteX28" fmla="*/ 259407 w 559346"/>
                <a:gd name="connsiteY28" fmla="*/ 550230 h 550562"/>
                <a:gd name="connsiteX29" fmla="*/ 183207 w 559346"/>
                <a:gd name="connsiteY29" fmla="*/ 534990 h 550562"/>
                <a:gd name="connsiteX30" fmla="*/ 178127 w 559346"/>
                <a:gd name="connsiteY30" fmla="*/ 514670 h 550562"/>
                <a:gd name="connsiteX31" fmla="*/ 188287 w 559346"/>
                <a:gd name="connsiteY31" fmla="*/ 499430 h 550562"/>
                <a:gd name="connsiteX32" fmla="*/ 203527 w 559346"/>
                <a:gd name="connsiteY32" fmla="*/ 484190 h 550562"/>
                <a:gd name="connsiteX33" fmla="*/ 208607 w 559346"/>
                <a:gd name="connsiteY33" fmla="*/ 468950 h 550562"/>
                <a:gd name="connsiteX34" fmla="*/ 188287 w 559346"/>
                <a:gd name="connsiteY34" fmla="*/ 418150 h 550562"/>
                <a:gd name="connsiteX35" fmla="*/ 147647 w 559346"/>
                <a:gd name="connsiteY35" fmla="*/ 413070 h 550562"/>
                <a:gd name="connsiteX36" fmla="*/ 69225 w 559346"/>
                <a:gd name="connsiteY36" fmla="*/ 427040 h 550562"/>
                <a:gd name="connsiteX37" fmla="*/ 40967 w 559346"/>
                <a:gd name="connsiteY37" fmla="*/ 372430 h 550562"/>
                <a:gd name="connsiteX38" fmla="*/ 107007 w 559346"/>
                <a:gd name="connsiteY38" fmla="*/ 367350 h 550562"/>
                <a:gd name="connsiteX39" fmla="*/ 137487 w 559346"/>
                <a:gd name="connsiteY39" fmla="*/ 357190 h 550562"/>
                <a:gd name="connsiteX40" fmla="*/ 122247 w 559346"/>
                <a:gd name="connsiteY40" fmla="*/ 311470 h 550562"/>
                <a:gd name="connsiteX41" fmla="*/ 81607 w 559346"/>
                <a:gd name="connsiteY41" fmla="*/ 280990 h 550562"/>
                <a:gd name="connsiteX42" fmla="*/ 30807 w 559346"/>
                <a:gd name="connsiteY42" fmla="*/ 255590 h 550562"/>
                <a:gd name="connsiteX43" fmla="*/ 5407 w 559346"/>
                <a:gd name="connsiteY43" fmla="*/ 225110 h 550562"/>
                <a:gd name="connsiteX44" fmla="*/ 5407 w 559346"/>
                <a:gd name="connsiteY44" fmla="*/ 174310 h 550562"/>
                <a:gd name="connsiteX45" fmla="*/ 20647 w 559346"/>
                <a:gd name="connsiteY45" fmla="*/ 169230 h 550562"/>
                <a:gd name="connsiteX46" fmla="*/ 71447 w 559346"/>
                <a:gd name="connsiteY46" fmla="*/ 179390 h 550562"/>
                <a:gd name="connsiteX47" fmla="*/ 86687 w 559346"/>
                <a:gd name="connsiteY47" fmla="*/ 189550 h 550562"/>
                <a:gd name="connsiteX48" fmla="*/ 101927 w 559346"/>
                <a:gd name="connsiteY48" fmla="*/ 194630 h 550562"/>
                <a:gd name="connsiteX49" fmla="*/ 112087 w 559346"/>
                <a:gd name="connsiteY49" fmla="*/ 153990 h 550562"/>
                <a:gd name="connsiteX50" fmla="*/ 50810 w 559346"/>
                <a:gd name="connsiteY50" fmla="*/ 103507 h 550562"/>
                <a:gd name="connsiteX51" fmla="*/ 55255 w 559346"/>
                <a:gd name="connsiteY51" fmla="*/ 66678 h 550562"/>
                <a:gd name="connsiteX52" fmla="*/ 101927 w 559346"/>
                <a:gd name="connsiteY52" fmla="*/ 87950 h 550562"/>
                <a:gd name="connsiteX53" fmla="*/ 132407 w 559346"/>
                <a:gd name="connsiteY53" fmla="*/ 98110 h 550562"/>
                <a:gd name="connsiteX54" fmla="*/ 162887 w 559346"/>
                <a:gd name="connsiteY54" fmla="*/ 93030 h 550562"/>
                <a:gd name="connsiteX0" fmla="*/ 162887 w 559346"/>
                <a:gd name="connsiteY0" fmla="*/ 93040 h 550572"/>
                <a:gd name="connsiteX1" fmla="*/ 176539 w 559346"/>
                <a:gd name="connsiteY1" fmla="*/ 52717 h 550572"/>
                <a:gd name="connsiteX2" fmla="*/ 183207 w 559346"/>
                <a:gd name="connsiteY2" fmla="*/ 16205 h 550572"/>
                <a:gd name="connsiteX3" fmla="*/ 209559 w 559346"/>
                <a:gd name="connsiteY3" fmla="*/ 12 h 550572"/>
                <a:gd name="connsiteX4" fmla="*/ 242580 w 559346"/>
                <a:gd name="connsiteY4" fmla="*/ 18428 h 550572"/>
                <a:gd name="connsiteX5" fmla="*/ 294967 w 559346"/>
                <a:gd name="connsiteY5" fmla="*/ 93040 h 550572"/>
                <a:gd name="connsiteX6" fmla="*/ 315287 w 559346"/>
                <a:gd name="connsiteY6" fmla="*/ 87960 h 550572"/>
                <a:gd name="connsiteX7" fmla="*/ 365770 w 559346"/>
                <a:gd name="connsiteY7" fmla="*/ 61607 h 550572"/>
                <a:gd name="connsiteX8" fmla="*/ 406727 w 559346"/>
                <a:gd name="connsiteY8" fmla="*/ 93040 h 550572"/>
                <a:gd name="connsiteX9" fmla="*/ 411807 w 559346"/>
                <a:gd name="connsiteY9" fmla="*/ 169240 h 550572"/>
                <a:gd name="connsiteX10" fmla="*/ 442287 w 559346"/>
                <a:gd name="connsiteY10" fmla="*/ 194640 h 550572"/>
                <a:gd name="connsiteX11" fmla="*/ 503247 w 559346"/>
                <a:gd name="connsiteY11" fmla="*/ 214960 h 550572"/>
                <a:gd name="connsiteX12" fmla="*/ 548967 w 559346"/>
                <a:gd name="connsiteY12" fmla="*/ 240360 h 550572"/>
                <a:gd name="connsiteX13" fmla="*/ 559127 w 559346"/>
                <a:gd name="connsiteY13" fmla="*/ 265760 h 550572"/>
                <a:gd name="connsiteX14" fmla="*/ 554047 w 559346"/>
                <a:gd name="connsiteY14" fmla="*/ 291160 h 550572"/>
                <a:gd name="connsiteX15" fmla="*/ 518487 w 559346"/>
                <a:gd name="connsiteY15" fmla="*/ 311480 h 550572"/>
                <a:gd name="connsiteX16" fmla="*/ 447367 w 559346"/>
                <a:gd name="connsiteY16" fmla="*/ 301320 h 550572"/>
                <a:gd name="connsiteX17" fmla="*/ 442287 w 559346"/>
                <a:gd name="connsiteY17" fmla="*/ 341960 h 550572"/>
                <a:gd name="connsiteX18" fmla="*/ 462607 w 559346"/>
                <a:gd name="connsiteY18" fmla="*/ 362280 h 550572"/>
                <a:gd name="connsiteX19" fmla="*/ 493087 w 559346"/>
                <a:gd name="connsiteY19" fmla="*/ 408000 h 550572"/>
                <a:gd name="connsiteX20" fmla="*/ 503247 w 559346"/>
                <a:gd name="connsiteY20" fmla="*/ 433400 h 550572"/>
                <a:gd name="connsiteX21" fmla="*/ 498167 w 559346"/>
                <a:gd name="connsiteY21" fmla="*/ 484200 h 550572"/>
                <a:gd name="connsiteX22" fmla="*/ 472767 w 559346"/>
                <a:gd name="connsiteY22" fmla="*/ 494360 h 550572"/>
                <a:gd name="connsiteX23" fmla="*/ 411807 w 559346"/>
                <a:gd name="connsiteY23" fmla="*/ 479120 h 550572"/>
                <a:gd name="connsiteX24" fmla="*/ 355927 w 559346"/>
                <a:gd name="connsiteY24" fmla="*/ 428320 h 550572"/>
                <a:gd name="connsiteX25" fmla="*/ 320367 w 559346"/>
                <a:gd name="connsiteY25" fmla="*/ 433400 h 550572"/>
                <a:gd name="connsiteX26" fmla="*/ 315287 w 559346"/>
                <a:gd name="connsiteY26" fmla="*/ 448640 h 550572"/>
                <a:gd name="connsiteX27" fmla="*/ 310207 w 559346"/>
                <a:gd name="connsiteY27" fmla="*/ 519760 h 550572"/>
                <a:gd name="connsiteX28" fmla="*/ 259407 w 559346"/>
                <a:gd name="connsiteY28" fmla="*/ 550240 h 550572"/>
                <a:gd name="connsiteX29" fmla="*/ 183207 w 559346"/>
                <a:gd name="connsiteY29" fmla="*/ 535000 h 550572"/>
                <a:gd name="connsiteX30" fmla="*/ 178127 w 559346"/>
                <a:gd name="connsiteY30" fmla="*/ 514680 h 550572"/>
                <a:gd name="connsiteX31" fmla="*/ 188287 w 559346"/>
                <a:gd name="connsiteY31" fmla="*/ 499440 h 550572"/>
                <a:gd name="connsiteX32" fmla="*/ 203527 w 559346"/>
                <a:gd name="connsiteY32" fmla="*/ 484200 h 550572"/>
                <a:gd name="connsiteX33" fmla="*/ 208607 w 559346"/>
                <a:gd name="connsiteY33" fmla="*/ 468960 h 550572"/>
                <a:gd name="connsiteX34" fmla="*/ 188287 w 559346"/>
                <a:gd name="connsiteY34" fmla="*/ 418160 h 550572"/>
                <a:gd name="connsiteX35" fmla="*/ 147647 w 559346"/>
                <a:gd name="connsiteY35" fmla="*/ 413080 h 550572"/>
                <a:gd name="connsiteX36" fmla="*/ 69225 w 559346"/>
                <a:gd name="connsiteY36" fmla="*/ 427050 h 550572"/>
                <a:gd name="connsiteX37" fmla="*/ 40967 w 559346"/>
                <a:gd name="connsiteY37" fmla="*/ 372440 h 550572"/>
                <a:gd name="connsiteX38" fmla="*/ 107007 w 559346"/>
                <a:gd name="connsiteY38" fmla="*/ 367360 h 550572"/>
                <a:gd name="connsiteX39" fmla="*/ 137487 w 559346"/>
                <a:gd name="connsiteY39" fmla="*/ 357200 h 550572"/>
                <a:gd name="connsiteX40" fmla="*/ 122247 w 559346"/>
                <a:gd name="connsiteY40" fmla="*/ 311480 h 550572"/>
                <a:gd name="connsiteX41" fmla="*/ 81607 w 559346"/>
                <a:gd name="connsiteY41" fmla="*/ 281000 h 550572"/>
                <a:gd name="connsiteX42" fmla="*/ 30807 w 559346"/>
                <a:gd name="connsiteY42" fmla="*/ 255600 h 550572"/>
                <a:gd name="connsiteX43" fmla="*/ 5407 w 559346"/>
                <a:gd name="connsiteY43" fmla="*/ 225120 h 550572"/>
                <a:gd name="connsiteX44" fmla="*/ 5407 w 559346"/>
                <a:gd name="connsiteY44" fmla="*/ 174320 h 550572"/>
                <a:gd name="connsiteX45" fmla="*/ 20647 w 559346"/>
                <a:gd name="connsiteY45" fmla="*/ 169240 h 550572"/>
                <a:gd name="connsiteX46" fmla="*/ 71447 w 559346"/>
                <a:gd name="connsiteY46" fmla="*/ 179400 h 550572"/>
                <a:gd name="connsiteX47" fmla="*/ 86687 w 559346"/>
                <a:gd name="connsiteY47" fmla="*/ 189560 h 550572"/>
                <a:gd name="connsiteX48" fmla="*/ 101927 w 559346"/>
                <a:gd name="connsiteY48" fmla="*/ 194640 h 550572"/>
                <a:gd name="connsiteX49" fmla="*/ 112087 w 559346"/>
                <a:gd name="connsiteY49" fmla="*/ 154000 h 550572"/>
                <a:gd name="connsiteX50" fmla="*/ 50810 w 559346"/>
                <a:gd name="connsiteY50" fmla="*/ 103517 h 550572"/>
                <a:gd name="connsiteX51" fmla="*/ 55255 w 559346"/>
                <a:gd name="connsiteY51" fmla="*/ 66688 h 550572"/>
                <a:gd name="connsiteX52" fmla="*/ 101927 w 559346"/>
                <a:gd name="connsiteY52" fmla="*/ 87960 h 550572"/>
                <a:gd name="connsiteX53" fmla="*/ 132407 w 559346"/>
                <a:gd name="connsiteY53" fmla="*/ 98120 h 550572"/>
                <a:gd name="connsiteX54" fmla="*/ 162887 w 559346"/>
                <a:gd name="connsiteY54" fmla="*/ 93040 h 550572"/>
                <a:gd name="connsiteX0" fmla="*/ 162887 w 559346"/>
                <a:gd name="connsiteY0" fmla="*/ 93290 h 550822"/>
                <a:gd name="connsiteX1" fmla="*/ 176539 w 559346"/>
                <a:gd name="connsiteY1" fmla="*/ 52967 h 550822"/>
                <a:gd name="connsiteX2" fmla="*/ 183207 w 559346"/>
                <a:gd name="connsiteY2" fmla="*/ 16455 h 550822"/>
                <a:gd name="connsiteX3" fmla="*/ 209559 w 559346"/>
                <a:gd name="connsiteY3" fmla="*/ 262 h 550822"/>
                <a:gd name="connsiteX4" fmla="*/ 245755 w 559346"/>
                <a:gd name="connsiteY4" fmla="*/ 28203 h 550822"/>
                <a:gd name="connsiteX5" fmla="*/ 294967 w 559346"/>
                <a:gd name="connsiteY5" fmla="*/ 93290 h 550822"/>
                <a:gd name="connsiteX6" fmla="*/ 315287 w 559346"/>
                <a:gd name="connsiteY6" fmla="*/ 88210 h 550822"/>
                <a:gd name="connsiteX7" fmla="*/ 365770 w 559346"/>
                <a:gd name="connsiteY7" fmla="*/ 61857 h 550822"/>
                <a:gd name="connsiteX8" fmla="*/ 406727 w 559346"/>
                <a:gd name="connsiteY8" fmla="*/ 93290 h 550822"/>
                <a:gd name="connsiteX9" fmla="*/ 411807 w 559346"/>
                <a:gd name="connsiteY9" fmla="*/ 169490 h 550822"/>
                <a:gd name="connsiteX10" fmla="*/ 442287 w 559346"/>
                <a:gd name="connsiteY10" fmla="*/ 194890 h 550822"/>
                <a:gd name="connsiteX11" fmla="*/ 503247 w 559346"/>
                <a:gd name="connsiteY11" fmla="*/ 215210 h 550822"/>
                <a:gd name="connsiteX12" fmla="*/ 548967 w 559346"/>
                <a:gd name="connsiteY12" fmla="*/ 240610 h 550822"/>
                <a:gd name="connsiteX13" fmla="*/ 559127 w 559346"/>
                <a:gd name="connsiteY13" fmla="*/ 266010 h 550822"/>
                <a:gd name="connsiteX14" fmla="*/ 554047 w 559346"/>
                <a:gd name="connsiteY14" fmla="*/ 291410 h 550822"/>
                <a:gd name="connsiteX15" fmla="*/ 518487 w 559346"/>
                <a:gd name="connsiteY15" fmla="*/ 311730 h 550822"/>
                <a:gd name="connsiteX16" fmla="*/ 447367 w 559346"/>
                <a:gd name="connsiteY16" fmla="*/ 301570 h 550822"/>
                <a:gd name="connsiteX17" fmla="*/ 442287 w 559346"/>
                <a:gd name="connsiteY17" fmla="*/ 342210 h 550822"/>
                <a:gd name="connsiteX18" fmla="*/ 462607 w 559346"/>
                <a:gd name="connsiteY18" fmla="*/ 362530 h 550822"/>
                <a:gd name="connsiteX19" fmla="*/ 493087 w 559346"/>
                <a:gd name="connsiteY19" fmla="*/ 408250 h 550822"/>
                <a:gd name="connsiteX20" fmla="*/ 503247 w 559346"/>
                <a:gd name="connsiteY20" fmla="*/ 433650 h 550822"/>
                <a:gd name="connsiteX21" fmla="*/ 498167 w 559346"/>
                <a:gd name="connsiteY21" fmla="*/ 484450 h 550822"/>
                <a:gd name="connsiteX22" fmla="*/ 472767 w 559346"/>
                <a:gd name="connsiteY22" fmla="*/ 494610 h 550822"/>
                <a:gd name="connsiteX23" fmla="*/ 411807 w 559346"/>
                <a:gd name="connsiteY23" fmla="*/ 479370 h 550822"/>
                <a:gd name="connsiteX24" fmla="*/ 355927 w 559346"/>
                <a:gd name="connsiteY24" fmla="*/ 428570 h 550822"/>
                <a:gd name="connsiteX25" fmla="*/ 320367 w 559346"/>
                <a:gd name="connsiteY25" fmla="*/ 433650 h 550822"/>
                <a:gd name="connsiteX26" fmla="*/ 315287 w 559346"/>
                <a:gd name="connsiteY26" fmla="*/ 448890 h 550822"/>
                <a:gd name="connsiteX27" fmla="*/ 310207 w 559346"/>
                <a:gd name="connsiteY27" fmla="*/ 520010 h 550822"/>
                <a:gd name="connsiteX28" fmla="*/ 259407 w 559346"/>
                <a:gd name="connsiteY28" fmla="*/ 550490 h 550822"/>
                <a:gd name="connsiteX29" fmla="*/ 183207 w 559346"/>
                <a:gd name="connsiteY29" fmla="*/ 535250 h 550822"/>
                <a:gd name="connsiteX30" fmla="*/ 178127 w 559346"/>
                <a:gd name="connsiteY30" fmla="*/ 514930 h 550822"/>
                <a:gd name="connsiteX31" fmla="*/ 188287 w 559346"/>
                <a:gd name="connsiteY31" fmla="*/ 499690 h 550822"/>
                <a:gd name="connsiteX32" fmla="*/ 203527 w 559346"/>
                <a:gd name="connsiteY32" fmla="*/ 484450 h 550822"/>
                <a:gd name="connsiteX33" fmla="*/ 208607 w 559346"/>
                <a:gd name="connsiteY33" fmla="*/ 469210 h 550822"/>
                <a:gd name="connsiteX34" fmla="*/ 188287 w 559346"/>
                <a:gd name="connsiteY34" fmla="*/ 418410 h 550822"/>
                <a:gd name="connsiteX35" fmla="*/ 147647 w 559346"/>
                <a:gd name="connsiteY35" fmla="*/ 413330 h 550822"/>
                <a:gd name="connsiteX36" fmla="*/ 69225 w 559346"/>
                <a:gd name="connsiteY36" fmla="*/ 427300 h 550822"/>
                <a:gd name="connsiteX37" fmla="*/ 40967 w 559346"/>
                <a:gd name="connsiteY37" fmla="*/ 372690 h 550822"/>
                <a:gd name="connsiteX38" fmla="*/ 107007 w 559346"/>
                <a:gd name="connsiteY38" fmla="*/ 367610 h 550822"/>
                <a:gd name="connsiteX39" fmla="*/ 137487 w 559346"/>
                <a:gd name="connsiteY39" fmla="*/ 357450 h 550822"/>
                <a:gd name="connsiteX40" fmla="*/ 122247 w 559346"/>
                <a:gd name="connsiteY40" fmla="*/ 311730 h 550822"/>
                <a:gd name="connsiteX41" fmla="*/ 81607 w 559346"/>
                <a:gd name="connsiteY41" fmla="*/ 281250 h 550822"/>
                <a:gd name="connsiteX42" fmla="*/ 30807 w 559346"/>
                <a:gd name="connsiteY42" fmla="*/ 255850 h 550822"/>
                <a:gd name="connsiteX43" fmla="*/ 5407 w 559346"/>
                <a:gd name="connsiteY43" fmla="*/ 225370 h 550822"/>
                <a:gd name="connsiteX44" fmla="*/ 5407 w 559346"/>
                <a:gd name="connsiteY44" fmla="*/ 174570 h 550822"/>
                <a:gd name="connsiteX45" fmla="*/ 20647 w 559346"/>
                <a:gd name="connsiteY45" fmla="*/ 169490 h 550822"/>
                <a:gd name="connsiteX46" fmla="*/ 71447 w 559346"/>
                <a:gd name="connsiteY46" fmla="*/ 179650 h 550822"/>
                <a:gd name="connsiteX47" fmla="*/ 86687 w 559346"/>
                <a:gd name="connsiteY47" fmla="*/ 189810 h 550822"/>
                <a:gd name="connsiteX48" fmla="*/ 101927 w 559346"/>
                <a:gd name="connsiteY48" fmla="*/ 194890 h 550822"/>
                <a:gd name="connsiteX49" fmla="*/ 112087 w 559346"/>
                <a:gd name="connsiteY49" fmla="*/ 154250 h 550822"/>
                <a:gd name="connsiteX50" fmla="*/ 50810 w 559346"/>
                <a:gd name="connsiteY50" fmla="*/ 103767 h 550822"/>
                <a:gd name="connsiteX51" fmla="*/ 55255 w 559346"/>
                <a:gd name="connsiteY51" fmla="*/ 66938 h 550822"/>
                <a:gd name="connsiteX52" fmla="*/ 101927 w 559346"/>
                <a:gd name="connsiteY52" fmla="*/ 88210 h 550822"/>
                <a:gd name="connsiteX53" fmla="*/ 132407 w 559346"/>
                <a:gd name="connsiteY53" fmla="*/ 98370 h 550822"/>
                <a:gd name="connsiteX54" fmla="*/ 162887 w 559346"/>
                <a:gd name="connsiteY54" fmla="*/ 93290 h 550822"/>
                <a:gd name="connsiteX0" fmla="*/ 162887 w 559346"/>
                <a:gd name="connsiteY0" fmla="*/ 97164 h 554696"/>
                <a:gd name="connsiteX1" fmla="*/ 176539 w 559346"/>
                <a:gd name="connsiteY1" fmla="*/ 56841 h 554696"/>
                <a:gd name="connsiteX2" fmla="*/ 183207 w 559346"/>
                <a:gd name="connsiteY2" fmla="*/ 20329 h 554696"/>
                <a:gd name="connsiteX3" fmla="*/ 209559 w 559346"/>
                <a:gd name="connsiteY3" fmla="*/ 4136 h 554696"/>
                <a:gd name="connsiteX4" fmla="*/ 294967 w 559346"/>
                <a:gd name="connsiteY4" fmla="*/ 97164 h 554696"/>
                <a:gd name="connsiteX5" fmla="*/ 315287 w 559346"/>
                <a:gd name="connsiteY5" fmla="*/ 92084 h 554696"/>
                <a:gd name="connsiteX6" fmla="*/ 365770 w 559346"/>
                <a:gd name="connsiteY6" fmla="*/ 65731 h 554696"/>
                <a:gd name="connsiteX7" fmla="*/ 406727 w 559346"/>
                <a:gd name="connsiteY7" fmla="*/ 97164 h 554696"/>
                <a:gd name="connsiteX8" fmla="*/ 411807 w 559346"/>
                <a:gd name="connsiteY8" fmla="*/ 173364 h 554696"/>
                <a:gd name="connsiteX9" fmla="*/ 442287 w 559346"/>
                <a:gd name="connsiteY9" fmla="*/ 198764 h 554696"/>
                <a:gd name="connsiteX10" fmla="*/ 503247 w 559346"/>
                <a:gd name="connsiteY10" fmla="*/ 219084 h 554696"/>
                <a:gd name="connsiteX11" fmla="*/ 548967 w 559346"/>
                <a:gd name="connsiteY11" fmla="*/ 244484 h 554696"/>
                <a:gd name="connsiteX12" fmla="*/ 559127 w 559346"/>
                <a:gd name="connsiteY12" fmla="*/ 269884 h 554696"/>
                <a:gd name="connsiteX13" fmla="*/ 554047 w 559346"/>
                <a:gd name="connsiteY13" fmla="*/ 295284 h 554696"/>
                <a:gd name="connsiteX14" fmla="*/ 518487 w 559346"/>
                <a:gd name="connsiteY14" fmla="*/ 315604 h 554696"/>
                <a:gd name="connsiteX15" fmla="*/ 447367 w 559346"/>
                <a:gd name="connsiteY15" fmla="*/ 305444 h 554696"/>
                <a:gd name="connsiteX16" fmla="*/ 442287 w 559346"/>
                <a:gd name="connsiteY16" fmla="*/ 346084 h 554696"/>
                <a:gd name="connsiteX17" fmla="*/ 462607 w 559346"/>
                <a:gd name="connsiteY17" fmla="*/ 366404 h 554696"/>
                <a:gd name="connsiteX18" fmla="*/ 493087 w 559346"/>
                <a:gd name="connsiteY18" fmla="*/ 412124 h 554696"/>
                <a:gd name="connsiteX19" fmla="*/ 503247 w 559346"/>
                <a:gd name="connsiteY19" fmla="*/ 437524 h 554696"/>
                <a:gd name="connsiteX20" fmla="*/ 498167 w 559346"/>
                <a:gd name="connsiteY20" fmla="*/ 488324 h 554696"/>
                <a:gd name="connsiteX21" fmla="*/ 472767 w 559346"/>
                <a:gd name="connsiteY21" fmla="*/ 498484 h 554696"/>
                <a:gd name="connsiteX22" fmla="*/ 411807 w 559346"/>
                <a:gd name="connsiteY22" fmla="*/ 483244 h 554696"/>
                <a:gd name="connsiteX23" fmla="*/ 355927 w 559346"/>
                <a:gd name="connsiteY23" fmla="*/ 432444 h 554696"/>
                <a:gd name="connsiteX24" fmla="*/ 320367 w 559346"/>
                <a:gd name="connsiteY24" fmla="*/ 437524 h 554696"/>
                <a:gd name="connsiteX25" fmla="*/ 315287 w 559346"/>
                <a:gd name="connsiteY25" fmla="*/ 452764 h 554696"/>
                <a:gd name="connsiteX26" fmla="*/ 310207 w 559346"/>
                <a:gd name="connsiteY26" fmla="*/ 523884 h 554696"/>
                <a:gd name="connsiteX27" fmla="*/ 259407 w 559346"/>
                <a:gd name="connsiteY27" fmla="*/ 554364 h 554696"/>
                <a:gd name="connsiteX28" fmla="*/ 183207 w 559346"/>
                <a:gd name="connsiteY28" fmla="*/ 539124 h 554696"/>
                <a:gd name="connsiteX29" fmla="*/ 178127 w 559346"/>
                <a:gd name="connsiteY29" fmla="*/ 518804 h 554696"/>
                <a:gd name="connsiteX30" fmla="*/ 188287 w 559346"/>
                <a:gd name="connsiteY30" fmla="*/ 503564 h 554696"/>
                <a:gd name="connsiteX31" fmla="*/ 203527 w 559346"/>
                <a:gd name="connsiteY31" fmla="*/ 488324 h 554696"/>
                <a:gd name="connsiteX32" fmla="*/ 208607 w 559346"/>
                <a:gd name="connsiteY32" fmla="*/ 473084 h 554696"/>
                <a:gd name="connsiteX33" fmla="*/ 188287 w 559346"/>
                <a:gd name="connsiteY33" fmla="*/ 422284 h 554696"/>
                <a:gd name="connsiteX34" fmla="*/ 147647 w 559346"/>
                <a:gd name="connsiteY34" fmla="*/ 417204 h 554696"/>
                <a:gd name="connsiteX35" fmla="*/ 69225 w 559346"/>
                <a:gd name="connsiteY35" fmla="*/ 431174 h 554696"/>
                <a:gd name="connsiteX36" fmla="*/ 40967 w 559346"/>
                <a:gd name="connsiteY36" fmla="*/ 376564 h 554696"/>
                <a:gd name="connsiteX37" fmla="*/ 107007 w 559346"/>
                <a:gd name="connsiteY37" fmla="*/ 371484 h 554696"/>
                <a:gd name="connsiteX38" fmla="*/ 137487 w 559346"/>
                <a:gd name="connsiteY38" fmla="*/ 361324 h 554696"/>
                <a:gd name="connsiteX39" fmla="*/ 122247 w 559346"/>
                <a:gd name="connsiteY39" fmla="*/ 315604 h 554696"/>
                <a:gd name="connsiteX40" fmla="*/ 81607 w 559346"/>
                <a:gd name="connsiteY40" fmla="*/ 285124 h 554696"/>
                <a:gd name="connsiteX41" fmla="*/ 30807 w 559346"/>
                <a:gd name="connsiteY41" fmla="*/ 259724 h 554696"/>
                <a:gd name="connsiteX42" fmla="*/ 5407 w 559346"/>
                <a:gd name="connsiteY42" fmla="*/ 229244 h 554696"/>
                <a:gd name="connsiteX43" fmla="*/ 5407 w 559346"/>
                <a:gd name="connsiteY43" fmla="*/ 178444 h 554696"/>
                <a:gd name="connsiteX44" fmla="*/ 20647 w 559346"/>
                <a:gd name="connsiteY44" fmla="*/ 173364 h 554696"/>
                <a:gd name="connsiteX45" fmla="*/ 71447 w 559346"/>
                <a:gd name="connsiteY45" fmla="*/ 183524 h 554696"/>
                <a:gd name="connsiteX46" fmla="*/ 86687 w 559346"/>
                <a:gd name="connsiteY46" fmla="*/ 193684 h 554696"/>
                <a:gd name="connsiteX47" fmla="*/ 101927 w 559346"/>
                <a:gd name="connsiteY47" fmla="*/ 198764 h 554696"/>
                <a:gd name="connsiteX48" fmla="*/ 112087 w 559346"/>
                <a:gd name="connsiteY48" fmla="*/ 158124 h 554696"/>
                <a:gd name="connsiteX49" fmla="*/ 50810 w 559346"/>
                <a:gd name="connsiteY49" fmla="*/ 107641 h 554696"/>
                <a:gd name="connsiteX50" fmla="*/ 55255 w 559346"/>
                <a:gd name="connsiteY50" fmla="*/ 70812 h 554696"/>
                <a:gd name="connsiteX51" fmla="*/ 101927 w 559346"/>
                <a:gd name="connsiteY51" fmla="*/ 92084 h 554696"/>
                <a:gd name="connsiteX52" fmla="*/ 132407 w 559346"/>
                <a:gd name="connsiteY52" fmla="*/ 102244 h 554696"/>
                <a:gd name="connsiteX53" fmla="*/ 162887 w 559346"/>
                <a:gd name="connsiteY53" fmla="*/ 97164 h 554696"/>
                <a:gd name="connsiteX0" fmla="*/ 162887 w 559346"/>
                <a:gd name="connsiteY0" fmla="*/ 97164 h 554696"/>
                <a:gd name="connsiteX1" fmla="*/ 176539 w 559346"/>
                <a:gd name="connsiteY1" fmla="*/ 56841 h 554696"/>
                <a:gd name="connsiteX2" fmla="*/ 183207 w 559346"/>
                <a:gd name="connsiteY2" fmla="*/ 20329 h 554696"/>
                <a:gd name="connsiteX3" fmla="*/ 225434 w 559346"/>
                <a:gd name="connsiteY3" fmla="*/ 4136 h 554696"/>
                <a:gd name="connsiteX4" fmla="*/ 294967 w 559346"/>
                <a:gd name="connsiteY4" fmla="*/ 97164 h 554696"/>
                <a:gd name="connsiteX5" fmla="*/ 315287 w 559346"/>
                <a:gd name="connsiteY5" fmla="*/ 92084 h 554696"/>
                <a:gd name="connsiteX6" fmla="*/ 365770 w 559346"/>
                <a:gd name="connsiteY6" fmla="*/ 65731 h 554696"/>
                <a:gd name="connsiteX7" fmla="*/ 406727 w 559346"/>
                <a:gd name="connsiteY7" fmla="*/ 97164 h 554696"/>
                <a:gd name="connsiteX8" fmla="*/ 411807 w 559346"/>
                <a:gd name="connsiteY8" fmla="*/ 173364 h 554696"/>
                <a:gd name="connsiteX9" fmla="*/ 442287 w 559346"/>
                <a:gd name="connsiteY9" fmla="*/ 198764 h 554696"/>
                <a:gd name="connsiteX10" fmla="*/ 503247 w 559346"/>
                <a:gd name="connsiteY10" fmla="*/ 219084 h 554696"/>
                <a:gd name="connsiteX11" fmla="*/ 548967 w 559346"/>
                <a:gd name="connsiteY11" fmla="*/ 244484 h 554696"/>
                <a:gd name="connsiteX12" fmla="*/ 559127 w 559346"/>
                <a:gd name="connsiteY12" fmla="*/ 269884 h 554696"/>
                <a:gd name="connsiteX13" fmla="*/ 554047 w 559346"/>
                <a:gd name="connsiteY13" fmla="*/ 295284 h 554696"/>
                <a:gd name="connsiteX14" fmla="*/ 518487 w 559346"/>
                <a:gd name="connsiteY14" fmla="*/ 315604 h 554696"/>
                <a:gd name="connsiteX15" fmla="*/ 447367 w 559346"/>
                <a:gd name="connsiteY15" fmla="*/ 305444 h 554696"/>
                <a:gd name="connsiteX16" fmla="*/ 442287 w 559346"/>
                <a:gd name="connsiteY16" fmla="*/ 346084 h 554696"/>
                <a:gd name="connsiteX17" fmla="*/ 462607 w 559346"/>
                <a:gd name="connsiteY17" fmla="*/ 366404 h 554696"/>
                <a:gd name="connsiteX18" fmla="*/ 493087 w 559346"/>
                <a:gd name="connsiteY18" fmla="*/ 412124 h 554696"/>
                <a:gd name="connsiteX19" fmla="*/ 503247 w 559346"/>
                <a:gd name="connsiteY19" fmla="*/ 437524 h 554696"/>
                <a:gd name="connsiteX20" fmla="*/ 498167 w 559346"/>
                <a:gd name="connsiteY20" fmla="*/ 488324 h 554696"/>
                <a:gd name="connsiteX21" fmla="*/ 472767 w 559346"/>
                <a:gd name="connsiteY21" fmla="*/ 498484 h 554696"/>
                <a:gd name="connsiteX22" fmla="*/ 411807 w 559346"/>
                <a:gd name="connsiteY22" fmla="*/ 483244 h 554696"/>
                <a:gd name="connsiteX23" fmla="*/ 355927 w 559346"/>
                <a:gd name="connsiteY23" fmla="*/ 432444 h 554696"/>
                <a:gd name="connsiteX24" fmla="*/ 320367 w 559346"/>
                <a:gd name="connsiteY24" fmla="*/ 437524 h 554696"/>
                <a:gd name="connsiteX25" fmla="*/ 315287 w 559346"/>
                <a:gd name="connsiteY25" fmla="*/ 452764 h 554696"/>
                <a:gd name="connsiteX26" fmla="*/ 310207 w 559346"/>
                <a:gd name="connsiteY26" fmla="*/ 523884 h 554696"/>
                <a:gd name="connsiteX27" fmla="*/ 259407 w 559346"/>
                <a:gd name="connsiteY27" fmla="*/ 554364 h 554696"/>
                <a:gd name="connsiteX28" fmla="*/ 183207 w 559346"/>
                <a:gd name="connsiteY28" fmla="*/ 539124 h 554696"/>
                <a:gd name="connsiteX29" fmla="*/ 178127 w 559346"/>
                <a:gd name="connsiteY29" fmla="*/ 518804 h 554696"/>
                <a:gd name="connsiteX30" fmla="*/ 188287 w 559346"/>
                <a:gd name="connsiteY30" fmla="*/ 503564 h 554696"/>
                <a:gd name="connsiteX31" fmla="*/ 203527 w 559346"/>
                <a:gd name="connsiteY31" fmla="*/ 488324 h 554696"/>
                <a:gd name="connsiteX32" fmla="*/ 208607 w 559346"/>
                <a:gd name="connsiteY32" fmla="*/ 473084 h 554696"/>
                <a:gd name="connsiteX33" fmla="*/ 188287 w 559346"/>
                <a:gd name="connsiteY33" fmla="*/ 422284 h 554696"/>
                <a:gd name="connsiteX34" fmla="*/ 147647 w 559346"/>
                <a:gd name="connsiteY34" fmla="*/ 417204 h 554696"/>
                <a:gd name="connsiteX35" fmla="*/ 69225 w 559346"/>
                <a:gd name="connsiteY35" fmla="*/ 431174 h 554696"/>
                <a:gd name="connsiteX36" fmla="*/ 40967 w 559346"/>
                <a:gd name="connsiteY36" fmla="*/ 376564 h 554696"/>
                <a:gd name="connsiteX37" fmla="*/ 107007 w 559346"/>
                <a:gd name="connsiteY37" fmla="*/ 371484 h 554696"/>
                <a:gd name="connsiteX38" fmla="*/ 137487 w 559346"/>
                <a:gd name="connsiteY38" fmla="*/ 361324 h 554696"/>
                <a:gd name="connsiteX39" fmla="*/ 122247 w 559346"/>
                <a:gd name="connsiteY39" fmla="*/ 315604 h 554696"/>
                <a:gd name="connsiteX40" fmla="*/ 81607 w 559346"/>
                <a:gd name="connsiteY40" fmla="*/ 285124 h 554696"/>
                <a:gd name="connsiteX41" fmla="*/ 30807 w 559346"/>
                <a:gd name="connsiteY41" fmla="*/ 259724 h 554696"/>
                <a:gd name="connsiteX42" fmla="*/ 5407 w 559346"/>
                <a:gd name="connsiteY42" fmla="*/ 229244 h 554696"/>
                <a:gd name="connsiteX43" fmla="*/ 5407 w 559346"/>
                <a:gd name="connsiteY43" fmla="*/ 178444 h 554696"/>
                <a:gd name="connsiteX44" fmla="*/ 20647 w 559346"/>
                <a:gd name="connsiteY44" fmla="*/ 173364 h 554696"/>
                <a:gd name="connsiteX45" fmla="*/ 71447 w 559346"/>
                <a:gd name="connsiteY45" fmla="*/ 183524 h 554696"/>
                <a:gd name="connsiteX46" fmla="*/ 86687 w 559346"/>
                <a:gd name="connsiteY46" fmla="*/ 193684 h 554696"/>
                <a:gd name="connsiteX47" fmla="*/ 101927 w 559346"/>
                <a:gd name="connsiteY47" fmla="*/ 198764 h 554696"/>
                <a:gd name="connsiteX48" fmla="*/ 112087 w 559346"/>
                <a:gd name="connsiteY48" fmla="*/ 158124 h 554696"/>
                <a:gd name="connsiteX49" fmla="*/ 50810 w 559346"/>
                <a:gd name="connsiteY49" fmla="*/ 107641 h 554696"/>
                <a:gd name="connsiteX50" fmla="*/ 55255 w 559346"/>
                <a:gd name="connsiteY50" fmla="*/ 70812 h 554696"/>
                <a:gd name="connsiteX51" fmla="*/ 101927 w 559346"/>
                <a:gd name="connsiteY51" fmla="*/ 92084 h 554696"/>
                <a:gd name="connsiteX52" fmla="*/ 132407 w 559346"/>
                <a:gd name="connsiteY52" fmla="*/ 102244 h 554696"/>
                <a:gd name="connsiteX53" fmla="*/ 162887 w 559346"/>
                <a:gd name="connsiteY53" fmla="*/ 97164 h 554696"/>
                <a:gd name="connsiteX0" fmla="*/ 162887 w 559346"/>
                <a:gd name="connsiteY0" fmla="*/ 107306 h 564838"/>
                <a:gd name="connsiteX1" fmla="*/ 176539 w 559346"/>
                <a:gd name="connsiteY1" fmla="*/ 66983 h 564838"/>
                <a:gd name="connsiteX2" fmla="*/ 183207 w 559346"/>
                <a:gd name="connsiteY2" fmla="*/ 30471 h 564838"/>
                <a:gd name="connsiteX3" fmla="*/ 217497 w 559346"/>
                <a:gd name="connsiteY3" fmla="*/ 3166 h 564838"/>
                <a:gd name="connsiteX4" fmla="*/ 294967 w 559346"/>
                <a:gd name="connsiteY4" fmla="*/ 107306 h 564838"/>
                <a:gd name="connsiteX5" fmla="*/ 315287 w 559346"/>
                <a:gd name="connsiteY5" fmla="*/ 102226 h 564838"/>
                <a:gd name="connsiteX6" fmla="*/ 365770 w 559346"/>
                <a:gd name="connsiteY6" fmla="*/ 75873 h 564838"/>
                <a:gd name="connsiteX7" fmla="*/ 406727 w 559346"/>
                <a:gd name="connsiteY7" fmla="*/ 107306 h 564838"/>
                <a:gd name="connsiteX8" fmla="*/ 411807 w 559346"/>
                <a:gd name="connsiteY8" fmla="*/ 183506 h 564838"/>
                <a:gd name="connsiteX9" fmla="*/ 442287 w 559346"/>
                <a:gd name="connsiteY9" fmla="*/ 208906 h 564838"/>
                <a:gd name="connsiteX10" fmla="*/ 503247 w 559346"/>
                <a:gd name="connsiteY10" fmla="*/ 229226 h 564838"/>
                <a:gd name="connsiteX11" fmla="*/ 548967 w 559346"/>
                <a:gd name="connsiteY11" fmla="*/ 254626 h 564838"/>
                <a:gd name="connsiteX12" fmla="*/ 559127 w 559346"/>
                <a:gd name="connsiteY12" fmla="*/ 280026 h 564838"/>
                <a:gd name="connsiteX13" fmla="*/ 554047 w 559346"/>
                <a:gd name="connsiteY13" fmla="*/ 305426 h 564838"/>
                <a:gd name="connsiteX14" fmla="*/ 518487 w 559346"/>
                <a:gd name="connsiteY14" fmla="*/ 325746 h 564838"/>
                <a:gd name="connsiteX15" fmla="*/ 447367 w 559346"/>
                <a:gd name="connsiteY15" fmla="*/ 315586 h 564838"/>
                <a:gd name="connsiteX16" fmla="*/ 442287 w 559346"/>
                <a:gd name="connsiteY16" fmla="*/ 356226 h 564838"/>
                <a:gd name="connsiteX17" fmla="*/ 462607 w 559346"/>
                <a:gd name="connsiteY17" fmla="*/ 376546 h 564838"/>
                <a:gd name="connsiteX18" fmla="*/ 493087 w 559346"/>
                <a:gd name="connsiteY18" fmla="*/ 422266 h 564838"/>
                <a:gd name="connsiteX19" fmla="*/ 503247 w 559346"/>
                <a:gd name="connsiteY19" fmla="*/ 447666 h 564838"/>
                <a:gd name="connsiteX20" fmla="*/ 498167 w 559346"/>
                <a:gd name="connsiteY20" fmla="*/ 498466 h 564838"/>
                <a:gd name="connsiteX21" fmla="*/ 472767 w 559346"/>
                <a:gd name="connsiteY21" fmla="*/ 508626 h 564838"/>
                <a:gd name="connsiteX22" fmla="*/ 411807 w 559346"/>
                <a:gd name="connsiteY22" fmla="*/ 493386 h 564838"/>
                <a:gd name="connsiteX23" fmla="*/ 355927 w 559346"/>
                <a:gd name="connsiteY23" fmla="*/ 442586 h 564838"/>
                <a:gd name="connsiteX24" fmla="*/ 320367 w 559346"/>
                <a:gd name="connsiteY24" fmla="*/ 447666 h 564838"/>
                <a:gd name="connsiteX25" fmla="*/ 315287 w 559346"/>
                <a:gd name="connsiteY25" fmla="*/ 462906 h 564838"/>
                <a:gd name="connsiteX26" fmla="*/ 310207 w 559346"/>
                <a:gd name="connsiteY26" fmla="*/ 534026 h 564838"/>
                <a:gd name="connsiteX27" fmla="*/ 259407 w 559346"/>
                <a:gd name="connsiteY27" fmla="*/ 564506 h 564838"/>
                <a:gd name="connsiteX28" fmla="*/ 183207 w 559346"/>
                <a:gd name="connsiteY28" fmla="*/ 549266 h 564838"/>
                <a:gd name="connsiteX29" fmla="*/ 178127 w 559346"/>
                <a:gd name="connsiteY29" fmla="*/ 528946 h 564838"/>
                <a:gd name="connsiteX30" fmla="*/ 188287 w 559346"/>
                <a:gd name="connsiteY30" fmla="*/ 513706 h 564838"/>
                <a:gd name="connsiteX31" fmla="*/ 203527 w 559346"/>
                <a:gd name="connsiteY31" fmla="*/ 498466 h 564838"/>
                <a:gd name="connsiteX32" fmla="*/ 208607 w 559346"/>
                <a:gd name="connsiteY32" fmla="*/ 483226 h 564838"/>
                <a:gd name="connsiteX33" fmla="*/ 188287 w 559346"/>
                <a:gd name="connsiteY33" fmla="*/ 432426 h 564838"/>
                <a:gd name="connsiteX34" fmla="*/ 147647 w 559346"/>
                <a:gd name="connsiteY34" fmla="*/ 427346 h 564838"/>
                <a:gd name="connsiteX35" fmla="*/ 69225 w 559346"/>
                <a:gd name="connsiteY35" fmla="*/ 441316 h 564838"/>
                <a:gd name="connsiteX36" fmla="*/ 40967 w 559346"/>
                <a:gd name="connsiteY36" fmla="*/ 386706 h 564838"/>
                <a:gd name="connsiteX37" fmla="*/ 107007 w 559346"/>
                <a:gd name="connsiteY37" fmla="*/ 381626 h 564838"/>
                <a:gd name="connsiteX38" fmla="*/ 137487 w 559346"/>
                <a:gd name="connsiteY38" fmla="*/ 371466 h 564838"/>
                <a:gd name="connsiteX39" fmla="*/ 122247 w 559346"/>
                <a:gd name="connsiteY39" fmla="*/ 325746 h 564838"/>
                <a:gd name="connsiteX40" fmla="*/ 81607 w 559346"/>
                <a:gd name="connsiteY40" fmla="*/ 295266 h 564838"/>
                <a:gd name="connsiteX41" fmla="*/ 30807 w 559346"/>
                <a:gd name="connsiteY41" fmla="*/ 269866 h 564838"/>
                <a:gd name="connsiteX42" fmla="*/ 5407 w 559346"/>
                <a:gd name="connsiteY42" fmla="*/ 239386 h 564838"/>
                <a:gd name="connsiteX43" fmla="*/ 5407 w 559346"/>
                <a:gd name="connsiteY43" fmla="*/ 188586 h 564838"/>
                <a:gd name="connsiteX44" fmla="*/ 20647 w 559346"/>
                <a:gd name="connsiteY44" fmla="*/ 183506 h 564838"/>
                <a:gd name="connsiteX45" fmla="*/ 71447 w 559346"/>
                <a:gd name="connsiteY45" fmla="*/ 193666 h 564838"/>
                <a:gd name="connsiteX46" fmla="*/ 86687 w 559346"/>
                <a:gd name="connsiteY46" fmla="*/ 203826 h 564838"/>
                <a:gd name="connsiteX47" fmla="*/ 101927 w 559346"/>
                <a:gd name="connsiteY47" fmla="*/ 208906 h 564838"/>
                <a:gd name="connsiteX48" fmla="*/ 112087 w 559346"/>
                <a:gd name="connsiteY48" fmla="*/ 168266 h 564838"/>
                <a:gd name="connsiteX49" fmla="*/ 50810 w 559346"/>
                <a:gd name="connsiteY49" fmla="*/ 117783 h 564838"/>
                <a:gd name="connsiteX50" fmla="*/ 55255 w 559346"/>
                <a:gd name="connsiteY50" fmla="*/ 80954 h 564838"/>
                <a:gd name="connsiteX51" fmla="*/ 101927 w 559346"/>
                <a:gd name="connsiteY51" fmla="*/ 102226 h 564838"/>
                <a:gd name="connsiteX52" fmla="*/ 132407 w 559346"/>
                <a:gd name="connsiteY52" fmla="*/ 112386 h 564838"/>
                <a:gd name="connsiteX53" fmla="*/ 162887 w 559346"/>
                <a:gd name="connsiteY53" fmla="*/ 107306 h 564838"/>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00889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1807 w 559346"/>
                <a:gd name="connsiteY22" fmla="*/ 49204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1807 w 559346"/>
                <a:gd name="connsiteY22" fmla="*/ 49204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0220 w 559346"/>
                <a:gd name="connsiteY22" fmla="*/ 48569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72767 w 559346"/>
                <a:gd name="connsiteY21" fmla="*/ 507289 h 563501"/>
                <a:gd name="connsiteX22" fmla="*/ 410220 w 559346"/>
                <a:gd name="connsiteY22" fmla="*/ 48569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10220 w 559346"/>
                <a:gd name="connsiteY22" fmla="*/ 485699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05458 w 559346"/>
                <a:gd name="connsiteY22" fmla="*/ 480936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05458 w 559346"/>
                <a:gd name="connsiteY22" fmla="*/ 480936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7487 w 559346"/>
                <a:gd name="connsiteY38" fmla="*/ 370129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5969 h 563501"/>
                <a:gd name="connsiteX1" fmla="*/ 176539 w 559346"/>
                <a:gd name="connsiteY1" fmla="*/ 65646 h 563501"/>
                <a:gd name="connsiteX2" fmla="*/ 183207 w 559346"/>
                <a:gd name="connsiteY2" fmla="*/ 29134 h 563501"/>
                <a:gd name="connsiteX3" fmla="*/ 217497 w 559346"/>
                <a:gd name="connsiteY3" fmla="*/ 1829 h 563501"/>
                <a:gd name="connsiteX4" fmla="*/ 267979 w 559346"/>
                <a:gd name="connsiteY4" fmla="*/ 82157 h 563501"/>
                <a:gd name="connsiteX5" fmla="*/ 315287 w 559346"/>
                <a:gd name="connsiteY5" fmla="*/ 110414 h 563501"/>
                <a:gd name="connsiteX6" fmla="*/ 365770 w 559346"/>
                <a:gd name="connsiteY6" fmla="*/ 74536 h 563501"/>
                <a:gd name="connsiteX7" fmla="*/ 406727 w 559346"/>
                <a:gd name="connsiteY7" fmla="*/ 105969 h 563501"/>
                <a:gd name="connsiteX8" fmla="*/ 411807 w 559346"/>
                <a:gd name="connsiteY8" fmla="*/ 182169 h 563501"/>
                <a:gd name="connsiteX9" fmla="*/ 442287 w 559346"/>
                <a:gd name="connsiteY9" fmla="*/ 207569 h 563501"/>
                <a:gd name="connsiteX10" fmla="*/ 503247 w 559346"/>
                <a:gd name="connsiteY10" fmla="*/ 227889 h 563501"/>
                <a:gd name="connsiteX11" fmla="*/ 548967 w 559346"/>
                <a:gd name="connsiteY11" fmla="*/ 253289 h 563501"/>
                <a:gd name="connsiteX12" fmla="*/ 559127 w 559346"/>
                <a:gd name="connsiteY12" fmla="*/ 278689 h 563501"/>
                <a:gd name="connsiteX13" fmla="*/ 554047 w 559346"/>
                <a:gd name="connsiteY13" fmla="*/ 304089 h 563501"/>
                <a:gd name="connsiteX14" fmla="*/ 518487 w 559346"/>
                <a:gd name="connsiteY14" fmla="*/ 324409 h 563501"/>
                <a:gd name="connsiteX15" fmla="*/ 447367 w 559346"/>
                <a:gd name="connsiteY15" fmla="*/ 314249 h 563501"/>
                <a:gd name="connsiteX16" fmla="*/ 442287 w 559346"/>
                <a:gd name="connsiteY16" fmla="*/ 354889 h 563501"/>
                <a:gd name="connsiteX17" fmla="*/ 462607 w 559346"/>
                <a:gd name="connsiteY17" fmla="*/ 375209 h 563501"/>
                <a:gd name="connsiteX18" fmla="*/ 493087 w 559346"/>
                <a:gd name="connsiteY18" fmla="*/ 420929 h 563501"/>
                <a:gd name="connsiteX19" fmla="*/ 503247 w 559346"/>
                <a:gd name="connsiteY19" fmla="*/ 446329 h 563501"/>
                <a:gd name="connsiteX20" fmla="*/ 498167 w 559346"/>
                <a:gd name="connsiteY20" fmla="*/ 497129 h 563501"/>
                <a:gd name="connsiteX21" fmla="*/ 453717 w 559346"/>
                <a:gd name="connsiteY21" fmla="*/ 505701 h 563501"/>
                <a:gd name="connsiteX22" fmla="*/ 405458 w 559346"/>
                <a:gd name="connsiteY22" fmla="*/ 480936 h 563501"/>
                <a:gd name="connsiteX23" fmla="*/ 355927 w 559346"/>
                <a:gd name="connsiteY23" fmla="*/ 441249 h 563501"/>
                <a:gd name="connsiteX24" fmla="*/ 320367 w 559346"/>
                <a:gd name="connsiteY24" fmla="*/ 446329 h 563501"/>
                <a:gd name="connsiteX25" fmla="*/ 315287 w 559346"/>
                <a:gd name="connsiteY25" fmla="*/ 461569 h 563501"/>
                <a:gd name="connsiteX26" fmla="*/ 310207 w 559346"/>
                <a:gd name="connsiteY26" fmla="*/ 532689 h 563501"/>
                <a:gd name="connsiteX27" fmla="*/ 259407 w 559346"/>
                <a:gd name="connsiteY27" fmla="*/ 563169 h 563501"/>
                <a:gd name="connsiteX28" fmla="*/ 183207 w 559346"/>
                <a:gd name="connsiteY28" fmla="*/ 547929 h 563501"/>
                <a:gd name="connsiteX29" fmla="*/ 178127 w 559346"/>
                <a:gd name="connsiteY29" fmla="*/ 527609 h 563501"/>
                <a:gd name="connsiteX30" fmla="*/ 188287 w 559346"/>
                <a:gd name="connsiteY30" fmla="*/ 512369 h 563501"/>
                <a:gd name="connsiteX31" fmla="*/ 203527 w 559346"/>
                <a:gd name="connsiteY31" fmla="*/ 497129 h 563501"/>
                <a:gd name="connsiteX32" fmla="*/ 208607 w 559346"/>
                <a:gd name="connsiteY32" fmla="*/ 481889 h 563501"/>
                <a:gd name="connsiteX33" fmla="*/ 188287 w 559346"/>
                <a:gd name="connsiteY33" fmla="*/ 431089 h 563501"/>
                <a:gd name="connsiteX34" fmla="*/ 147647 w 559346"/>
                <a:gd name="connsiteY34" fmla="*/ 426009 h 563501"/>
                <a:gd name="connsiteX35" fmla="*/ 69225 w 559346"/>
                <a:gd name="connsiteY35" fmla="*/ 439979 h 563501"/>
                <a:gd name="connsiteX36" fmla="*/ 40967 w 559346"/>
                <a:gd name="connsiteY36" fmla="*/ 385369 h 563501"/>
                <a:gd name="connsiteX37" fmla="*/ 107007 w 559346"/>
                <a:gd name="connsiteY37" fmla="*/ 380289 h 563501"/>
                <a:gd name="connsiteX38" fmla="*/ 133883 w 559346"/>
                <a:gd name="connsiteY38" fmla="*/ 358877 h 563501"/>
                <a:gd name="connsiteX39" fmla="*/ 122247 w 559346"/>
                <a:gd name="connsiteY39" fmla="*/ 324409 h 563501"/>
                <a:gd name="connsiteX40" fmla="*/ 81607 w 559346"/>
                <a:gd name="connsiteY40" fmla="*/ 293929 h 563501"/>
                <a:gd name="connsiteX41" fmla="*/ 30807 w 559346"/>
                <a:gd name="connsiteY41" fmla="*/ 268529 h 563501"/>
                <a:gd name="connsiteX42" fmla="*/ 5407 w 559346"/>
                <a:gd name="connsiteY42" fmla="*/ 238049 h 563501"/>
                <a:gd name="connsiteX43" fmla="*/ 5407 w 559346"/>
                <a:gd name="connsiteY43" fmla="*/ 187249 h 563501"/>
                <a:gd name="connsiteX44" fmla="*/ 20647 w 559346"/>
                <a:gd name="connsiteY44" fmla="*/ 182169 h 563501"/>
                <a:gd name="connsiteX45" fmla="*/ 71447 w 559346"/>
                <a:gd name="connsiteY45" fmla="*/ 192329 h 563501"/>
                <a:gd name="connsiteX46" fmla="*/ 86687 w 559346"/>
                <a:gd name="connsiteY46" fmla="*/ 202489 h 563501"/>
                <a:gd name="connsiteX47" fmla="*/ 101927 w 559346"/>
                <a:gd name="connsiteY47" fmla="*/ 207569 h 563501"/>
                <a:gd name="connsiteX48" fmla="*/ 112087 w 559346"/>
                <a:gd name="connsiteY48" fmla="*/ 166929 h 563501"/>
                <a:gd name="connsiteX49" fmla="*/ 50810 w 559346"/>
                <a:gd name="connsiteY49" fmla="*/ 116446 h 563501"/>
                <a:gd name="connsiteX50" fmla="*/ 55255 w 559346"/>
                <a:gd name="connsiteY50" fmla="*/ 79617 h 563501"/>
                <a:gd name="connsiteX51" fmla="*/ 101927 w 559346"/>
                <a:gd name="connsiteY51" fmla="*/ 100889 h 563501"/>
                <a:gd name="connsiteX52" fmla="*/ 132407 w 559346"/>
                <a:gd name="connsiteY52" fmla="*/ 111049 h 563501"/>
                <a:gd name="connsiteX53" fmla="*/ 162887 w 559346"/>
                <a:gd name="connsiteY53" fmla="*/ 105969 h 563501"/>
                <a:gd name="connsiteX0" fmla="*/ 162887 w 559346"/>
                <a:gd name="connsiteY0" fmla="*/ 100053 h 557585"/>
                <a:gd name="connsiteX1" fmla="*/ 176539 w 559346"/>
                <a:gd name="connsiteY1" fmla="*/ 59730 h 557585"/>
                <a:gd name="connsiteX2" fmla="*/ 183207 w 559346"/>
                <a:gd name="connsiteY2" fmla="*/ 23218 h 557585"/>
                <a:gd name="connsiteX3" fmla="*/ 235097 w 559346"/>
                <a:gd name="connsiteY3" fmla="*/ 2178 h 557585"/>
                <a:gd name="connsiteX4" fmla="*/ 267979 w 559346"/>
                <a:gd name="connsiteY4" fmla="*/ 76241 h 557585"/>
                <a:gd name="connsiteX5" fmla="*/ 315287 w 559346"/>
                <a:gd name="connsiteY5" fmla="*/ 104498 h 557585"/>
                <a:gd name="connsiteX6" fmla="*/ 365770 w 559346"/>
                <a:gd name="connsiteY6" fmla="*/ 68620 h 557585"/>
                <a:gd name="connsiteX7" fmla="*/ 406727 w 559346"/>
                <a:gd name="connsiteY7" fmla="*/ 100053 h 557585"/>
                <a:gd name="connsiteX8" fmla="*/ 411807 w 559346"/>
                <a:gd name="connsiteY8" fmla="*/ 176253 h 557585"/>
                <a:gd name="connsiteX9" fmla="*/ 442287 w 559346"/>
                <a:gd name="connsiteY9" fmla="*/ 201653 h 557585"/>
                <a:gd name="connsiteX10" fmla="*/ 503247 w 559346"/>
                <a:gd name="connsiteY10" fmla="*/ 221973 h 557585"/>
                <a:gd name="connsiteX11" fmla="*/ 548967 w 559346"/>
                <a:gd name="connsiteY11" fmla="*/ 247373 h 557585"/>
                <a:gd name="connsiteX12" fmla="*/ 559127 w 559346"/>
                <a:gd name="connsiteY12" fmla="*/ 272773 h 557585"/>
                <a:gd name="connsiteX13" fmla="*/ 554047 w 559346"/>
                <a:gd name="connsiteY13" fmla="*/ 298173 h 557585"/>
                <a:gd name="connsiteX14" fmla="*/ 518487 w 559346"/>
                <a:gd name="connsiteY14" fmla="*/ 318493 h 557585"/>
                <a:gd name="connsiteX15" fmla="*/ 447367 w 559346"/>
                <a:gd name="connsiteY15" fmla="*/ 308333 h 557585"/>
                <a:gd name="connsiteX16" fmla="*/ 442287 w 559346"/>
                <a:gd name="connsiteY16" fmla="*/ 348973 h 557585"/>
                <a:gd name="connsiteX17" fmla="*/ 462607 w 559346"/>
                <a:gd name="connsiteY17" fmla="*/ 369293 h 557585"/>
                <a:gd name="connsiteX18" fmla="*/ 493087 w 559346"/>
                <a:gd name="connsiteY18" fmla="*/ 415013 h 557585"/>
                <a:gd name="connsiteX19" fmla="*/ 503247 w 559346"/>
                <a:gd name="connsiteY19" fmla="*/ 440413 h 557585"/>
                <a:gd name="connsiteX20" fmla="*/ 498167 w 559346"/>
                <a:gd name="connsiteY20" fmla="*/ 491213 h 557585"/>
                <a:gd name="connsiteX21" fmla="*/ 453717 w 559346"/>
                <a:gd name="connsiteY21" fmla="*/ 499785 h 557585"/>
                <a:gd name="connsiteX22" fmla="*/ 405458 w 559346"/>
                <a:gd name="connsiteY22" fmla="*/ 475020 h 557585"/>
                <a:gd name="connsiteX23" fmla="*/ 355927 w 559346"/>
                <a:gd name="connsiteY23" fmla="*/ 435333 h 557585"/>
                <a:gd name="connsiteX24" fmla="*/ 320367 w 559346"/>
                <a:gd name="connsiteY24" fmla="*/ 440413 h 557585"/>
                <a:gd name="connsiteX25" fmla="*/ 315287 w 559346"/>
                <a:gd name="connsiteY25" fmla="*/ 455653 h 557585"/>
                <a:gd name="connsiteX26" fmla="*/ 310207 w 559346"/>
                <a:gd name="connsiteY26" fmla="*/ 526773 h 557585"/>
                <a:gd name="connsiteX27" fmla="*/ 259407 w 559346"/>
                <a:gd name="connsiteY27" fmla="*/ 557253 h 557585"/>
                <a:gd name="connsiteX28" fmla="*/ 183207 w 559346"/>
                <a:gd name="connsiteY28" fmla="*/ 542013 h 557585"/>
                <a:gd name="connsiteX29" fmla="*/ 178127 w 559346"/>
                <a:gd name="connsiteY29" fmla="*/ 521693 h 557585"/>
                <a:gd name="connsiteX30" fmla="*/ 188287 w 559346"/>
                <a:gd name="connsiteY30" fmla="*/ 506453 h 557585"/>
                <a:gd name="connsiteX31" fmla="*/ 203527 w 559346"/>
                <a:gd name="connsiteY31" fmla="*/ 491213 h 557585"/>
                <a:gd name="connsiteX32" fmla="*/ 208607 w 559346"/>
                <a:gd name="connsiteY32" fmla="*/ 475973 h 557585"/>
                <a:gd name="connsiteX33" fmla="*/ 188287 w 559346"/>
                <a:gd name="connsiteY33" fmla="*/ 425173 h 557585"/>
                <a:gd name="connsiteX34" fmla="*/ 147647 w 559346"/>
                <a:gd name="connsiteY34" fmla="*/ 420093 h 557585"/>
                <a:gd name="connsiteX35" fmla="*/ 69225 w 559346"/>
                <a:gd name="connsiteY35" fmla="*/ 434063 h 557585"/>
                <a:gd name="connsiteX36" fmla="*/ 40967 w 559346"/>
                <a:gd name="connsiteY36" fmla="*/ 379453 h 557585"/>
                <a:gd name="connsiteX37" fmla="*/ 107007 w 559346"/>
                <a:gd name="connsiteY37" fmla="*/ 374373 h 557585"/>
                <a:gd name="connsiteX38" fmla="*/ 133883 w 559346"/>
                <a:gd name="connsiteY38" fmla="*/ 352961 h 557585"/>
                <a:gd name="connsiteX39" fmla="*/ 122247 w 559346"/>
                <a:gd name="connsiteY39" fmla="*/ 318493 h 557585"/>
                <a:gd name="connsiteX40" fmla="*/ 81607 w 559346"/>
                <a:gd name="connsiteY40" fmla="*/ 288013 h 557585"/>
                <a:gd name="connsiteX41" fmla="*/ 30807 w 559346"/>
                <a:gd name="connsiteY41" fmla="*/ 262613 h 557585"/>
                <a:gd name="connsiteX42" fmla="*/ 5407 w 559346"/>
                <a:gd name="connsiteY42" fmla="*/ 232133 h 557585"/>
                <a:gd name="connsiteX43" fmla="*/ 5407 w 559346"/>
                <a:gd name="connsiteY43" fmla="*/ 181333 h 557585"/>
                <a:gd name="connsiteX44" fmla="*/ 20647 w 559346"/>
                <a:gd name="connsiteY44" fmla="*/ 176253 h 557585"/>
                <a:gd name="connsiteX45" fmla="*/ 71447 w 559346"/>
                <a:gd name="connsiteY45" fmla="*/ 186413 h 557585"/>
                <a:gd name="connsiteX46" fmla="*/ 86687 w 559346"/>
                <a:gd name="connsiteY46" fmla="*/ 196573 h 557585"/>
                <a:gd name="connsiteX47" fmla="*/ 101927 w 559346"/>
                <a:gd name="connsiteY47" fmla="*/ 201653 h 557585"/>
                <a:gd name="connsiteX48" fmla="*/ 112087 w 559346"/>
                <a:gd name="connsiteY48" fmla="*/ 161013 h 557585"/>
                <a:gd name="connsiteX49" fmla="*/ 50810 w 559346"/>
                <a:gd name="connsiteY49" fmla="*/ 110530 h 557585"/>
                <a:gd name="connsiteX50" fmla="*/ 55255 w 559346"/>
                <a:gd name="connsiteY50" fmla="*/ 73701 h 557585"/>
                <a:gd name="connsiteX51" fmla="*/ 101927 w 559346"/>
                <a:gd name="connsiteY51" fmla="*/ 94973 h 557585"/>
                <a:gd name="connsiteX52" fmla="*/ 132407 w 559346"/>
                <a:gd name="connsiteY52" fmla="*/ 105133 h 557585"/>
                <a:gd name="connsiteX53" fmla="*/ 162887 w 559346"/>
                <a:gd name="connsiteY53" fmla="*/ 100053 h 557585"/>
                <a:gd name="connsiteX0" fmla="*/ 162887 w 559346"/>
                <a:gd name="connsiteY0" fmla="*/ 103425 h 560957"/>
                <a:gd name="connsiteX1" fmla="*/ 176539 w 559346"/>
                <a:gd name="connsiteY1" fmla="*/ 63102 h 560957"/>
                <a:gd name="connsiteX2" fmla="*/ 183207 w 559346"/>
                <a:gd name="connsiteY2" fmla="*/ 26590 h 560957"/>
                <a:gd name="connsiteX3" fmla="*/ 235097 w 559346"/>
                <a:gd name="connsiteY3" fmla="*/ 5550 h 560957"/>
                <a:gd name="connsiteX4" fmla="*/ 267979 w 559346"/>
                <a:gd name="connsiteY4" fmla="*/ 79613 h 560957"/>
                <a:gd name="connsiteX5" fmla="*/ 315287 w 559346"/>
                <a:gd name="connsiteY5" fmla="*/ 107870 h 560957"/>
                <a:gd name="connsiteX6" fmla="*/ 365770 w 559346"/>
                <a:gd name="connsiteY6" fmla="*/ 71992 h 560957"/>
                <a:gd name="connsiteX7" fmla="*/ 406727 w 559346"/>
                <a:gd name="connsiteY7" fmla="*/ 103425 h 560957"/>
                <a:gd name="connsiteX8" fmla="*/ 411807 w 559346"/>
                <a:gd name="connsiteY8" fmla="*/ 179625 h 560957"/>
                <a:gd name="connsiteX9" fmla="*/ 442287 w 559346"/>
                <a:gd name="connsiteY9" fmla="*/ 205025 h 560957"/>
                <a:gd name="connsiteX10" fmla="*/ 503247 w 559346"/>
                <a:gd name="connsiteY10" fmla="*/ 225345 h 560957"/>
                <a:gd name="connsiteX11" fmla="*/ 548967 w 559346"/>
                <a:gd name="connsiteY11" fmla="*/ 250745 h 560957"/>
                <a:gd name="connsiteX12" fmla="*/ 559127 w 559346"/>
                <a:gd name="connsiteY12" fmla="*/ 276145 h 560957"/>
                <a:gd name="connsiteX13" fmla="*/ 554047 w 559346"/>
                <a:gd name="connsiteY13" fmla="*/ 301545 h 560957"/>
                <a:gd name="connsiteX14" fmla="*/ 518487 w 559346"/>
                <a:gd name="connsiteY14" fmla="*/ 321865 h 560957"/>
                <a:gd name="connsiteX15" fmla="*/ 447367 w 559346"/>
                <a:gd name="connsiteY15" fmla="*/ 311705 h 560957"/>
                <a:gd name="connsiteX16" fmla="*/ 442287 w 559346"/>
                <a:gd name="connsiteY16" fmla="*/ 352345 h 560957"/>
                <a:gd name="connsiteX17" fmla="*/ 462607 w 559346"/>
                <a:gd name="connsiteY17" fmla="*/ 372665 h 560957"/>
                <a:gd name="connsiteX18" fmla="*/ 493087 w 559346"/>
                <a:gd name="connsiteY18" fmla="*/ 418385 h 560957"/>
                <a:gd name="connsiteX19" fmla="*/ 503247 w 559346"/>
                <a:gd name="connsiteY19" fmla="*/ 443785 h 560957"/>
                <a:gd name="connsiteX20" fmla="*/ 498167 w 559346"/>
                <a:gd name="connsiteY20" fmla="*/ 494585 h 560957"/>
                <a:gd name="connsiteX21" fmla="*/ 453717 w 559346"/>
                <a:gd name="connsiteY21" fmla="*/ 503157 h 560957"/>
                <a:gd name="connsiteX22" fmla="*/ 405458 w 559346"/>
                <a:gd name="connsiteY22" fmla="*/ 478392 h 560957"/>
                <a:gd name="connsiteX23" fmla="*/ 355927 w 559346"/>
                <a:gd name="connsiteY23" fmla="*/ 438705 h 560957"/>
                <a:gd name="connsiteX24" fmla="*/ 320367 w 559346"/>
                <a:gd name="connsiteY24" fmla="*/ 443785 h 560957"/>
                <a:gd name="connsiteX25" fmla="*/ 315287 w 559346"/>
                <a:gd name="connsiteY25" fmla="*/ 459025 h 560957"/>
                <a:gd name="connsiteX26" fmla="*/ 310207 w 559346"/>
                <a:gd name="connsiteY26" fmla="*/ 530145 h 560957"/>
                <a:gd name="connsiteX27" fmla="*/ 259407 w 559346"/>
                <a:gd name="connsiteY27" fmla="*/ 560625 h 560957"/>
                <a:gd name="connsiteX28" fmla="*/ 183207 w 559346"/>
                <a:gd name="connsiteY28" fmla="*/ 545385 h 560957"/>
                <a:gd name="connsiteX29" fmla="*/ 178127 w 559346"/>
                <a:gd name="connsiteY29" fmla="*/ 525065 h 560957"/>
                <a:gd name="connsiteX30" fmla="*/ 188287 w 559346"/>
                <a:gd name="connsiteY30" fmla="*/ 509825 h 560957"/>
                <a:gd name="connsiteX31" fmla="*/ 203527 w 559346"/>
                <a:gd name="connsiteY31" fmla="*/ 494585 h 560957"/>
                <a:gd name="connsiteX32" fmla="*/ 208607 w 559346"/>
                <a:gd name="connsiteY32" fmla="*/ 479345 h 560957"/>
                <a:gd name="connsiteX33" fmla="*/ 188287 w 559346"/>
                <a:gd name="connsiteY33" fmla="*/ 428545 h 560957"/>
                <a:gd name="connsiteX34" fmla="*/ 147647 w 559346"/>
                <a:gd name="connsiteY34" fmla="*/ 423465 h 560957"/>
                <a:gd name="connsiteX35" fmla="*/ 69225 w 559346"/>
                <a:gd name="connsiteY35" fmla="*/ 437435 h 560957"/>
                <a:gd name="connsiteX36" fmla="*/ 40967 w 559346"/>
                <a:gd name="connsiteY36" fmla="*/ 382825 h 560957"/>
                <a:gd name="connsiteX37" fmla="*/ 107007 w 559346"/>
                <a:gd name="connsiteY37" fmla="*/ 377745 h 560957"/>
                <a:gd name="connsiteX38" fmla="*/ 133883 w 559346"/>
                <a:gd name="connsiteY38" fmla="*/ 356333 h 560957"/>
                <a:gd name="connsiteX39" fmla="*/ 122247 w 559346"/>
                <a:gd name="connsiteY39" fmla="*/ 321865 h 560957"/>
                <a:gd name="connsiteX40" fmla="*/ 81607 w 559346"/>
                <a:gd name="connsiteY40" fmla="*/ 291385 h 560957"/>
                <a:gd name="connsiteX41" fmla="*/ 30807 w 559346"/>
                <a:gd name="connsiteY41" fmla="*/ 265985 h 560957"/>
                <a:gd name="connsiteX42" fmla="*/ 5407 w 559346"/>
                <a:gd name="connsiteY42" fmla="*/ 235505 h 560957"/>
                <a:gd name="connsiteX43" fmla="*/ 5407 w 559346"/>
                <a:gd name="connsiteY43" fmla="*/ 184705 h 560957"/>
                <a:gd name="connsiteX44" fmla="*/ 20647 w 559346"/>
                <a:gd name="connsiteY44" fmla="*/ 179625 h 560957"/>
                <a:gd name="connsiteX45" fmla="*/ 71447 w 559346"/>
                <a:gd name="connsiteY45" fmla="*/ 189785 h 560957"/>
                <a:gd name="connsiteX46" fmla="*/ 86687 w 559346"/>
                <a:gd name="connsiteY46" fmla="*/ 199945 h 560957"/>
                <a:gd name="connsiteX47" fmla="*/ 101927 w 559346"/>
                <a:gd name="connsiteY47" fmla="*/ 205025 h 560957"/>
                <a:gd name="connsiteX48" fmla="*/ 112087 w 559346"/>
                <a:gd name="connsiteY48" fmla="*/ 164385 h 560957"/>
                <a:gd name="connsiteX49" fmla="*/ 50810 w 559346"/>
                <a:gd name="connsiteY49" fmla="*/ 113902 h 560957"/>
                <a:gd name="connsiteX50" fmla="*/ 55255 w 559346"/>
                <a:gd name="connsiteY50" fmla="*/ 77073 h 560957"/>
                <a:gd name="connsiteX51" fmla="*/ 101927 w 559346"/>
                <a:gd name="connsiteY51" fmla="*/ 98345 h 560957"/>
                <a:gd name="connsiteX52" fmla="*/ 132407 w 559346"/>
                <a:gd name="connsiteY52" fmla="*/ 108505 h 560957"/>
                <a:gd name="connsiteX53" fmla="*/ 162887 w 559346"/>
                <a:gd name="connsiteY53" fmla="*/ 103425 h 560957"/>
                <a:gd name="connsiteX0" fmla="*/ 162887 w 559346"/>
                <a:gd name="connsiteY0" fmla="*/ 103425 h 560957"/>
                <a:gd name="connsiteX1" fmla="*/ 176539 w 559346"/>
                <a:gd name="connsiteY1" fmla="*/ 63102 h 560957"/>
                <a:gd name="connsiteX2" fmla="*/ 183207 w 559346"/>
                <a:gd name="connsiteY2" fmla="*/ 26590 h 560957"/>
                <a:gd name="connsiteX3" fmla="*/ 235097 w 559346"/>
                <a:gd name="connsiteY3" fmla="*/ 5550 h 560957"/>
                <a:gd name="connsiteX4" fmla="*/ 267979 w 559346"/>
                <a:gd name="connsiteY4" fmla="*/ 79613 h 560957"/>
                <a:gd name="connsiteX5" fmla="*/ 305374 w 559346"/>
                <a:gd name="connsiteY5" fmla="*/ 100484 h 560957"/>
                <a:gd name="connsiteX6" fmla="*/ 365770 w 559346"/>
                <a:gd name="connsiteY6" fmla="*/ 71992 h 560957"/>
                <a:gd name="connsiteX7" fmla="*/ 406727 w 559346"/>
                <a:gd name="connsiteY7" fmla="*/ 103425 h 560957"/>
                <a:gd name="connsiteX8" fmla="*/ 411807 w 559346"/>
                <a:gd name="connsiteY8" fmla="*/ 179625 h 560957"/>
                <a:gd name="connsiteX9" fmla="*/ 442287 w 559346"/>
                <a:gd name="connsiteY9" fmla="*/ 205025 h 560957"/>
                <a:gd name="connsiteX10" fmla="*/ 503247 w 559346"/>
                <a:gd name="connsiteY10" fmla="*/ 225345 h 560957"/>
                <a:gd name="connsiteX11" fmla="*/ 548967 w 559346"/>
                <a:gd name="connsiteY11" fmla="*/ 250745 h 560957"/>
                <a:gd name="connsiteX12" fmla="*/ 559127 w 559346"/>
                <a:gd name="connsiteY12" fmla="*/ 276145 h 560957"/>
                <a:gd name="connsiteX13" fmla="*/ 554047 w 559346"/>
                <a:gd name="connsiteY13" fmla="*/ 301545 h 560957"/>
                <a:gd name="connsiteX14" fmla="*/ 518487 w 559346"/>
                <a:gd name="connsiteY14" fmla="*/ 321865 h 560957"/>
                <a:gd name="connsiteX15" fmla="*/ 447367 w 559346"/>
                <a:gd name="connsiteY15" fmla="*/ 311705 h 560957"/>
                <a:gd name="connsiteX16" fmla="*/ 442287 w 559346"/>
                <a:gd name="connsiteY16" fmla="*/ 352345 h 560957"/>
                <a:gd name="connsiteX17" fmla="*/ 462607 w 559346"/>
                <a:gd name="connsiteY17" fmla="*/ 372665 h 560957"/>
                <a:gd name="connsiteX18" fmla="*/ 493087 w 559346"/>
                <a:gd name="connsiteY18" fmla="*/ 418385 h 560957"/>
                <a:gd name="connsiteX19" fmla="*/ 503247 w 559346"/>
                <a:gd name="connsiteY19" fmla="*/ 443785 h 560957"/>
                <a:gd name="connsiteX20" fmla="*/ 498167 w 559346"/>
                <a:gd name="connsiteY20" fmla="*/ 494585 h 560957"/>
                <a:gd name="connsiteX21" fmla="*/ 453717 w 559346"/>
                <a:gd name="connsiteY21" fmla="*/ 503157 h 560957"/>
                <a:gd name="connsiteX22" fmla="*/ 405458 w 559346"/>
                <a:gd name="connsiteY22" fmla="*/ 478392 h 560957"/>
                <a:gd name="connsiteX23" fmla="*/ 355927 w 559346"/>
                <a:gd name="connsiteY23" fmla="*/ 438705 h 560957"/>
                <a:gd name="connsiteX24" fmla="*/ 320367 w 559346"/>
                <a:gd name="connsiteY24" fmla="*/ 443785 h 560957"/>
                <a:gd name="connsiteX25" fmla="*/ 315287 w 559346"/>
                <a:gd name="connsiteY25" fmla="*/ 459025 h 560957"/>
                <a:gd name="connsiteX26" fmla="*/ 310207 w 559346"/>
                <a:gd name="connsiteY26" fmla="*/ 530145 h 560957"/>
                <a:gd name="connsiteX27" fmla="*/ 259407 w 559346"/>
                <a:gd name="connsiteY27" fmla="*/ 560625 h 560957"/>
                <a:gd name="connsiteX28" fmla="*/ 183207 w 559346"/>
                <a:gd name="connsiteY28" fmla="*/ 545385 h 560957"/>
                <a:gd name="connsiteX29" fmla="*/ 178127 w 559346"/>
                <a:gd name="connsiteY29" fmla="*/ 525065 h 560957"/>
                <a:gd name="connsiteX30" fmla="*/ 188287 w 559346"/>
                <a:gd name="connsiteY30" fmla="*/ 509825 h 560957"/>
                <a:gd name="connsiteX31" fmla="*/ 203527 w 559346"/>
                <a:gd name="connsiteY31" fmla="*/ 494585 h 560957"/>
                <a:gd name="connsiteX32" fmla="*/ 208607 w 559346"/>
                <a:gd name="connsiteY32" fmla="*/ 479345 h 560957"/>
                <a:gd name="connsiteX33" fmla="*/ 188287 w 559346"/>
                <a:gd name="connsiteY33" fmla="*/ 428545 h 560957"/>
                <a:gd name="connsiteX34" fmla="*/ 147647 w 559346"/>
                <a:gd name="connsiteY34" fmla="*/ 423465 h 560957"/>
                <a:gd name="connsiteX35" fmla="*/ 69225 w 559346"/>
                <a:gd name="connsiteY35" fmla="*/ 437435 h 560957"/>
                <a:gd name="connsiteX36" fmla="*/ 40967 w 559346"/>
                <a:gd name="connsiteY36" fmla="*/ 382825 h 560957"/>
                <a:gd name="connsiteX37" fmla="*/ 107007 w 559346"/>
                <a:gd name="connsiteY37" fmla="*/ 377745 h 560957"/>
                <a:gd name="connsiteX38" fmla="*/ 133883 w 559346"/>
                <a:gd name="connsiteY38" fmla="*/ 356333 h 560957"/>
                <a:gd name="connsiteX39" fmla="*/ 122247 w 559346"/>
                <a:gd name="connsiteY39" fmla="*/ 321865 h 560957"/>
                <a:gd name="connsiteX40" fmla="*/ 81607 w 559346"/>
                <a:gd name="connsiteY40" fmla="*/ 291385 h 560957"/>
                <a:gd name="connsiteX41" fmla="*/ 30807 w 559346"/>
                <a:gd name="connsiteY41" fmla="*/ 265985 h 560957"/>
                <a:gd name="connsiteX42" fmla="*/ 5407 w 559346"/>
                <a:gd name="connsiteY42" fmla="*/ 235505 h 560957"/>
                <a:gd name="connsiteX43" fmla="*/ 5407 w 559346"/>
                <a:gd name="connsiteY43" fmla="*/ 184705 h 560957"/>
                <a:gd name="connsiteX44" fmla="*/ 20647 w 559346"/>
                <a:gd name="connsiteY44" fmla="*/ 179625 h 560957"/>
                <a:gd name="connsiteX45" fmla="*/ 71447 w 559346"/>
                <a:gd name="connsiteY45" fmla="*/ 189785 h 560957"/>
                <a:gd name="connsiteX46" fmla="*/ 86687 w 559346"/>
                <a:gd name="connsiteY46" fmla="*/ 199945 h 560957"/>
                <a:gd name="connsiteX47" fmla="*/ 101927 w 559346"/>
                <a:gd name="connsiteY47" fmla="*/ 205025 h 560957"/>
                <a:gd name="connsiteX48" fmla="*/ 112087 w 559346"/>
                <a:gd name="connsiteY48" fmla="*/ 164385 h 560957"/>
                <a:gd name="connsiteX49" fmla="*/ 50810 w 559346"/>
                <a:gd name="connsiteY49" fmla="*/ 113902 h 560957"/>
                <a:gd name="connsiteX50" fmla="*/ 55255 w 559346"/>
                <a:gd name="connsiteY50" fmla="*/ 77073 h 560957"/>
                <a:gd name="connsiteX51" fmla="*/ 101927 w 559346"/>
                <a:gd name="connsiteY51" fmla="*/ 98345 h 560957"/>
                <a:gd name="connsiteX52" fmla="*/ 132407 w 559346"/>
                <a:gd name="connsiteY52" fmla="*/ 108505 h 560957"/>
                <a:gd name="connsiteX53" fmla="*/ 162887 w 559346"/>
                <a:gd name="connsiteY53" fmla="*/ 103425 h 560957"/>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183207 w 559346"/>
                <a:gd name="connsiteY28" fmla="*/ 545385 h 560625"/>
                <a:gd name="connsiteX29" fmla="*/ 208598 w 559346"/>
                <a:gd name="connsiteY29" fmla="*/ 518653 h 560625"/>
                <a:gd name="connsiteX30" fmla="*/ 188287 w 559346"/>
                <a:gd name="connsiteY30" fmla="*/ 509825 h 560625"/>
                <a:gd name="connsiteX31" fmla="*/ 203527 w 559346"/>
                <a:gd name="connsiteY31" fmla="*/ 494585 h 560625"/>
                <a:gd name="connsiteX32" fmla="*/ 208607 w 559346"/>
                <a:gd name="connsiteY32" fmla="*/ 479345 h 560625"/>
                <a:gd name="connsiteX33" fmla="*/ 188287 w 559346"/>
                <a:gd name="connsiteY33" fmla="*/ 428545 h 560625"/>
                <a:gd name="connsiteX34" fmla="*/ 147647 w 559346"/>
                <a:gd name="connsiteY34" fmla="*/ 423465 h 560625"/>
                <a:gd name="connsiteX35" fmla="*/ 69225 w 559346"/>
                <a:gd name="connsiteY35" fmla="*/ 437435 h 560625"/>
                <a:gd name="connsiteX36" fmla="*/ 40967 w 559346"/>
                <a:gd name="connsiteY36" fmla="*/ 382825 h 560625"/>
                <a:gd name="connsiteX37" fmla="*/ 107007 w 559346"/>
                <a:gd name="connsiteY37" fmla="*/ 377745 h 560625"/>
                <a:gd name="connsiteX38" fmla="*/ 133883 w 559346"/>
                <a:gd name="connsiteY38" fmla="*/ 356333 h 560625"/>
                <a:gd name="connsiteX39" fmla="*/ 122247 w 559346"/>
                <a:gd name="connsiteY39" fmla="*/ 321865 h 560625"/>
                <a:gd name="connsiteX40" fmla="*/ 81607 w 559346"/>
                <a:gd name="connsiteY40" fmla="*/ 291385 h 560625"/>
                <a:gd name="connsiteX41" fmla="*/ 30807 w 559346"/>
                <a:gd name="connsiteY41" fmla="*/ 265985 h 560625"/>
                <a:gd name="connsiteX42" fmla="*/ 5407 w 559346"/>
                <a:gd name="connsiteY42" fmla="*/ 235505 h 560625"/>
                <a:gd name="connsiteX43" fmla="*/ 5407 w 559346"/>
                <a:gd name="connsiteY43" fmla="*/ 184705 h 560625"/>
                <a:gd name="connsiteX44" fmla="*/ 20647 w 559346"/>
                <a:gd name="connsiteY44" fmla="*/ 179625 h 560625"/>
                <a:gd name="connsiteX45" fmla="*/ 71447 w 559346"/>
                <a:gd name="connsiteY45" fmla="*/ 189785 h 560625"/>
                <a:gd name="connsiteX46" fmla="*/ 86687 w 559346"/>
                <a:gd name="connsiteY46" fmla="*/ 199945 h 560625"/>
                <a:gd name="connsiteX47" fmla="*/ 101927 w 559346"/>
                <a:gd name="connsiteY47" fmla="*/ 205025 h 560625"/>
                <a:gd name="connsiteX48" fmla="*/ 112087 w 559346"/>
                <a:gd name="connsiteY48" fmla="*/ 164385 h 560625"/>
                <a:gd name="connsiteX49" fmla="*/ 50810 w 559346"/>
                <a:gd name="connsiteY49" fmla="*/ 113902 h 560625"/>
                <a:gd name="connsiteX50" fmla="*/ 55255 w 559346"/>
                <a:gd name="connsiteY50" fmla="*/ 77073 h 560625"/>
                <a:gd name="connsiteX51" fmla="*/ 101927 w 559346"/>
                <a:gd name="connsiteY51" fmla="*/ 98345 h 560625"/>
                <a:gd name="connsiteX52" fmla="*/ 132407 w 559346"/>
                <a:gd name="connsiteY52" fmla="*/ 108505 h 560625"/>
                <a:gd name="connsiteX53" fmla="*/ 162887 w 559346"/>
                <a:gd name="connsiteY53" fmla="*/ 103425 h 560625"/>
                <a:gd name="connsiteX0" fmla="*/ 162887 w 559346"/>
                <a:gd name="connsiteY0" fmla="*/ 103425 h 562872"/>
                <a:gd name="connsiteX1" fmla="*/ 176539 w 559346"/>
                <a:gd name="connsiteY1" fmla="*/ 63102 h 562872"/>
                <a:gd name="connsiteX2" fmla="*/ 183207 w 559346"/>
                <a:gd name="connsiteY2" fmla="*/ 26590 h 562872"/>
                <a:gd name="connsiteX3" fmla="*/ 235097 w 559346"/>
                <a:gd name="connsiteY3" fmla="*/ 5550 h 562872"/>
                <a:gd name="connsiteX4" fmla="*/ 267979 w 559346"/>
                <a:gd name="connsiteY4" fmla="*/ 79613 h 562872"/>
                <a:gd name="connsiteX5" fmla="*/ 305374 w 559346"/>
                <a:gd name="connsiteY5" fmla="*/ 100484 h 562872"/>
                <a:gd name="connsiteX6" fmla="*/ 365770 w 559346"/>
                <a:gd name="connsiteY6" fmla="*/ 71992 h 562872"/>
                <a:gd name="connsiteX7" fmla="*/ 406727 w 559346"/>
                <a:gd name="connsiteY7" fmla="*/ 103425 h 562872"/>
                <a:gd name="connsiteX8" fmla="*/ 411807 w 559346"/>
                <a:gd name="connsiteY8" fmla="*/ 179625 h 562872"/>
                <a:gd name="connsiteX9" fmla="*/ 442287 w 559346"/>
                <a:gd name="connsiteY9" fmla="*/ 205025 h 562872"/>
                <a:gd name="connsiteX10" fmla="*/ 503247 w 559346"/>
                <a:gd name="connsiteY10" fmla="*/ 225345 h 562872"/>
                <a:gd name="connsiteX11" fmla="*/ 548967 w 559346"/>
                <a:gd name="connsiteY11" fmla="*/ 250745 h 562872"/>
                <a:gd name="connsiteX12" fmla="*/ 559127 w 559346"/>
                <a:gd name="connsiteY12" fmla="*/ 276145 h 562872"/>
                <a:gd name="connsiteX13" fmla="*/ 554047 w 559346"/>
                <a:gd name="connsiteY13" fmla="*/ 301545 h 562872"/>
                <a:gd name="connsiteX14" fmla="*/ 518487 w 559346"/>
                <a:gd name="connsiteY14" fmla="*/ 321865 h 562872"/>
                <a:gd name="connsiteX15" fmla="*/ 447367 w 559346"/>
                <a:gd name="connsiteY15" fmla="*/ 311705 h 562872"/>
                <a:gd name="connsiteX16" fmla="*/ 442287 w 559346"/>
                <a:gd name="connsiteY16" fmla="*/ 352345 h 562872"/>
                <a:gd name="connsiteX17" fmla="*/ 462607 w 559346"/>
                <a:gd name="connsiteY17" fmla="*/ 372665 h 562872"/>
                <a:gd name="connsiteX18" fmla="*/ 493087 w 559346"/>
                <a:gd name="connsiteY18" fmla="*/ 418385 h 562872"/>
                <a:gd name="connsiteX19" fmla="*/ 503247 w 559346"/>
                <a:gd name="connsiteY19" fmla="*/ 443785 h 562872"/>
                <a:gd name="connsiteX20" fmla="*/ 498167 w 559346"/>
                <a:gd name="connsiteY20" fmla="*/ 494585 h 562872"/>
                <a:gd name="connsiteX21" fmla="*/ 453717 w 559346"/>
                <a:gd name="connsiteY21" fmla="*/ 503157 h 562872"/>
                <a:gd name="connsiteX22" fmla="*/ 405458 w 559346"/>
                <a:gd name="connsiteY22" fmla="*/ 478392 h 562872"/>
                <a:gd name="connsiteX23" fmla="*/ 355927 w 559346"/>
                <a:gd name="connsiteY23" fmla="*/ 438705 h 562872"/>
                <a:gd name="connsiteX24" fmla="*/ 320367 w 559346"/>
                <a:gd name="connsiteY24" fmla="*/ 443785 h 562872"/>
                <a:gd name="connsiteX25" fmla="*/ 315287 w 559346"/>
                <a:gd name="connsiteY25" fmla="*/ 459025 h 562872"/>
                <a:gd name="connsiteX26" fmla="*/ 310207 w 559346"/>
                <a:gd name="connsiteY26" fmla="*/ 530145 h 562872"/>
                <a:gd name="connsiteX27" fmla="*/ 259407 w 559346"/>
                <a:gd name="connsiteY27" fmla="*/ 560625 h 562872"/>
                <a:gd name="connsiteX28" fmla="*/ 227477 w 559346"/>
                <a:gd name="connsiteY28" fmla="*/ 559534 h 562872"/>
                <a:gd name="connsiteX29" fmla="*/ 208598 w 559346"/>
                <a:gd name="connsiteY29" fmla="*/ 518653 h 562872"/>
                <a:gd name="connsiteX30" fmla="*/ 188287 w 559346"/>
                <a:gd name="connsiteY30" fmla="*/ 509825 h 562872"/>
                <a:gd name="connsiteX31" fmla="*/ 203527 w 559346"/>
                <a:gd name="connsiteY31" fmla="*/ 494585 h 562872"/>
                <a:gd name="connsiteX32" fmla="*/ 208607 w 559346"/>
                <a:gd name="connsiteY32" fmla="*/ 479345 h 562872"/>
                <a:gd name="connsiteX33" fmla="*/ 188287 w 559346"/>
                <a:gd name="connsiteY33" fmla="*/ 428545 h 562872"/>
                <a:gd name="connsiteX34" fmla="*/ 147647 w 559346"/>
                <a:gd name="connsiteY34" fmla="*/ 423465 h 562872"/>
                <a:gd name="connsiteX35" fmla="*/ 69225 w 559346"/>
                <a:gd name="connsiteY35" fmla="*/ 437435 h 562872"/>
                <a:gd name="connsiteX36" fmla="*/ 40967 w 559346"/>
                <a:gd name="connsiteY36" fmla="*/ 382825 h 562872"/>
                <a:gd name="connsiteX37" fmla="*/ 107007 w 559346"/>
                <a:gd name="connsiteY37" fmla="*/ 377745 h 562872"/>
                <a:gd name="connsiteX38" fmla="*/ 133883 w 559346"/>
                <a:gd name="connsiteY38" fmla="*/ 356333 h 562872"/>
                <a:gd name="connsiteX39" fmla="*/ 122247 w 559346"/>
                <a:gd name="connsiteY39" fmla="*/ 321865 h 562872"/>
                <a:gd name="connsiteX40" fmla="*/ 81607 w 559346"/>
                <a:gd name="connsiteY40" fmla="*/ 291385 h 562872"/>
                <a:gd name="connsiteX41" fmla="*/ 30807 w 559346"/>
                <a:gd name="connsiteY41" fmla="*/ 265985 h 562872"/>
                <a:gd name="connsiteX42" fmla="*/ 5407 w 559346"/>
                <a:gd name="connsiteY42" fmla="*/ 235505 h 562872"/>
                <a:gd name="connsiteX43" fmla="*/ 5407 w 559346"/>
                <a:gd name="connsiteY43" fmla="*/ 184705 h 562872"/>
                <a:gd name="connsiteX44" fmla="*/ 20647 w 559346"/>
                <a:gd name="connsiteY44" fmla="*/ 179625 h 562872"/>
                <a:gd name="connsiteX45" fmla="*/ 71447 w 559346"/>
                <a:gd name="connsiteY45" fmla="*/ 189785 h 562872"/>
                <a:gd name="connsiteX46" fmla="*/ 86687 w 559346"/>
                <a:gd name="connsiteY46" fmla="*/ 199945 h 562872"/>
                <a:gd name="connsiteX47" fmla="*/ 101927 w 559346"/>
                <a:gd name="connsiteY47" fmla="*/ 205025 h 562872"/>
                <a:gd name="connsiteX48" fmla="*/ 112087 w 559346"/>
                <a:gd name="connsiteY48" fmla="*/ 164385 h 562872"/>
                <a:gd name="connsiteX49" fmla="*/ 50810 w 559346"/>
                <a:gd name="connsiteY49" fmla="*/ 113902 h 562872"/>
                <a:gd name="connsiteX50" fmla="*/ 55255 w 559346"/>
                <a:gd name="connsiteY50" fmla="*/ 77073 h 562872"/>
                <a:gd name="connsiteX51" fmla="*/ 101927 w 559346"/>
                <a:gd name="connsiteY51" fmla="*/ 98345 h 562872"/>
                <a:gd name="connsiteX52" fmla="*/ 132407 w 559346"/>
                <a:gd name="connsiteY52" fmla="*/ 108505 h 562872"/>
                <a:gd name="connsiteX53" fmla="*/ 162887 w 559346"/>
                <a:gd name="connsiteY53" fmla="*/ 103425 h 562872"/>
                <a:gd name="connsiteX0" fmla="*/ 162887 w 559346"/>
                <a:gd name="connsiteY0" fmla="*/ 103425 h 562872"/>
                <a:gd name="connsiteX1" fmla="*/ 176539 w 559346"/>
                <a:gd name="connsiteY1" fmla="*/ 63102 h 562872"/>
                <a:gd name="connsiteX2" fmla="*/ 183207 w 559346"/>
                <a:gd name="connsiteY2" fmla="*/ 26590 h 562872"/>
                <a:gd name="connsiteX3" fmla="*/ 235097 w 559346"/>
                <a:gd name="connsiteY3" fmla="*/ 5550 h 562872"/>
                <a:gd name="connsiteX4" fmla="*/ 267979 w 559346"/>
                <a:gd name="connsiteY4" fmla="*/ 79613 h 562872"/>
                <a:gd name="connsiteX5" fmla="*/ 305374 w 559346"/>
                <a:gd name="connsiteY5" fmla="*/ 100484 h 562872"/>
                <a:gd name="connsiteX6" fmla="*/ 365770 w 559346"/>
                <a:gd name="connsiteY6" fmla="*/ 71992 h 562872"/>
                <a:gd name="connsiteX7" fmla="*/ 406727 w 559346"/>
                <a:gd name="connsiteY7" fmla="*/ 103425 h 562872"/>
                <a:gd name="connsiteX8" fmla="*/ 411807 w 559346"/>
                <a:gd name="connsiteY8" fmla="*/ 179625 h 562872"/>
                <a:gd name="connsiteX9" fmla="*/ 442287 w 559346"/>
                <a:gd name="connsiteY9" fmla="*/ 205025 h 562872"/>
                <a:gd name="connsiteX10" fmla="*/ 503247 w 559346"/>
                <a:gd name="connsiteY10" fmla="*/ 225345 h 562872"/>
                <a:gd name="connsiteX11" fmla="*/ 548967 w 559346"/>
                <a:gd name="connsiteY11" fmla="*/ 250745 h 562872"/>
                <a:gd name="connsiteX12" fmla="*/ 559127 w 559346"/>
                <a:gd name="connsiteY12" fmla="*/ 276145 h 562872"/>
                <a:gd name="connsiteX13" fmla="*/ 554047 w 559346"/>
                <a:gd name="connsiteY13" fmla="*/ 301545 h 562872"/>
                <a:gd name="connsiteX14" fmla="*/ 518487 w 559346"/>
                <a:gd name="connsiteY14" fmla="*/ 321865 h 562872"/>
                <a:gd name="connsiteX15" fmla="*/ 447367 w 559346"/>
                <a:gd name="connsiteY15" fmla="*/ 311705 h 562872"/>
                <a:gd name="connsiteX16" fmla="*/ 442287 w 559346"/>
                <a:gd name="connsiteY16" fmla="*/ 352345 h 562872"/>
                <a:gd name="connsiteX17" fmla="*/ 462607 w 559346"/>
                <a:gd name="connsiteY17" fmla="*/ 372665 h 562872"/>
                <a:gd name="connsiteX18" fmla="*/ 493087 w 559346"/>
                <a:gd name="connsiteY18" fmla="*/ 418385 h 562872"/>
                <a:gd name="connsiteX19" fmla="*/ 503247 w 559346"/>
                <a:gd name="connsiteY19" fmla="*/ 443785 h 562872"/>
                <a:gd name="connsiteX20" fmla="*/ 498167 w 559346"/>
                <a:gd name="connsiteY20" fmla="*/ 494585 h 562872"/>
                <a:gd name="connsiteX21" fmla="*/ 453717 w 559346"/>
                <a:gd name="connsiteY21" fmla="*/ 503157 h 562872"/>
                <a:gd name="connsiteX22" fmla="*/ 405458 w 559346"/>
                <a:gd name="connsiteY22" fmla="*/ 478392 h 562872"/>
                <a:gd name="connsiteX23" fmla="*/ 355927 w 559346"/>
                <a:gd name="connsiteY23" fmla="*/ 438705 h 562872"/>
                <a:gd name="connsiteX24" fmla="*/ 320367 w 559346"/>
                <a:gd name="connsiteY24" fmla="*/ 443785 h 562872"/>
                <a:gd name="connsiteX25" fmla="*/ 315287 w 559346"/>
                <a:gd name="connsiteY25" fmla="*/ 459025 h 562872"/>
                <a:gd name="connsiteX26" fmla="*/ 310207 w 559346"/>
                <a:gd name="connsiteY26" fmla="*/ 530145 h 562872"/>
                <a:gd name="connsiteX27" fmla="*/ 259407 w 559346"/>
                <a:gd name="connsiteY27" fmla="*/ 560625 h 562872"/>
                <a:gd name="connsiteX28" fmla="*/ 227477 w 559346"/>
                <a:gd name="connsiteY28" fmla="*/ 559534 h 562872"/>
                <a:gd name="connsiteX29" fmla="*/ 208598 w 559346"/>
                <a:gd name="connsiteY29" fmla="*/ 518653 h 562872"/>
                <a:gd name="connsiteX30" fmla="*/ 203527 w 559346"/>
                <a:gd name="connsiteY30" fmla="*/ 494585 h 562872"/>
                <a:gd name="connsiteX31" fmla="*/ 208607 w 559346"/>
                <a:gd name="connsiteY31" fmla="*/ 479345 h 562872"/>
                <a:gd name="connsiteX32" fmla="*/ 188287 w 559346"/>
                <a:gd name="connsiteY32" fmla="*/ 428545 h 562872"/>
                <a:gd name="connsiteX33" fmla="*/ 147647 w 559346"/>
                <a:gd name="connsiteY33" fmla="*/ 423465 h 562872"/>
                <a:gd name="connsiteX34" fmla="*/ 69225 w 559346"/>
                <a:gd name="connsiteY34" fmla="*/ 437435 h 562872"/>
                <a:gd name="connsiteX35" fmla="*/ 40967 w 559346"/>
                <a:gd name="connsiteY35" fmla="*/ 382825 h 562872"/>
                <a:gd name="connsiteX36" fmla="*/ 107007 w 559346"/>
                <a:gd name="connsiteY36" fmla="*/ 377745 h 562872"/>
                <a:gd name="connsiteX37" fmla="*/ 133883 w 559346"/>
                <a:gd name="connsiteY37" fmla="*/ 356333 h 562872"/>
                <a:gd name="connsiteX38" fmla="*/ 122247 w 559346"/>
                <a:gd name="connsiteY38" fmla="*/ 321865 h 562872"/>
                <a:gd name="connsiteX39" fmla="*/ 81607 w 559346"/>
                <a:gd name="connsiteY39" fmla="*/ 291385 h 562872"/>
                <a:gd name="connsiteX40" fmla="*/ 30807 w 559346"/>
                <a:gd name="connsiteY40" fmla="*/ 265985 h 562872"/>
                <a:gd name="connsiteX41" fmla="*/ 5407 w 559346"/>
                <a:gd name="connsiteY41" fmla="*/ 235505 h 562872"/>
                <a:gd name="connsiteX42" fmla="*/ 5407 w 559346"/>
                <a:gd name="connsiteY42" fmla="*/ 184705 h 562872"/>
                <a:gd name="connsiteX43" fmla="*/ 20647 w 559346"/>
                <a:gd name="connsiteY43" fmla="*/ 179625 h 562872"/>
                <a:gd name="connsiteX44" fmla="*/ 71447 w 559346"/>
                <a:gd name="connsiteY44" fmla="*/ 189785 h 562872"/>
                <a:gd name="connsiteX45" fmla="*/ 86687 w 559346"/>
                <a:gd name="connsiteY45" fmla="*/ 199945 h 562872"/>
                <a:gd name="connsiteX46" fmla="*/ 101927 w 559346"/>
                <a:gd name="connsiteY46" fmla="*/ 205025 h 562872"/>
                <a:gd name="connsiteX47" fmla="*/ 112087 w 559346"/>
                <a:gd name="connsiteY47" fmla="*/ 164385 h 562872"/>
                <a:gd name="connsiteX48" fmla="*/ 50810 w 559346"/>
                <a:gd name="connsiteY48" fmla="*/ 113902 h 562872"/>
                <a:gd name="connsiteX49" fmla="*/ 55255 w 559346"/>
                <a:gd name="connsiteY49" fmla="*/ 77073 h 562872"/>
                <a:gd name="connsiteX50" fmla="*/ 101927 w 559346"/>
                <a:gd name="connsiteY50" fmla="*/ 98345 h 562872"/>
                <a:gd name="connsiteX51" fmla="*/ 132407 w 559346"/>
                <a:gd name="connsiteY51" fmla="*/ 108505 h 562872"/>
                <a:gd name="connsiteX52" fmla="*/ 162887 w 559346"/>
                <a:gd name="connsiteY52" fmla="*/ 103425 h 562872"/>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607 w 559346"/>
                <a:gd name="connsiteY31" fmla="*/ 479345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5255 w 559346"/>
                <a:gd name="connsiteY49" fmla="*/ 77073 h 560625"/>
                <a:gd name="connsiteX50" fmla="*/ 101927 w 559346"/>
                <a:gd name="connsiteY50" fmla="*/ 98345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5255 w 559346"/>
                <a:gd name="connsiteY49" fmla="*/ 77073 h 560625"/>
                <a:gd name="connsiteX50" fmla="*/ 101927 w 559346"/>
                <a:gd name="connsiteY50" fmla="*/ 98345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1927 w 559346"/>
                <a:gd name="connsiteY50" fmla="*/ 98345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0967 w 559346"/>
                <a:gd name="connsiteY35" fmla="*/ 382825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2705 w 559346"/>
                <a:gd name="connsiteY50" fmla="*/ 83509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47367 w 559346"/>
                <a:gd name="connsiteY15" fmla="*/ 311705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9757 w 559346"/>
                <a:gd name="connsiteY35" fmla="*/ 382524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2705 w 559346"/>
                <a:gd name="connsiteY50" fmla="*/ 83509 h 560625"/>
                <a:gd name="connsiteX51" fmla="*/ 132407 w 559346"/>
                <a:gd name="connsiteY51" fmla="*/ 108505 h 560625"/>
                <a:gd name="connsiteX52" fmla="*/ 162887 w 559346"/>
                <a:gd name="connsiteY52" fmla="*/ 103425 h 560625"/>
                <a:gd name="connsiteX0" fmla="*/ 162887 w 559346"/>
                <a:gd name="connsiteY0" fmla="*/ 103425 h 560625"/>
                <a:gd name="connsiteX1" fmla="*/ 176539 w 559346"/>
                <a:gd name="connsiteY1" fmla="*/ 63102 h 560625"/>
                <a:gd name="connsiteX2" fmla="*/ 183207 w 559346"/>
                <a:gd name="connsiteY2" fmla="*/ 26590 h 560625"/>
                <a:gd name="connsiteX3" fmla="*/ 235097 w 559346"/>
                <a:gd name="connsiteY3" fmla="*/ 5550 h 560625"/>
                <a:gd name="connsiteX4" fmla="*/ 267979 w 559346"/>
                <a:gd name="connsiteY4" fmla="*/ 79613 h 560625"/>
                <a:gd name="connsiteX5" fmla="*/ 305374 w 559346"/>
                <a:gd name="connsiteY5" fmla="*/ 100484 h 560625"/>
                <a:gd name="connsiteX6" fmla="*/ 365770 w 559346"/>
                <a:gd name="connsiteY6" fmla="*/ 71992 h 560625"/>
                <a:gd name="connsiteX7" fmla="*/ 406727 w 559346"/>
                <a:gd name="connsiteY7" fmla="*/ 103425 h 560625"/>
                <a:gd name="connsiteX8" fmla="*/ 411807 w 559346"/>
                <a:gd name="connsiteY8" fmla="*/ 179625 h 560625"/>
                <a:gd name="connsiteX9" fmla="*/ 442287 w 559346"/>
                <a:gd name="connsiteY9" fmla="*/ 205025 h 560625"/>
                <a:gd name="connsiteX10" fmla="*/ 503247 w 559346"/>
                <a:gd name="connsiteY10" fmla="*/ 225345 h 560625"/>
                <a:gd name="connsiteX11" fmla="*/ 548967 w 559346"/>
                <a:gd name="connsiteY11" fmla="*/ 250745 h 560625"/>
                <a:gd name="connsiteX12" fmla="*/ 559127 w 559346"/>
                <a:gd name="connsiteY12" fmla="*/ 276145 h 560625"/>
                <a:gd name="connsiteX13" fmla="*/ 554047 w 559346"/>
                <a:gd name="connsiteY13" fmla="*/ 301545 h 560625"/>
                <a:gd name="connsiteX14" fmla="*/ 518487 w 559346"/>
                <a:gd name="connsiteY14" fmla="*/ 321865 h 560625"/>
                <a:gd name="connsiteX15" fmla="*/ 462462 w 559346"/>
                <a:gd name="connsiteY15" fmla="*/ 307539 h 560625"/>
                <a:gd name="connsiteX16" fmla="*/ 442287 w 559346"/>
                <a:gd name="connsiteY16" fmla="*/ 352345 h 560625"/>
                <a:gd name="connsiteX17" fmla="*/ 462607 w 559346"/>
                <a:gd name="connsiteY17" fmla="*/ 372665 h 560625"/>
                <a:gd name="connsiteX18" fmla="*/ 493087 w 559346"/>
                <a:gd name="connsiteY18" fmla="*/ 418385 h 560625"/>
                <a:gd name="connsiteX19" fmla="*/ 503247 w 559346"/>
                <a:gd name="connsiteY19" fmla="*/ 443785 h 560625"/>
                <a:gd name="connsiteX20" fmla="*/ 498167 w 559346"/>
                <a:gd name="connsiteY20" fmla="*/ 494585 h 560625"/>
                <a:gd name="connsiteX21" fmla="*/ 453717 w 559346"/>
                <a:gd name="connsiteY21" fmla="*/ 503157 h 560625"/>
                <a:gd name="connsiteX22" fmla="*/ 405458 w 559346"/>
                <a:gd name="connsiteY22" fmla="*/ 478392 h 560625"/>
                <a:gd name="connsiteX23" fmla="*/ 355927 w 559346"/>
                <a:gd name="connsiteY23" fmla="*/ 438705 h 560625"/>
                <a:gd name="connsiteX24" fmla="*/ 320367 w 559346"/>
                <a:gd name="connsiteY24" fmla="*/ 443785 h 560625"/>
                <a:gd name="connsiteX25" fmla="*/ 315287 w 559346"/>
                <a:gd name="connsiteY25" fmla="*/ 459025 h 560625"/>
                <a:gd name="connsiteX26" fmla="*/ 310207 w 559346"/>
                <a:gd name="connsiteY26" fmla="*/ 530145 h 560625"/>
                <a:gd name="connsiteX27" fmla="*/ 259407 w 559346"/>
                <a:gd name="connsiteY27" fmla="*/ 560625 h 560625"/>
                <a:gd name="connsiteX28" fmla="*/ 230199 w 559346"/>
                <a:gd name="connsiteY28" fmla="*/ 551284 h 560625"/>
                <a:gd name="connsiteX29" fmla="*/ 208598 w 559346"/>
                <a:gd name="connsiteY29" fmla="*/ 518653 h 560625"/>
                <a:gd name="connsiteX30" fmla="*/ 203527 w 559346"/>
                <a:gd name="connsiteY30" fmla="*/ 494585 h 560625"/>
                <a:gd name="connsiteX31" fmla="*/ 208284 w 559346"/>
                <a:gd name="connsiteY31" fmla="*/ 463687 h 560625"/>
                <a:gd name="connsiteX32" fmla="*/ 188287 w 559346"/>
                <a:gd name="connsiteY32" fmla="*/ 428545 h 560625"/>
                <a:gd name="connsiteX33" fmla="*/ 147647 w 559346"/>
                <a:gd name="connsiteY33" fmla="*/ 423465 h 560625"/>
                <a:gd name="connsiteX34" fmla="*/ 69225 w 559346"/>
                <a:gd name="connsiteY34" fmla="*/ 437435 h 560625"/>
                <a:gd name="connsiteX35" fmla="*/ 49757 w 559346"/>
                <a:gd name="connsiteY35" fmla="*/ 382524 h 560625"/>
                <a:gd name="connsiteX36" fmla="*/ 107007 w 559346"/>
                <a:gd name="connsiteY36" fmla="*/ 377745 h 560625"/>
                <a:gd name="connsiteX37" fmla="*/ 133883 w 559346"/>
                <a:gd name="connsiteY37" fmla="*/ 356333 h 560625"/>
                <a:gd name="connsiteX38" fmla="*/ 122247 w 559346"/>
                <a:gd name="connsiteY38" fmla="*/ 321865 h 560625"/>
                <a:gd name="connsiteX39" fmla="*/ 81607 w 559346"/>
                <a:gd name="connsiteY39" fmla="*/ 291385 h 560625"/>
                <a:gd name="connsiteX40" fmla="*/ 30807 w 559346"/>
                <a:gd name="connsiteY40" fmla="*/ 265985 h 560625"/>
                <a:gd name="connsiteX41" fmla="*/ 5407 w 559346"/>
                <a:gd name="connsiteY41" fmla="*/ 235505 h 560625"/>
                <a:gd name="connsiteX42" fmla="*/ 5407 w 559346"/>
                <a:gd name="connsiteY42" fmla="*/ 184705 h 560625"/>
                <a:gd name="connsiteX43" fmla="*/ 20647 w 559346"/>
                <a:gd name="connsiteY43" fmla="*/ 179625 h 560625"/>
                <a:gd name="connsiteX44" fmla="*/ 71447 w 559346"/>
                <a:gd name="connsiteY44" fmla="*/ 189785 h 560625"/>
                <a:gd name="connsiteX45" fmla="*/ 86687 w 559346"/>
                <a:gd name="connsiteY45" fmla="*/ 199945 h 560625"/>
                <a:gd name="connsiteX46" fmla="*/ 101927 w 559346"/>
                <a:gd name="connsiteY46" fmla="*/ 205025 h 560625"/>
                <a:gd name="connsiteX47" fmla="*/ 112087 w 559346"/>
                <a:gd name="connsiteY47" fmla="*/ 164385 h 560625"/>
                <a:gd name="connsiteX48" fmla="*/ 50810 w 559346"/>
                <a:gd name="connsiteY48" fmla="*/ 113902 h 560625"/>
                <a:gd name="connsiteX49" fmla="*/ 59618 w 559346"/>
                <a:gd name="connsiteY49" fmla="*/ 66621 h 560625"/>
                <a:gd name="connsiteX50" fmla="*/ 102705 w 559346"/>
                <a:gd name="connsiteY50" fmla="*/ 83509 h 560625"/>
                <a:gd name="connsiteX51" fmla="*/ 132407 w 559346"/>
                <a:gd name="connsiteY51" fmla="*/ 108505 h 560625"/>
                <a:gd name="connsiteX52" fmla="*/ 162887 w 559346"/>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2287 w 559529"/>
                <a:gd name="connsiteY16" fmla="*/ 352345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2407 w 559529"/>
                <a:gd name="connsiteY51" fmla="*/ 108505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2407 w 559529"/>
                <a:gd name="connsiteY51" fmla="*/ 108505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2407 w 559529"/>
                <a:gd name="connsiteY51" fmla="*/ 108505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0464 w 559529"/>
                <a:gd name="connsiteY51" fmla="*/ 101919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30464 w 559529"/>
                <a:gd name="connsiteY51" fmla="*/ 101919 h 560625"/>
                <a:gd name="connsiteX52" fmla="*/ 162887 w 559529"/>
                <a:gd name="connsiteY52" fmla="*/ 103425 h 560625"/>
                <a:gd name="connsiteX0" fmla="*/ 162887 w 559529"/>
                <a:gd name="connsiteY0" fmla="*/ 103425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62887 w 559529"/>
                <a:gd name="connsiteY51" fmla="*/ 103425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03247 w 559529"/>
                <a:gd name="connsiteY19" fmla="*/ 44378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 name="connsiteX0" fmla="*/ 152455 w 559529"/>
                <a:gd name="connsiteY0" fmla="*/ 105929 h 560625"/>
                <a:gd name="connsiteX1" fmla="*/ 176539 w 559529"/>
                <a:gd name="connsiteY1" fmla="*/ 63102 h 560625"/>
                <a:gd name="connsiteX2" fmla="*/ 183207 w 559529"/>
                <a:gd name="connsiteY2" fmla="*/ 26590 h 560625"/>
                <a:gd name="connsiteX3" fmla="*/ 235097 w 559529"/>
                <a:gd name="connsiteY3" fmla="*/ 5550 h 560625"/>
                <a:gd name="connsiteX4" fmla="*/ 267979 w 559529"/>
                <a:gd name="connsiteY4" fmla="*/ 79613 h 560625"/>
                <a:gd name="connsiteX5" fmla="*/ 305374 w 559529"/>
                <a:gd name="connsiteY5" fmla="*/ 100484 h 560625"/>
                <a:gd name="connsiteX6" fmla="*/ 365770 w 559529"/>
                <a:gd name="connsiteY6" fmla="*/ 71992 h 560625"/>
                <a:gd name="connsiteX7" fmla="*/ 406727 w 559529"/>
                <a:gd name="connsiteY7" fmla="*/ 103425 h 560625"/>
                <a:gd name="connsiteX8" fmla="*/ 411807 w 559529"/>
                <a:gd name="connsiteY8" fmla="*/ 179625 h 560625"/>
                <a:gd name="connsiteX9" fmla="*/ 442287 w 559529"/>
                <a:gd name="connsiteY9" fmla="*/ 205025 h 560625"/>
                <a:gd name="connsiteX10" fmla="*/ 503247 w 559529"/>
                <a:gd name="connsiteY10" fmla="*/ 225345 h 560625"/>
                <a:gd name="connsiteX11" fmla="*/ 548967 w 559529"/>
                <a:gd name="connsiteY11" fmla="*/ 250745 h 560625"/>
                <a:gd name="connsiteX12" fmla="*/ 559127 w 559529"/>
                <a:gd name="connsiteY12" fmla="*/ 276145 h 560625"/>
                <a:gd name="connsiteX13" fmla="*/ 554047 w 559529"/>
                <a:gd name="connsiteY13" fmla="*/ 301545 h 560625"/>
                <a:gd name="connsiteX14" fmla="*/ 523713 w 559529"/>
                <a:gd name="connsiteY14" fmla="*/ 324046 h 560625"/>
                <a:gd name="connsiteX15" fmla="*/ 462462 w 559529"/>
                <a:gd name="connsiteY15" fmla="*/ 307539 h 560625"/>
                <a:gd name="connsiteX16" fmla="*/ 447751 w 559529"/>
                <a:gd name="connsiteY16" fmla="*/ 342714 h 560625"/>
                <a:gd name="connsiteX17" fmla="*/ 462607 w 559529"/>
                <a:gd name="connsiteY17" fmla="*/ 372665 h 560625"/>
                <a:gd name="connsiteX18" fmla="*/ 493087 w 559529"/>
                <a:gd name="connsiteY18" fmla="*/ 418385 h 560625"/>
                <a:gd name="connsiteX19" fmla="*/ 513719 w 559529"/>
                <a:gd name="connsiteY19" fmla="*/ 455015 h 560625"/>
                <a:gd name="connsiteX20" fmla="*/ 498167 w 559529"/>
                <a:gd name="connsiteY20" fmla="*/ 494585 h 560625"/>
                <a:gd name="connsiteX21" fmla="*/ 453717 w 559529"/>
                <a:gd name="connsiteY21" fmla="*/ 503157 h 560625"/>
                <a:gd name="connsiteX22" fmla="*/ 405458 w 559529"/>
                <a:gd name="connsiteY22" fmla="*/ 478392 h 560625"/>
                <a:gd name="connsiteX23" fmla="*/ 355927 w 559529"/>
                <a:gd name="connsiteY23" fmla="*/ 438705 h 560625"/>
                <a:gd name="connsiteX24" fmla="*/ 320367 w 559529"/>
                <a:gd name="connsiteY24" fmla="*/ 443785 h 560625"/>
                <a:gd name="connsiteX25" fmla="*/ 315287 w 559529"/>
                <a:gd name="connsiteY25" fmla="*/ 459025 h 560625"/>
                <a:gd name="connsiteX26" fmla="*/ 310207 w 559529"/>
                <a:gd name="connsiteY26" fmla="*/ 530145 h 560625"/>
                <a:gd name="connsiteX27" fmla="*/ 259407 w 559529"/>
                <a:gd name="connsiteY27" fmla="*/ 560625 h 560625"/>
                <a:gd name="connsiteX28" fmla="*/ 230199 w 559529"/>
                <a:gd name="connsiteY28" fmla="*/ 551284 h 560625"/>
                <a:gd name="connsiteX29" fmla="*/ 208598 w 559529"/>
                <a:gd name="connsiteY29" fmla="*/ 518653 h 560625"/>
                <a:gd name="connsiteX30" fmla="*/ 203527 w 559529"/>
                <a:gd name="connsiteY30" fmla="*/ 494585 h 560625"/>
                <a:gd name="connsiteX31" fmla="*/ 208284 w 559529"/>
                <a:gd name="connsiteY31" fmla="*/ 463687 h 560625"/>
                <a:gd name="connsiteX32" fmla="*/ 188287 w 559529"/>
                <a:gd name="connsiteY32" fmla="*/ 428545 h 560625"/>
                <a:gd name="connsiteX33" fmla="*/ 147647 w 559529"/>
                <a:gd name="connsiteY33" fmla="*/ 423465 h 560625"/>
                <a:gd name="connsiteX34" fmla="*/ 69225 w 559529"/>
                <a:gd name="connsiteY34" fmla="*/ 437435 h 560625"/>
                <a:gd name="connsiteX35" fmla="*/ 49757 w 559529"/>
                <a:gd name="connsiteY35" fmla="*/ 382524 h 560625"/>
                <a:gd name="connsiteX36" fmla="*/ 107007 w 559529"/>
                <a:gd name="connsiteY36" fmla="*/ 377745 h 560625"/>
                <a:gd name="connsiteX37" fmla="*/ 133883 w 559529"/>
                <a:gd name="connsiteY37" fmla="*/ 356333 h 560625"/>
                <a:gd name="connsiteX38" fmla="*/ 122247 w 559529"/>
                <a:gd name="connsiteY38" fmla="*/ 321865 h 560625"/>
                <a:gd name="connsiteX39" fmla="*/ 81607 w 559529"/>
                <a:gd name="connsiteY39" fmla="*/ 291385 h 560625"/>
                <a:gd name="connsiteX40" fmla="*/ 30807 w 559529"/>
                <a:gd name="connsiteY40" fmla="*/ 265985 h 560625"/>
                <a:gd name="connsiteX41" fmla="*/ 5407 w 559529"/>
                <a:gd name="connsiteY41" fmla="*/ 235505 h 560625"/>
                <a:gd name="connsiteX42" fmla="*/ 5407 w 559529"/>
                <a:gd name="connsiteY42" fmla="*/ 184705 h 560625"/>
                <a:gd name="connsiteX43" fmla="*/ 20647 w 559529"/>
                <a:gd name="connsiteY43" fmla="*/ 179625 h 560625"/>
                <a:gd name="connsiteX44" fmla="*/ 71447 w 559529"/>
                <a:gd name="connsiteY44" fmla="*/ 189785 h 560625"/>
                <a:gd name="connsiteX45" fmla="*/ 86687 w 559529"/>
                <a:gd name="connsiteY45" fmla="*/ 199945 h 560625"/>
                <a:gd name="connsiteX46" fmla="*/ 101927 w 559529"/>
                <a:gd name="connsiteY46" fmla="*/ 205025 h 560625"/>
                <a:gd name="connsiteX47" fmla="*/ 112087 w 559529"/>
                <a:gd name="connsiteY47" fmla="*/ 164385 h 560625"/>
                <a:gd name="connsiteX48" fmla="*/ 50810 w 559529"/>
                <a:gd name="connsiteY48" fmla="*/ 113902 h 560625"/>
                <a:gd name="connsiteX49" fmla="*/ 59618 w 559529"/>
                <a:gd name="connsiteY49" fmla="*/ 66621 h 560625"/>
                <a:gd name="connsiteX50" fmla="*/ 102705 w 559529"/>
                <a:gd name="connsiteY50" fmla="*/ 83509 h 560625"/>
                <a:gd name="connsiteX51" fmla="*/ 152455 w 559529"/>
                <a:gd name="connsiteY51" fmla="*/ 105929 h 56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9529" h="560625">
                  <a:moveTo>
                    <a:pt x="152455" y="105929"/>
                  </a:moveTo>
                  <a:cubicBezTo>
                    <a:pt x="164761" y="102528"/>
                    <a:pt x="171414" y="76325"/>
                    <a:pt x="176539" y="63102"/>
                  </a:cubicBezTo>
                  <a:cubicBezTo>
                    <a:pt x="181664" y="49879"/>
                    <a:pt x="173447" y="36182"/>
                    <a:pt x="183207" y="26590"/>
                  </a:cubicBezTo>
                  <a:cubicBezTo>
                    <a:pt x="192967" y="16998"/>
                    <a:pt x="213799" y="-12055"/>
                    <a:pt x="235097" y="5550"/>
                  </a:cubicBezTo>
                  <a:cubicBezTo>
                    <a:pt x="247942" y="16168"/>
                    <a:pt x="250358" y="64955"/>
                    <a:pt x="267979" y="79613"/>
                  </a:cubicBezTo>
                  <a:cubicBezTo>
                    <a:pt x="285600" y="94271"/>
                    <a:pt x="289076" y="101754"/>
                    <a:pt x="305374" y="100484"/>
                  </a:cubicBezTo>
                  <a:cubicBezTo>
                    <a:pt x="321672" y="99214"/>
                    <a:pt x="348878" y="71502"/>
                    <a:pt x="365770" y="71992"/>
                  </a:cubicBezTo>
                  <a:cubicBezTo>
                    <a:pt x="382662" y="72482"/>
                    <a:pt x="399054" y="85486"/>
                    <a:pt x="406727" y="103425"/>
                  </a:cubicBezTo>
                  <a:cubicBezTo>
                    <a:pt x="414400" y="121364"/>
                    <a:pt x="406285" y="154775"/>
                    <a:pt x="411807" y="179625"/>
                  </a:cubicBezTo>
                  <a:cubicBezTo>
                    <a:pt x="413211" y="185945"/>
                    <a:pt x="436496" y="202130"/>
                    <a:pt x="442287" y="205025"/>
                  </a:cubicBezTo>
                  <a:cubicBezTo>
                    <a:pt x="475305" y="221534"/>
                    <a:pt x="464093" y="210286"/>
                    <a:pt x="503247" y="225345"/>
                  </a:cubicBezTo>
                  <a:cubicBezTo>
                    <a:pt x="524485" y="233513"/>
                    <a:pt x="532178" y="239552"/>
                    <a:pt x="548967" y="250745"/>
                  </a:cubicBezTo>
                  <a:cubicBezTo>
                    <a:pt x="552354" y="259212"/>
                    <a:pt x="558220" y="267071"/>
                    <a:pt x="559127" y="276145"/>
                  </a:cubicBezTo>
                  <a:cubicBezTo>
                    <a:pt x="559986" y="284736"/>
                    <a:pt x="559949" y="293562"/>
                    <a:pt x="554047" y="301545"/>
                  </a:cubicBezTo>
                  <a:cubicBezTo>
                    <a:pt x="548145" y="309528"/>
                    <a:pt x="526338" y="322734"/>
                    <a:pt x="523713" y="324046"/>
                  </a:cubicBezTo>
                  <a:cubicBezTo>
                    <a:pt x="480765" y="316597"/>
                    <a:pt x="475122" y="304428"/>
                    <a:pt x="462462" y="307539"/>
                  </a:cubicBezTo>
                  <a:cubicBezTo>
                    <a:pt x="449802" y="310650"/>
                    <a:pt x="447727" y="331860"/>
                    <a:pt x="447751" y="342714"/>
                  </a:cubicBezTo>
                  <a:cubicBezTo>
                    <a:pt x="447775" y="353568"/>
                    <a:pt x="455051" y="360053"/>
                    <a:pt x="462607" y="372665"/>
                  </a:cubicBezTo>
                  <a:cubicBezTo>
                    <a:pt x="470163" y="385277"/>
                    <a:pt x="484568" y="404660"/>
                    <a:pt x="493087" y="418385"/>
                  </a:cubicBezTo>
                  <a:cubicBezTo>
                    <a:pt x="501606" y="432110"/>
                    <a:pt x="510332" y="446548"/>
                    <a:pt x="513719" y="455015"/>
                  </a:cubicBezTo>
                  <a:cubicBezTo>
                    <a:pt x="512026" y="471948"/>
                    <a:pt x="508167" y="486561"/>
                    <a:pt x="498167" y="494585"/>
                  </a:cubicBezTo>
                  <a:cubicBezTo>
                    <a:pt x="488167" y="502609"/>
                    <a:pt x="469168" y="505856"/>
                    <a:pt x="453717" y="503157"/>
                  </a:cubicBezTo>
                  <a:cubicBezTo>
                    <a:pt x="438266" y="500458"/>
                    <a:pt x="422603" y="491410"/>
                    <a:pt x="405458" y="478392"/>
                  </a:cubicBezTo>
                  <a:cubicBezTo>
                    <a:pt x="359982" y="436807"/>
                    <a:pt x="397049" y="455154"/>
                    <a:pt x="355927" y="438705"/>
                  </a:cubicBezTo>
                  <a:cubicBezTo>
                    <a:pt x="344074" y="440398"/>
                    <a:pt x="331077" y="438430"/>
                    <a:pt x="320367" y="443785"/>
                  </a:cubicBezTo>
                  <a:cubicBezTo>
                    <a:pt x="315578" y="446180"/>
                    <a:pt x="315913" y="453707"/>
                    <a:pt x="315287" y="459025"/>
                  </a:cubicBezTo>
                  <a:cubicBezTo>
                    <a:pt x="312510" y="482629"/>
                    <a:pt x="318423" y="507843"/>
                    <a:pt x="310207" y="530145"/>
                  </a:cubicBezTo>
                  <a:cubicBezTo>
                    <a:pt x="301722" y="553175"/>
                    <a:pt x="278114" y="555948"/>
                    <a:pt x="259407" y="560625"/>
                  </a:cubicBezTo>
                  <a:cubicBezTo>
                    <a:pt x="255633" y="560310"/>
                    <a:pt x="238667" y="558279"/>
                    <a:pt x="230199" y="551284"/>
                  </a:cubicBezTo>
                  <a:cubicBezTo>
                    <a:pt x="221731" y="544289"/>
                    <a:pt x="210291" y="525426"/>
                    <a:pt x="208598" y="518653"/>
                  </a:cubicBezTo>
                  <a:cubicBezTo>
                    <a:pt x="204606" y="507828"/>
                    <a:pt x="203579" y="503746"/>
                    <a:pt x="203527" y="494585"/>
                  </a:cubicBezTo>
                  <a:cubicBezTo>
                    <a:pt x="203475" y="485424"/>
                    <a:pt x="206591" y="468767"/>
                    <a:pt x="208284" y="463687"/>
                  </a:cubicBezTo>
                  <a:cubicBezTo>
                    <a:pt x="205942" y="449633"/>
                    <a:pt x="198393" y="435249"/>
                    <a:pt x="188287" y="428545"/>
                  </a:cubicBezTo>
                  <a:cubicBezTo>
                    <a:pt x="178181" y="421841"/>
                    <a:pt x="167491" y="421983"/>
                    <a:pt x="147647" y="423465"/>
                  </a:cubicBezTo>
                  <a:cubicBezTo>
                    <a:pt x="127803" y="424947"/>
                    <a:pt x="117590" y="447066"/>
                    <a:pt x="69225" y="437435"/>
                  </a:cubicBezTo>
                  <a:cubicBezTo>
                    <a:pt x="51868" y="425582"/>
                    <a:pt x="41536" y="390951"/>
                    <a:pt x="49757" y="382524"/>
                  </a:cubicBezTo>
                  <a:cubicBezTo>
                    <a:pt x="68754" y="363051"/>
                    <a:pt x="92986" y="382110"/>
                    <a:pt x="107007" y="377745"/>
                  </a:cubicBezTo>
                  <a:cubicBezTo>
                    <a:pt x="121028" y="373380"/>
                    <a:pt x="133883" y="356333"/>
                    <a:pt x="133883" y="356333"/>
                  </a:cubicBezTo>
                  <a:cubicBezTo>
                    <a:pt x="131780" y="343715"/>
                    <a:pt x="130960" y="332690"/>
                    <a:pt x="122247" y="321865"/>
                  </a:cubicBezTo>
                  <a:cubicBezTo>
                    <a:pt x="113534" y="311040"/>
                    <a:pt x="96847" y="300698"/>
                    <a:pt x="81607" y="291385"/>
                  </a:cubicBezTo>
                  <a:cubicBezTo>
                    <a:pt x="66367" y="282072"/>
                    <a:pt x="44194" y="279372"/>
                    <a:pt x="30807" y="265985"/>
                  </a:cubicBezTo>
                  <a:cubicBezTo>
                    <a:pt x="11250" y="246428"/>
                    <a:pt x="19552" y="256723"/>
                    <a:pt x="5407" y="235505"/>
                  </a:cubicBezTo>
                  <a:cubicBezTo>
                    <a:pt x="2281" y="219874"/>
                    <a:pt x="-5014" y="200336"/>
                    <a:pt x="5407" y="184705"/>
                  </a:cubicBezTo>
                  <a:cubicBezTo>
                    <a:pt x="8377" y="180250"/>
                    <a:pt x="15567" y="181318"/>
                    <a:pt x="20647" y="179625"/>
                  </a:cubicBezTo>
                  <a:cubicBezTo>
                    <a:pt x="37580" y="183012"/>
                    <a:pt x="54942" y="184707"/>
                    <a:pt x="71447" y="189785"/>
                  </a:cubicBezTo>
                  <a:cubicBezTo>
                    <a:pt x="77282" y="191581"/>
                    <a:pt x="81226" y="197215"/>
                    <a:pt x="86687" y="199945"/>
                  </a:cubicBezTo>
                  <a:cubicBezTo>
                    <a:pt x="91476" y="202340"/>
                    <a:pt x="96847" y="203332"/>
                    <a:pt x="101927" y="205025"/>
                  </a:cubicBezTo>
                  <a:cubicBezTo>
                    <a:pt x="121565" y="198479"/>
                    <a:pt x="120607" y="179572"/>
                    <a:pt x="112087" y="164385"/>
                  </a:cubicBezTo>
                  <a:cubicBezTo>
                    <a:pt x="103568" y="149198"/>
                    <a:pt x="60282" y="128454"/>
                    <a:pt x="50810" y="113902"/>
                  </a:cubicBezTo>
                  <a:cubicBezTo>
                    <a:pt x="41338" y="99350"/>
                    <a:pt x="50969" y="71686"/>
                    <a:pt x="59618" y="66621"/>
                  </a:cubicBezTo>
                  <a:cubicBezTo>
                    <a:pt x="68267" y="61556"/>
                    <a:pt x="87232" y="76958"/>
                    <a:pt x="102705" y="83509"/>
                  </a:cubicBezTo>
                  <a:cubicBezTo>
                    <a:pt x="118178" y="90060"/>
                    <a:pt x="116522" y="108854"/>
                    <a:pt x="152455" y="10592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Arrow Connector 68">
              <a:extLst>
                <a:ext uri="{FF2B5EF4-FFF2-40B4-BE49-F238E27FC236}">
                  <a16:creationId xmlns:a16="http://schemas.microsoft.com/office/drawing/2014/main" id="{D962215C-516B-4B0F-9CC0-311A43AFC3BD}"/>
                </a:ext>
              </a:extLst>
            </p:cNvPr>
            <p:cNvCxnSpPr>
              <a:cxnSpLocks/>
            </p:cNvCxnSpPr>
            <p:nvPr/>
          </p:nvCxnSpPr>
          <p:spPr>
            <a:xfrm>
              <a:off x="2871745" y="5299163"/>
              <a:ext cx="203291" cy="232642"/>
            </a:xfrm>
            <a:prstGeom prst="straightConnector1">
              <a:avLst/>
            </a:prstGeom>
            <a:solidFill>
              <a:schemeClr val="bg1"/>
            </a:solidFill>
            <a:ln w="38100">
              <a:solidFill>
                <a:schemeClr val="bg1"/>
              </a:solidFill>
              <a:tailEnd type="triangle" w="lg" len="med"/>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5341FD7-BA6E-425E-839F-5A055C154EC8}"/>
                </a:ext>
              </a:extLst>
            </p:cNvPr>
            <p:cNvSpPr/>
            <p:nvPr/>
          </p:nvSpPr>
          <p:spPr bwMode="auto">
            <a:xfrm>
              <a:off x="729415" y="4756198"/>
              <a:ext cx="1439863"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Rectangle 70">
              <a:extLst>
                <a:ext uri="{FF2B5EF4-FFF2-40B4-BE49-F238E27FC236}">
                  <a16:creationId xmlns:a16="http://schemas.microsoft.com/office/drawing/2014/main" id="{BE9D41BD-E661-4B1D-B6F1-8EC903BE16A0}"/>
                </a:ext>
              </a:extLst>
            </p:cNvPr>
            <p:cNvSpPr/>
            <p:nvPr/>
          </p:nvSpPr>
          <p:spPr bwMode="auto">
            <a:xfrm>
              <a:off x="2377617" y="4756198"/>
              <a:ext cx="1439863" cy="1293813"/>
            </a:xfrm>
            <a:prstGeom prst="rect">
              <a:avLst/>
            </a:prstGeom>
            <a:noFill/>
            <a:ln>
              <a:solidFill>
                <a:schemeClr val="bg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72" name="Rectangle 71">
              <a:extLst>
                <a:ext uri="{FF2B5EF4-FFF2-40B4-BE49-F238E27FC236}">
                  <a16:creationId xmlns:a16="http://schemas.microsoft.com/office/drawing/2014/main" id="{E210503F-A47C-4C52-9E7A-4173C3C9B75E}"/>
                </a:ext>
              </a:extLst>
            </p:cNvPr>
            <p:cNvSpPr/>
            <p:nvPr/>
          </p:nvSpPr>
          <p:spPr>
            <a:xfrm>
              <a:off x="2559303" y="3444923"/>
              <a:ext cx="106164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D8E85BFB-3A2F-4B4A-B170-2CD0B33EC538}"/>
                </a:ext>
              </a:extLst>
            </p:cNvPr>
            <p:cNvSpPr/>
            <p:nvPr/>
          </p:nvSpPr>
          <p:spPr>
            <a:xfrm>
              <a:off x="2612730" y="3188770"/>
              <a:ext cx="76227" cy="4572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8C88870B-F891-4E1D-A813-7BAC81174A45}"/>
                </a:ext>
              </a:extLst>
            </p:cNvPr>
            <p:cNvSpPr/>
            <p:nvPr/>
          </p:nvSpPr>
          <p:spPr>
            <a:xfrm flipH="1">
              <a:off x="2524399" y="2980808"/>
              <a:ext cx="45719" cy="51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4927B79C-8E2A-4084-AD5A-A32A6DE2E8A3}"/>
                </a:ext>
              </a:extLst>
            </p:cNvPr>
            <p:cNvSpPr/>
            <p:nvPr/>
          </p:nvSpPr>
          <p:spPr>
            <a:xfrm flipH="1">
              <a:off x="3623211" y="2980808"/>
              <a:ext cx="45719" cy="51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90678CD0-D8C4-45A1-B6B2-088330F40AEF}"/>
                </a:ext>
              </a:extLst>
            </p:cNvPr>
            <p:cNvSpPr/>
            <p:nvPr/>
          </p:nvSpPr>
          <p:spPr>
            <a:xfrm>
              <a:off x="3424169"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CE47D1DD-F785-4967-889C-65079D5DF9F3}"/>
                </a:ext>
              </a:extLst>
            </p:cNvPr>
            <p:cNvSpPr/>
            <p:nvPr/>
          </p:nvSpPr>
          <p:spPr>
            <a:xfrm>
              <a:off x="2837362" y="3060950"/>
              <a:ext cx="121847" cy="8533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C7EB702F-3B5E-4EEB-BA91-36E6DD80550E}"/>
                </a:ext>
              </a:extLst>
            </p:cNvPr>
            <p:cNvSpPr/>
            <p:nvPr/>
          </p:nvSpPr>
          <p:spPr>
            <a:xfrm>
              <a:off x="3005328" y="3181036"/>
              <a:ext cx="83359" cy="4572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D355E960-617B-4FB0-924E-DC9821B11B6B}"/>
                </a:ext>
              </a:extLst>
            </p:cNvPr>
            <p:cNvSpPr/>
            <p:nvPr/>
          </p:nvSpPr>
          <p:spPr>
            <a:xfrm>
              <a:off x="3255250" y="3120211"/>
              <a:ext cx="143508" cy="85336"/>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D313854B-7165-475F-B638-3C8CAC4A1920}"/>
                </a:ext>
              </a:extLst>
            </p:cNvPr>
            <p:cNvSpPr/>
            <p:nvPr/>
          </p:nvSpPr>
          <p:spPr>
            <a:xfrm>
              <a:off x="3414872" y="3052541"/>
              <a:ext cx="107542" cy="66153"/>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4AEA4B89-AA16-4323-AFB6-BFBC8AEBC7DE}"/>
                </a:ext>
              </a:extLst>
            </p:cNvPr>
            <p:cNvSpPr/>
            <p:nvPr/>
          </p:nvSpPr>
          <p:spPr>
            <a:xfrm>
              <a:off x="3082284" y="3066228"/>
              <a:ext cx="135676" cy="53999"/>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59D5C07A-6284-408D-9775-3FD6E0EEA0F7}"/>
                </a:ext>
              </a:extLst>
            </p:cNvPr>
            <p:cNvSpPr/>
            <p:nvPr/>
          </p:nvSpPr>
          <p:spPr>
            <a:xfrm>
              <a:off x="3148382"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1373F852-AAD3-4BAB-A6D0-204EBCB38D39}"/>
                </a:ext>
              </a:extLst>
            </p:cNvPr>
            <p:cNvSpPr/>
            <p:nvPr/>
          </p:nvSpPr>
          <p:spPr>
            <a:xfrm>
              <a:off x="2872594"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5309CF02-1CF9-437A-8610-59E21ACB5733}"/>
                </a:ext>
              </a:extLst>
            </p:cNvPr>
            <p:cNvSpPr/>
            <p:nvPr/>
          </p:nvSpPr>
          <p:spPr>
            <a:xfrm>
              <a:off x="2773597" y="3214167"/>
              <a:ext cx="76227" cy="4572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E358FFD7-2A94-4F89-98BA-159D85E43C00}"/>
                </a:ext>
              </a:extLst>
            </p:cNvPr>
            <p:cNvSpPr/>
            <p:nvPr/>
          </p:nvSpPr>
          <p:spPr>
            <a:xfrm>
              <a:off x="2596806" y="3339174"/>
              <a:ext cx="232048" cy="54000"/>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26">
              <a:extLst>
                <a:ext uri="{FF2B5EF4-FFF2-40B4-BE49-F238E27FC236}">
                  <a16:creationId xmlns:a16="http://schemas.microsoft.com/office/drawing/2014/main" id="{ACD6289C-C92F-4CC2-8B1C-CB1D9DA58FF2}"/>
                </a:ext>
              </a:extLst>
            </p:cNvPr>
            <p:cNvSpPr>
              <a:spLocks noChangeArrowheads="1"/>
            </p:cNvSpPr>
            <p:nvPr/>
          </p:nvSpPr>
          <p:spPr bwMode="auto">
            <a:xfrm>
              <a:off x="4924107" y="1641526"/>
              <a:ext cx="21271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Cutting</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Grinding</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Shaping</a:t>
              </a:r>
            </a:p>
          </p:txBody>
        </p:sp>
        <p:sp>
          <p:nvSpPr>
            <p:cNvPr id="87" name="Rectangle 86">
              <a:extLst>
                <a:ext uri="{FF2B5EF4-FFF2-40B4-BE49-F238E27FC236}">
                  <a16:creationId xmlns:a16="http://schemas.microsoft.com/office/drawing/2014/main" id="{7DCBCF73-4517-4AE4-9DD9-104F49C0D29D}"/>
                </a:ext>
              </a:extLst>
            </p:cNvPr>
            <p:cNvSpPr/>
            <p:nvPr/>
          </p:nvSpPr>
          <p:spPr>
            <a:xfrm>
              <a:off x="5253269"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Rectangle 3">
              <a:extLst>
                <a:ext uri="{FF2B5EF4-FFF2-40B4-BE49-F238E27FC236}">
                  <a16:creationId xmlns:a16="http://schemas.microsoft.com/office/drawing/2014/main" id="{07911680-6951-46B5-82B4-89C2CD5C0C48}"/>
                </a:ext>
              </a:extLst>
            </p:cNvPr>
            <p:cNvSpPr>
              <a:spLocks noChangeArrowheads="1"/>
            </p:cNvSpPr>
            <p:nvPr/>
          </p:nvSpPr>
          <p:spPr bwMode="auto">
            <a:xfrm>
              <a:off x="6743349" y="1887747"/>
              <a:ext cx="17764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chemeClr val="accent1"/>
                  </a:solidFill>
                  <a:ea typeface="Cambria" panose="02040503050406030204" pitchFamily="18" charset="0"/>
                  <a:cs typeface="Times New Roman" panose="02020603050405020304" pitchFamily="18" charset="0"/>
                </a:rPr>
                <a:t>Centrifugation</a:t>
              </a:r>
            </a:p>
          </p:txBody>
        </p:sp>
        <p:sp>
          <p:nvSpPr>
            <p:cNvPr id="89" name="Rectangle 88">
              <a:extLst>
                <a:ext uri="{FF2B5EF4-FFF2-40B4-BE49-F238E27FC236}">
                  <a16:creationId xmlns:a16="http://schemas.microsoft.com/office/drawing/2014/main" id="{F640DCA7-21A3-46B0-9329-3B53B1B66D0F}"/>
                </a:ext>
              </a:extLst>
            </p:cNvPr>
            <p:cNvSpPr/>
            <p:nvPr/>
          </p:nvSpPr>
          <p:spPr>
            <a:xfrm>
              <a:off x="6911707"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0" name="Rectangle 25">
              <a:extLst>
                <a:ext uri="{FF2B5EF4-FFF2-40B4-BE49-F238E27FC236}">
                  <a16:creationId xmlns:a16="http://schemas.microsoft.com/office/drawing/2014/main" id="{D3EF318D-2BFA-451B-9C0F-34B99C4C396F}"/>
                </a:ext>
              </a:extLst>
            </p:cNvPr>
            <p:cNvSpPr>
              <a:spLocks noChangeArrowheads="1"/>
            </p:cNvSpPr>
            <p:nvPr/>
          </p:nvSpPr>
          <p:spPr bwMode="auto">
            <a:xfrm>
              <a:off x="10026299" y="1764637"/>
              <a:ext cx="1731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Sterilization Irradiation</a:t>
              </a:r>
            </a:p>
          </p:txBody>
        </p:sp>
        <p:sp>
          <p:nvSpPr>
            <p:cNvPr id="91" name="Rectangle 90">
              <a:extLst>
                <a:ext uri="{FF2B5EF4-FFF2-40B4-BE49-F238E27FC236}">
                  <a16:creationId xmlns:a16="http://schemas.microsoft.com/office/drawing/2014/main" id="{3D56F94B-FA1B-442B-8F7D-8ECFCEB05A7E}"/>
                </a:ext>
              </a:extLst>
            </p:cNvPr>
            <p:cNvSpPr/>
            <p:nvPr/>
          </p:nvSpPr>
          <p:spPr>
            <a:xfrm>
              <a:off x="10172421"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 name="Rectangle 24">
              <a:extLst>
                <a:ext uri="{FF2B5EF4-FFF2-40B4-BE49-F238E27FC236}">
                  <a16:creationId xmlns:a16="http://schemas.microsoft.com/office/drawing/2014/main" id="{6C93B3A1-2B98-4DEB-87BE-69672759C582}"/>
                </a:ext>
              </a:extLst>
            </p:cNvPr>
            <p:cNvSpPr>
              <a:spLocks noChangeArrowheads="1"/>
            </p:cNvSpPr>
            <p:nvPr/>
          </p:nvSpPr>
          <p:spPr bwMode="auto">
            <a:xfrm>
              <a:off x="8348312" y="1641526"/>
              <a:ext cx="1849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1600" dirty="0">
                  <a:solidFill>
                    <a:schemeClr val="accent1"/>
                  </a:solidFill>
                  <a:cs typeface="Times New Roman" panose="02020603050405020304" pitchFamily="18" charset="0"/>
                </a:rPr>
                <a:t>Soaking in antibiotics/ antimicrobials</a:t>
              </a:r>
            </a:p>
          </p:txBody>
        </p:sp>
        <p:sp>
          <p:nvSpPr>
            <p:cNvPr id="93" name="Rectangle 92">
              <a:extLst>
                <a:ext uri="{FF2B5EF4-FFF2-40B4-BE49-F238E27FC236}">
                  <a16:creationId xmlns:a16="http://schemas.microsoft.com/office/drawing/2014/main" id="{2D2144C5-304F-4B93-8413-97348917C81B}"/>
                </a:ext>
              </a:extLst>
            </p:cNvPr>
            <p:cNvSpPr/>
            <p:nvPr/>
          </p:nvSpPr>
          <p:spPr>
            <a:xfrm>
              <a:off x="8552780" y="2492922"/>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4" name="Rectangle 61">
              <a:extLst>
                <a:ext uri="{FF2B5EF4-FFF2-40B4-BE49-F238E27FC236}">
                  <a16:creationId xmlns:a16="http://schemas.microsoft.com/office/drawing/2014/main" id="{13094D23-C457-4F08-AD91-357AFA254FBC}"/>
                </a:ext>
              </a:extLst>
            </p:cNvPr>
            <p:cNvSpPr>
              <a:spLocks noChangeArrowheads="1"/>
            </p:cNvSpPr>
            <p:nvPr/>
          </p:nvSpPr>
          <p:spPr bwMode="auto">
            <a:xfrm>
              <a:off x="4924106" y="3887553"/>
              <a:ext cx="21271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Cell separation</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Cell concentration</a:t>
              </a:r>
            </a:p>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Cell purification</a:t>
              </a:r>
            </a:p>
          </p:txBody>
        </p:sp>
        <p:sp>
          <p:nvSpPr>
            <p:cNvPr id="95" name="Rectangle 94">
              <a:extLst>
                <a:ext uri="{FF2B5EF4-FFF2-40B4-BE49-F238E27FC236}">
                  <a16:creationId xmlns:a16="http://schemas.microsoft.com/office/drawing/2014/main" id="{2711D020-0B34-4DC2-99AA-8F9344BAF96E}"/>
                </a:ext>
              </a:extLst>
            </p:cNvPr>
            <p:cNvSpPr/>
            <p:nvPr/>
          </p:nvSpPr>
          <p:spPr>
            <a:xfrm>
              <a:off x="5268463"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6" name="Rectangle 66">
              <a:extLst>
                <a:ext uri="{FF2B5EF4-FFF2-40B4-BE49-F238E27FC236}">
                  <a16:creationId xmlns:a16="http://schemas.microsoft.com/office/drawing/2014/main" id="{431DB776-C0A7-431A-87FB-F906B75876E8}"/>
                </a:ext>
              </a:extLst>
            </p:cNvPr>
            <p:cNvSpPr>
              <a:spLocks noChangeArrowheads="1"/>
            </p:cNvSpPr>
            <p:nvPr/>
          </p:nvSpPr>
          <p:spPr bwMode="auto">
            <a:xfrm>
              <a:off x="6759224" y="4133774"/>
              <a:ext cx="1774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chemeClr val="accent1"/>
                  </a:solidFill>
                  <a:ea typeface="Cambria" panose="02040503050406030204" pitchFamily="18" charset="0"/>
                  <a:cs typeface="Times New Roman" panose="02020603050405020304" pitchFamily="18" charset="0"/>
                </a:rPr>
                <a:t>Filtering</a:t>
              </a:r>
            </a:p>
          </p:txBody>
        </p:sp>
        <p:sp>
          <p:nvSpPr>
            <p:cNvPr id="97" name="Rectangle 96">
              <a:extLst>
                <a:ext uri="{FF2B5EF4-FFF2-40B4-BE49-F238E27FC236}">
                  <a16:creationId xmlns:a16="http://schemas.microsoft.com/office/drawing/2014/main" id="{B2DFFDE0-FB5D-4A28-A5BA-EB7633261EF0}"/>
                </a:ext>
              </a:extLst>
            </p:cNvPr>
            <p:cNvSpPr/>
            <p:nvPr/>
          </p:nvSpPr>
          <p:spPr>
            <a:xfrm>
              <a:off x="6926901"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98" name="Rectangle 71">
              <a:extLst>
                <a:ext uri="{FF2B5EF4-FFF2-40B4-BE49-F238E27FC236}">
                  <a16:creationId xmlns:a16="http://schemas.microsoft.com/office/drawing/2014/main" id="{5A1EE205-BF75-402F-88E8-85115EE92179}"/>
                </a:ext>
              </a:extLst>
            </p:cNvPr>
            <p:cNvSpPr>
              <a:spLocks noChangeArrowheads="1"/>
            </p:cNvSpPr>
            <p:nvPr/>
          </p:nvSpPr>
          <p:spPr bwMode="auto">
            <a:xfrm>
              <a:off x="9985023" y="3887553"/>
              <a:ext cx="18494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dirty="0">
                  <a:solidFill>
                    <a:schemeClr val="accent1"/>
                  </a:solidFill>
                  <a:ea typeface="Cambria" panose="02040503050406030204" pitchFamily="18" charset="0"/>
                  <a:cs typeface="Times New Roman" panose="02020603050405020304" pitchFamily="18" charset="0"/>
                </a:rPr>
                <a:t>Freezing cryopreservation Vitrification</a:t>
              </a:r>
            </a:p>
          </p:txBody>
        </p:sp>
        <p:sp>
          <p:nvSpPr>
            <p:cNvPr id="99" name="Rectangle 98">
              <a:extLst>
                <a:ext uri="{FF2B5EF4-FFF2-40B4-BE49-F238E27FC236}">
                  <a16:creationId xmlns:a16="http://schemas.microsoft.com/office/drawing/2014/main" id="{37AEBA55-AEC3-43CE-B4A8-6D44F83DD2BC}"/>
                </a:ext>
              </a:extLst>
            </p:cNvPr>
            <p:cNvSpPr/>
            <p:nvPr/>
          </p:nvSpPr>
          <p:spPr>
            <a:xfrm>
              <a:off x="10187615"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0" name="Rectangle 76">
              <a:extLst>
                <a:ext uri="{FF2B5EF4-FFF2-40B4-BE49-F238E27FC236}">
                  <a16:creationId xmlns:a16="http://schemas.microsoft.com/office/drawing/2014/main" id="{420D4E4A-6F7C-41F8-B17E-D0E2573B28CC}"/>
                </a:ext>
              </a:extLst>
            </p:cNvPr>
            <p:cNvSpPr>
              <a:spLocks noChangeArrowheads="1"/>
            </p:cNvSpPr>
            <p:nvPr/>
          </p:nvSpPr>
          <p:spPr bwMode="auto">
            <a:xfrm>
              <a:off x="8545161" y="4133774"/>
              <a:ext cx="1439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a:solidFill>
                    <a:schemeClr val="accent1"/>
                  </a:solidFill>
                  <a:ea typeface="Cambria" panose="02040503050406030204" pitchFamily="18" charset="0"/>
                  <a:cs typeface="Times New Roman" panose="02020603050405020304" pitchFamily="18" charset="0"/>
                </a:rPr>
                <a:t>Lyophilization</a:t>
              </a:r>
            </a:p>
          </p:txBody>
        </p:sp>
        <p:sp>
          <p:nvSpPr>
            <p:cNvPr id="101" name="Rectangle 100">
              <a:extLst>
                <a:ext uri="{FF2B5EF4-FFF2-40B4-BE49-F238E27FC236}">
                  <a16:creationId xmlns:a16="http://schemas.microsoft.com/office/drawing/2014/main" id="{F211DCC1-F80B-4909-B262-9CDAC630CB79}"/>
                </a:ext>
              </a:extLst>
            </p:cNvPr>
            <p:cNvSpPr/>
            <p:nvPr/>
          </p:nvSpPr>
          <p:spPr>
            <a:xfrm>
              <a:off x="8567974" y="4755405"/>
              <a:ext cx="1440000" cy="1294606"/>
            </a:xfrm>
            <a:prstGeom prst="rect">
              <a:avLst/>
            </a:prstGeom>
            <a:noFill/>
            <a:ln>
              <a:solidFill>
                <a:schemeClr val="tx1"/>
              </a:solidFill>
            </a:ln>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02" name="Graphic 101" descr="Snowflake">
              <a:extLst>
                <a:ext uri="{FF2B5EF4-FFF2-40B4-BE49-F238E27FC236}">
                  <a16:creationId xmlns:a16="http://schemas.microsoft.com/office/drawing/2014/main" id="{BD0AF3A9-B672-4C0D-B711-EA17866D4FA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450415" y="4945508"/>
              <a:ext cx="914400" cy="914400"/>
            </a:xfrm>
            <a:prstGeom prst="rect">
              <a:avLst/>
            </a:prstGeom>
          </p:spPr>
        </p:pic>
        <p:pic>
          <p:nvPicPr>
            <p:cNvPr id="103" name="Graphic 102" descr="Filter">
              <a:extLst>
                <a:ext uri="{FF2B5EF4-FFF2-40B4-BE49-F238E27FC236}">
                  <a16:creationId xmlns:a16="http://schemas.microsoft.com/office/drawing/2014/main" id="{1778F9EF-48A6-4824-B842-C80D5F6C2A5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00417" y="5005438"/>
              <a:ext cx="914400" cy="914400"/>
            </a:xfrm>
            <a:prstGeom prst="rect">
              <a:avLst/>
            </a:prstGeom>
          </p:spPr>
        </p:pic>
        <p:pic>
          <p:nvPicPr>
            <p:cNvPr id="104" name="Graphic 103" descr="Scissors">
              <a:extLst>
                <a:ext uri="{FF2B5EF4-FFF2-40B4-BE49-F238E27FC236}">
                  <a16:creationId xmlns:a16="http://schemas.microsoft.com/office/drawing/2014/main" id="{0A0D8AA7-BF01-41DB-878D-7AFC828F4B4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15417" y="2674236"/>
              <a:ext cx="914400" cy="914400"/>
            </a:xfrm>
            <a:prstGeom prst="rect">
              <a:avLst/>
            </a:prstGeom>
          </p:spPr>
        </p:pic>
        <p:pic>
          <p:nvPicPr>
            <p:cNvPr id="105" name="Graphic 104" descr="Refresh">
              <a:extLst>
                <a:ext uri="{FF2B5EF4-FFF2-40B4-BE49-F238E27FC236}">
                  <a16:creationId xmlns:a16="http://schemas.microsoft.com/office/drawing/2014/main" id="{1E210092-328B-4FBB-9764-AB39E600032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189436" y="2682133"/>
              <a:ext cx="914400" cy="914400"/>
            </a:xfrm>
            <a:prstGeom prst="rect">
              <a:avLst/>
            </a:prstGeom>
          </p:spPr>
        </p:pic>
        <p:pic>
          <p:nvPicPr>
            <p:cNvPr id="106" name="Graphic 105" descr="Medicine">
              <a:extLst>
                <a:ext uri="{FF2B5EF4-FFF2-40B4-BE49-F238E27FC236}">
                  <a16:creationId xmlns:a16="http://schemas.microsoft.com/office/drawing/2014/main" id="{3659FC4C-D380-4469-BF09-2919E6F7619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830774" y="2742853"/>
              <a:ext cx="914400" cy="914400"/>
            </a:xfrm>
            <a:prstGeom prst="rect">
              <a:avLst/>
            </a:prstGeom>
            <a:effectLst/>
          </p:spPr>
        </p:pic>
        <p:pic>
          <p:nvPicPr>
            <p:cNvPr id="107" name="Graphic 106" descr="Bulls-eye">
              <a:extLst>
                <a:ext uri="{FF2B5EF4-FFF2-40B4-BE49-F238E27FC236}">
                  <a16:creationId xmlns:a16="http://schemas.microsoft.com/office/drawing/2014/main" id="{0EEDBADA-A94F-4082-896C-6C4D0862A89B}"/>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530498" y="4951733"/>
              <a:ext cx="914400" cy="914400"/>
            </a:xfrm>
            <a:prstGeom prst="rect">
              <a:avLst/>
            </a:prstGeom>
          </p:spPr>
        </p:pic>
        <p:pic>
          <p:nvPicPr>
            <p:cNvPr id="108" name="Graphic 107" descr="Radioactive">
              <a:extLst>
                <a:ext uri="{FF2B5EF4-FFF2-40B4-BE49-F238E27FC236}">
                  <a16:creationId xmlns:a16="http://schemas.microsoft.com/office/drawing/2014/main" id="{B9B4F3FD-110A-4F35-9B2A-1F8E575CC444}"/>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450415" y="2664169"/>
              <a:ext cx="914400" cy="914400"/>
            </a:xfrm>
            <a:prstGeom prst="rect">
              <a:avLst/>
            </a:prstGeom>
          </p:spPr>
        </p:pic>
        <p:pic>
          <p:nvPicPr>
            <p:cNvPr id="109" name="Graphic 108" descr="Water">
              <a:extLst>
                <a:ext uri="{FF2B5EF4-FFF2-40B4-BE49-F238E27FC236}">
                  <a16:creationId xmlns:a16="http://schemas.microsoft.com/office/drawing/2014/main" id="{A3CD68D2-B2EE-4C29-92A1-5A557E06CDAD}"/>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8807892" y="4945508"/>
              <a:ext cx="914400" cy="914400"/>
            </a:xfrm>
            <a:prstGeom prst="rect">
              <a:avLst/>
            </a:prstGeom>
          </p:spPr>
        </p:pic>
        <p:sp>
          <p:nvSpPr>
            <p:cNvPr id="110" name="Rectangle 3">
              <a:extLst>
                <a:ext uri="{FF2B5EF4-FFF2-40B4-BE49-F238E27FC236}">
                  <a16:creationId xmlns:a16="http://schemas.microsoft.com/office/drawing/2014/main" id="{45B0F703-19FD-481C-A750-A3D4561D4771}"/>
                </a:ext>
              </a:extLst>
            </p:cNvPr>
            <p:cNvSpPr>
              <a:spLocks noChangeArrowheads="1"/>
            </p:cNvSpPr>
            <p:nvPr/>
          </p:nvSpPr>
          <p:spPr bwMode="auto">
            <a:xfrm>
              <a:off x="5268462" y="195979"/>
              <a:ext cx="64247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GB" altLang="en-US" sz="2000" b="1" dirty="0">
                <a:solidFill>
                  <a:schemeClr val="accent1"/>
                </a:solidFill>
                <a:latin typeface="Calibri" panose="020F0502020204030204" pitchFamily="34" charset="0"/>
                <a:ea typeface="Cambria" panose="02040503050406030204" pitchFamily="18" charset="0"/>
                <a:cs typeface="Times New Roman" panose="02020603050405020304" pitchFamily="18" charset="0"/>
              </a:endParaRPr>
            </a:p>
            <a:p>
              <a:pPr algn="ctr" eaLnBrk="1" hangingPunct="1">
                <a:defRPr/>
              </a:pPr>
              <a:r>
                <a:rPr lang="en-GB" altLang="en-US" sz="2400" b="1" dirty="0">
                  <a:solidFill>
                    <a:schemeClr val="accent1"/>
                  </a:solidFill>
                  <a:latin typeface="Calibri" panose="020F0502020204030204" pitchFamily="34" charset="0"/>
                  <a:ea typeface="Cambria" panose="02040503050406030204" pitchFamily="18" charset="0"/>
                  <a:cs typeface="Times New Roman" panose="02020603050405020304" pitchFamily="18" charset="0"/>
                </a:rPr>
                <a:t>Not considered to be substantial manipulation</a:t>
              </a:r>
              <a:endParaRPr lang="en-GB" altLang="en-US" sz="2400" dirty="0">
                <a:solidFill>
                  <a:schemeClr val="accent1"/>
                </a:solidFill>
                <a:latin typeface="Calibri" panose="020F0502020204030204" pitchFamily="34" charset="0"/>
                <a:ea typeface="Cambria" panose="02040503050406030204" pitchFamily="18" charset="0"/>
                <a:cs typeface="Times New Roman" panose="02020603050405020304" pitchFamily="18" charset="0"/>
              </a:endParaRPr>
            </a:p>
          </p:txBody>
        </p:sp>
        <p:sp>
          <p:nvSpPr>
            <p:cNvPr id="111" name="Rectangle 110">
              <a:extLst>
                <a:ext uri="{FF2B5EF4-FFF2-40B4-BE49-F238E27FC236}">
                  <a16:creationId xmlns:a16="http://schemas.microsoft.com/office/drawing/2014/main" id="{CAC65FCB-0E3F-444D-9026-D1C3DADF3CEE}"/>
                </a:ext>
              </a:extLst>
            </p:cNvPr>
            <p:cNvSpPr/>
            <p:nvPr/>
          </p:nvSpPr>
          <p:spPr>
            <a:xfrm>
              <a:off x="6229679" y="964940"/>
              <a:ext cx="4580165" cy="369332"/>
            </a:xfrm>
            <a:prstGeom prst="rect">
              <a:avLst/>
            </a:prstGeom>
          </p:spPr>
          <p:txBody>
            <a:bodyPr wrap="none">
              <a:spAutoFit/>
            </a:bodyPr>
            <a:lstStyle/>
            <a:p>
              <a:pPr>
                <a:spcBef>
                  <a:spcPct val="0"/>
                </a:spcBef>
              </a:pPr>
              <a:r>
                <a:rPr lang="en-GB" altLang="en-US" dirty="0">
                  <a:solidFill>
                    <a:schemeClr val="accent1"/>
                  </a:solidFill>
                  <a:ea typeface="Cambria" panose="02040503050406030204" pitchFamily="18" charset="0"/>
                  <a:cs typeface="Times New Roman" panose="02020603050405020304" pitchFamily="18" charset="0"/>
                </a:rPr>
                <a:t>Defined in Regulation (EC) 1394/2007, Annex 1</a:t>
              </a:r>
            </a:p>
          </p:txBody>
        </p:sp>
      </p:grpSp>
      <p:sp>
        <p:nvSpPr>
          <p:cNvPr id="3" name="Footer Placeholder 2">
            <a:extLst>
              <a:ext uri="{FF2B5EF4-FFF2-40B4-BE49-F238E27FC236}">
                <a16:creationId xmlns:a16="http://schemas.microsoft.com/office/drawing/2014/main" id="{F0C0236A-4FC9-463E-A3E2-9C9CE622E75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530044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val 124">
            <a:extLst>
              <a:ext uri="{FF2B5EF4-FFF2-40B4-BE49-F238E27FC236}">
                <a16:creationId xmlns:a16="http://schemas.microsoft.com/office/drawing/2014/main" id="{B514DE21-4ED0-41DC-81D1-CF33C32A0C3A}"/>
              </a:ext>
            </a:extLst>
          </p:cNvPr>
          <p:cNvSpPr/>
          <p:nvPr/>
        </p:nvSpPr>
        <p:spPr>
          <a:xfrm rot="14426882">
            <a:off x="1286069" y="3309681"/>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Oval 124">
            <a:extLst>
              <a:ext uri="{FF2B5EF4-FFF2-40B4-BE49-F238E27FC236}">
                <a16:creationId xmlns:a16="http://schemas.microsoft.com/office/drawing/2014/main" id="{52FB3797-C933-4B05-81E0-C759E68B7505}"/>
              </a:ext>
            </a:extLst>
          </p:cNvPr>
          <p:cNvSpPr/>
          <p:nvPr/>
        </p:nvSpPr>
        <p:spPr>
          <a:xfrm rot="8107788">
            <a:off x="1820635" y="2923128"/>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Oval 124">
            <a:extLst>
              <a:ext uri="{FF2B5EF4-FFF2-40B4-BE49-F238E27FC236}">
                <a16:creationId xmlns:a16="http://schemas.microsoft.com/office/drawing/2014/main" id="{AC3A9A60-130E-47E7-AE59-7C1FE49EDC93}"/>
              </a:ext>
            </a:extLst>
          </p:cNvPr>
          <p:cNvSpPr/>
          <p:nvPr/>
        </p:nvSpPr>
        <p:spPr>
          <a:xfrm rot="1756079">
            <a:off x="2262154" y="1451631"/>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Oval 124">
            <a:extLst>
              <a:ext uri="{FF2B5EF4-FFF2-40B4-BE49-F238E27FC236}">
                <a16:creationId xmlns:a16="http://schemas.microsoft.com/office/drawing/2014/main" id="{BC4490DA-6F91-485F-81EF-30D3B3A2B721}"/>
              </a:ext>
            </a:extLst>
          </p:cNvPr>
          <p:cNvSpPr/>
          <p:nvPr/>
        </p:nvSpPr>
        <p:spPr>
          <a:xfrm rot="8107788">
            <a:off x="2754416" y="2715769"/>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94703F4-AA32-4507-A35D-7EB9AECDDBB1}"/>
              </a:ext>
            </a:extLst>
          </p:cNvPr>
          <p:cNvSpPr txBox="1"/>
          <p:nvPr/>
        </p:nvSpPr>
        <p:spPr>
          <a:xfrm>
            <a:off x="1562707" y="4592837"/>
            <a:ext cx="1822615" cy="400110"/>
          </a:xfrm>
          <a:prstGeom prst="rect">
            <a:avLst/>
          </a:prstGeom>
          <a:noFill/>
        </p:spPr>
        <p:txBody>
          <a:bodyPr wrap="none" rtlCol="0">
            <a:spAutoFit/>
          </a:bodyPr>
          <a:lstStyle/>
          <a:p>
            <a:pPr algn="ctr"/>
            <a:r>
              <a:rPr lang="en-GB" sz="2000" b="1" dirty="0"/>
              <a:t>tumour excised</a:t>
            </a:r>
          </a:p>
        </p:txBody>
      </p:sp>
      <p:sp>
        <p:nvSpPr>
          <p:cNvPr id="16" name="TextBox 15">
            <a:extLst>
              <a:ext uri="{FF2B5EF4-FFF2-40B4-BE49-F238E27FC236}">
                <a16:creationId xmlns:a16="http://schemas.microsoft.com/office/drawing/2014/main" id="{472E0969-1B7F-40FE-8683-85505C0F6EC3}"/>
              </a:ext>
            </a:extLst>
          </p:cNvPr>
          <p:cNvSpPr txBox="1"/>
          <p:nvPr/>
        </p:nvSpPr>
        <p:spPr>
          <a:xfrm>
            <a:off x="4091866" y="4592837"/>
            <a:ext cx="3208309" cy="707886"/>
          </a:xfrm>
          <a:prstGeom prst="rect">
            <a:avLst/>
          </a:prstGeom>
          <a:noFill/>
        </p:spPr>
        <p:txBody>
          <a:bodyPr wrap="square" rtlCol="0">
            <a:spAutoFit/>
          </a:bodyPr>
          <a:lstStyle/>
          <a:p>
            <a:pPr algn="ctr"/>
            <a:r>
              <a:rPr lang="en-GB" sz="2000" b="1" dirty="0"/>
              <a:t>tumour infiltrating lymphocytes (TILs) isolated</a:t>
            </a:r>
          </a:p>
        </p:txBody>
      </p:sp>
      <p:grpSp>
        <p:nvGrpSpPr>
          <p:cNvPr id="47" name="Group 46">
            <a:extLst>
              <a:ext uri="{FF2B5EF4-FFF2-40B4-BE49-F238E27FC236}">
                <a16:creationId xmlns:a16="http://schemas.microsoft.com/office/drawing/2014/main" id="{444D6B2F-6632-4748-9862-8693E7AEC5A3}"/>
              </a:ext>
            </a:extLst>
          </p:cNvPr>
          <p:cNvGrpSpPr/>
          <p:nvPr/>
        </p:nvGrpSpPr>
        <p:grpSpPr>
          <a:xfrm rot="2626810">
            <a:off x="8237928" y="2590104"/>
            <a:ext cx="845746" cy="796607"/>
            <a:chOff x="8359297" y="1229446"/>
            <a:chExt cx="1385007" cy="1304537"/>
          </a:xfrm>
        </p:grpSpPr>
        <p:sp>
          <p:nvSpPr>
            <p:cNvPr id="48" name="Oval 47">
              <a:extLst>
                <a:ext uri="{FF2B5EF4-FFF2-40B4-BE49-F238E27FC236}">
                  <a16:creationId xmlns:a16="http://schemas.microsoft.com/office/drawing/2014/main" id="{6C258BE8-9D2B-48AD-AD3F-53956E5304C8}"/>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B9D6A22F-DAED-432F-AF84-B523F18DE5DF}"/>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1" name="Title 1">
            <a:extLst>
              <a:ext uri="{FF2B5EF4-FFF2-40B4-BE49-F238E27FC236}">
                <a16:creationId xmlns:a16="http://schemas.microsoft.com/office/drawing/2014/main" id="{47BD9997-4CBB-4F51-A823-C22D91346AD9}"/>
              </a:ext>
            </a:extLst>
          </p:cNvPr>
          <p:cNvSpPr txBox="1">
            <a:spLocks/>
          </p:cNvSpPr>
          <p:nvPr/>
        </p:nvSpPr>
        <p:spPr>
          <a:xfrm>
            <a:off x="724598" y="28824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cs typeface="Times New Roman" panose="02020603050405020304" pitchFamily="18" charset="0"/>
              </a:rPr>
              <a:t>Example of “substantial manipulation” during production of TILs</a:t>
            </a:r>
            <a:endParaRPr lang="en-GB" sz="2800" dirty="0"/>
          </a:p>
        </p:txBody>
      </p:sp>
      <p:pic>
        <p:nvPicPr>
          <p:cNvPr id="63" name="Content Placeholder 4">
            <a:extLst>
              <a:ext uri="{FF2B5EF4-FFF2-40B4-BE49-F238E27FC236}">
                <a16:creationId xmlns:a16="http://schemas.microsoft.com/office/drawing/2014/main" id="{9FCD3503-2D2F-4C8F-B170-78CB54F5BE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4" name="TextBox 73">
            <a:extLst>
              <a:ext uri="{FF2B5EF4-FFF2-40B4-BE49-F238E27FC236}">
                <a16:creationId xmlns:a16="http://schemas.microsoft.com/office/drawing/2014/main" id="{8272C081-F88E-4707-AEAD-FBDF0938F232}"/>
              </a:ext>
            </a:extLst>
          </p:cNvPr>
          <p:cNvSpPr txBox="1"/>
          <p:nvPr/>
        </p:nvSpPr>
        <p:spPr>
          <a:xfrm>
            <a:off x="7966368" y="4592837"/>
            <a:ext cx="3245954" cy="707886"/>
          </a:xfrm>
          <a:prstGeom prst="rect">
            <a:avLst/>
          </a:prstGeom>
          <a:noFill/>
        </p:spPr>
        <p:txBody>
          <a:bodyPr wrap="square" rtlCol="0">
            <a:spAutoFit/>
          </a:bodyPr>
          <a:lstStyle/>
          <a:p>
            <a:pPr algn="ctr"/>
            <a:r>
              <a:rPr lang="en-GB" sz="2000" b="1" dirty="0"/>
              <a:t>cell expansion (cell culture) to grow more lymphocytes </a:t>
            </a:r>
          </a:p>
        </p:txBody>
      </p:sp>
      <p:sp>
        <p:nvSpPr>
          <p:cNvPr id="75" name="TextBox 74">
            <a:extLst>
              <a:ext uri="{FF2B5EF4-FFF2-40B4-BE49-F238E27FC236}">
                <a16:creationId xmlns:a16="http://schemas.microsoft.com/office/drawing/2014/main" id="{EAD3B2E8-4C12-4382-9610-BA02E405E859}"/>
              </a:ext>
            </a:extLst>
          </p:cNvPr>
          <p:cNvSpPr txBox="1"/>
          <p:nvPr/>
        </p:nvSpPr>
        <p:spPr>
          <a:xfrm>
            <a:off x="7137400" y="5318030"/>
            <a:ext cx="4756399" cy="523220"/>
          </a:xfrm>
          <a:prstGeom prst="rect">
            <a:avLst/>
          </a:prstGeom>
          <a:noFill/>
        </p:spPr>
        <p:txBody>
          <a:bodyPr wrap="square" rtlCol="0">
            <a:spAutoFit/>
          </a:bodyPr>
          <a:lstStyle/>
          <a:p>
            <a:pPr algn="ctr"/>
            <a:r>
              <a:rPr lang="en-GB" sz="2800" b="1" dirty="0"/>
              <a:t>= substantial manipulation</a:t>
            </a:r>
          </a:p>
        </p:txBody>
      </p:sp>
      <p:grpSp>
        <p:nvGrpSpPr>
          <p:cNvPr id="79" name="Group 78">
            <a:extLst>
              <a:ext uri="{FF2B5EF4-FFF2-40B4-BE49-F238E27FC236}">
                <a16:creationId xmlns:a16="http://schemas.microsoft.com/office/drawing/2014/main" id="{9B922CBD-B672-48CB-9CC7-2138256DC598}"/>
              </a:ext>
            </a:extLst>
          </p:cNvPr>
          <p:cNvGrpSpPr/>
          <p:nvPr/>
        </p:nvGrpSpPr>
        <p:grpSpPr>
          <a:xfrm>
            <a:off x="7859291" y="3354888"/>
            <a:ext cx="845746" cy="796607"/>
            <a:chOff x="8359297" y="1229446"/>
            <a:chExt cx="1385007" cy="1304537"/>
          </a:xfrm>
        </p:grpSpPr>
        <p:sp>
          <p:nvSpPr>
            <p:cNvPr id="80" name="Oval 79">
              <a:extLst>
                <a:ext uri="{FF2B5EF4-FFF2-40B4-BE49-F238E27FC236}">
                  <a16:creationId xmlns:a16="http://schemas.microsoft.com/office/drawing/2014/main" id="{7F2AB877-BE94-45C9-89AC-538B3EEB56B5}"/>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84939B2F-D052-40E0-8DBB-FC84BEF0E305}"/>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2" name="Group 81">
            <a:extLst>
              <a:ext uri="{FF2B5EF4-FFF2-40B4-BE49-F238E27FC236}">
                <a16:creationId xmlns:a16="http://schemas.microsoft.com/office/drawing/2014/main" id="{518A24E3-697C-4059-9204-AC65F6036772}"/>
              </a:ext>
            </a:extLst>
          </p:cNvPr>
          <p:cNvGrpSpPr/>
          <p:nvPr/>
        </p:nvGrpSpPr>
        <p:grpSpPr>
          <a:xfrm>
            <a:off x="8904036" y="2940527"/>
            <a:ext cx="845746" cy="796607"/>
            <a:chOff x="8359297" y="1229446"/>
            <a:chExt cx="1385007" cy="1304537"/>
          </a:xfrm>
        </p:grpSpPr>
        <p:sp>
          <p:nvSpPr>
            <p:cNvPr id="83" name="Oval 82">
              <a:extLst>
                <a:ext uri="{FF2B5EF4-FFF2-40B4-BE49-F238E27FC236}">
                  <a16:creationId xmlns:a16="http://schemas.microsoft.com/office/drawing/2014/main" id="{21EFDD8A-53FF-424E-92B7-BF096BE5F575}"/>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68B427BD-DF78-4C8D-8EC0-CCC3A2C68243}"/>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582911AF-B69A-4E34-8711-B8471BF54D18}"/>
              </a:ext>
            </a:extLst>
          </p:cNvPr>
          <p:cNvGrpSpPr/>
          <p:nvPr/>
        </p:nvGrpSpPr>
        <p:grpSpPr>
          <a:xfrm rot="10977181">
            <a:off x="8787984" y="2205437"/>
            <a:ext cx="845746" cy="796607"/>
            <a:chOff x="8359297" y="1229446"/>
            <a:chExt cx="1385007" cy="1304537"/>
          </a:xfrm>
        </p:grpSpPr>
        <p:sp>
          <p:nvSpPr>
            <p:cNvPr id="86" name="Oval 85">
              <a:extLst>
                <a:ext uri="{FF2B5EF4-FFF2-40B4-BE49-F238E27FC236}">
                  <a16:creationId xmlns:a16="http://schemas.microsoft.com/office/drawing/2014/main" id="{DFADD764-F08C-467D-AB36-3E345D6336FB}"/>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AC2CF9BB-4633-4E45-BDAB-A71CF2876ADE}"/>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EF0C1394-0AF9-4C42-8CC6-C355CB40284D}"/>
              </a:ext>
            </a:extLst>
          </p:cNvPr>
          <p:cNvGrpSpPr/>
          <p:nvPr/>
        </p:nvGrpSpPr>
        <p:grpSpPr>
          <a:xfrm rot="10800000">
            <a:off x="10437262" y="2976483"/>
            <a:ext cx="845746" cy="796607"/>
            <a:chOff x="8359297" y="1229446"/>
            <a:chExt cx="1385007" cy="1304537"/>
          </a:xfrm>
        </p:grpSpPr>
        <p:sp>
          <p:nvSpPr>
            <p:cNvPr id="89" name="Oval 88">
              <a:extLst>
                <a:ext uri="{FF2B5EF4-FFF2-40B4-BE49-F238E27FC236}">
                  <a16:creationId xmlns:a16="http://schemas.microsoft.com/office/drawing/2014/main" id="{70077FD1-02A3-4049-BC65-5C6E4921B19F}"/>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a:extLst>
                <a:ext uri="{FF2B5EF4-FFF2-40B4-BE49-F238E27FC236}">
                  <a16:creationId xmlns:a16="http://schemas.microsoft.com/office/drawing/2014/main" id="{24A8B5B1-E310-4371-85BC-42435D26F397}"/>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1" name="Group 90">
            <a:extLst>
              <a:ext uri="{FF2B5EF4-FFF2-40B4-BE49-F238E27FC236}">
                <a16:creationId xmlns:a16="http://schemas.microsoft.com/office/drawing/2014/main" id="{6920B6AE-C476-4153-99F8-F11862722A77}"/>
              </a:ext>
            </a:extLst>
          </p:cNvPr>
          <p:cNvGrpSpPr/>
          <p:nvPr/>
        </p:nvGrpSpPr>
        <p:grpSpPr>
          <a:xfrm rot="2300453">
            <a:off x="10367819" y="2401756"/>
            <a:ext cx="845746" cy="796607"/>
            <a:chOff x="8359297" y="1229446"/>
            <a:chExt cx="1385007" cy="1304537"/>
          </a:xfrm>
        </p:grpSpPr>
        <p:sp>
          <p:nvSpPr>
            <p:cNvPr id="92" name="Oval 91">
              <a:extLst>
                <a:ext uri="{FF2B5EF4-FFF2-40B4-BE49-F238E27FC236}">
                  <a16:creationId xmlns:a16="http://schemas.microsoft.com/office/drawing/2014/main" id="{2F716912-0CC6-42F9-85BB-6A5424475914}"/>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Oval 92">
              <a:extLst>
                <a:ext uri="{FF2B5EF4-FFF2-40B4-BE49-F238E27FC236}">
                  <a16:creationId xmlns:a16="http://schemas.microsoft.com/office/drawing/2014/main" id="{C70CB32D-2368-44DB-9089-163DCBA9F31B}"/>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4" name="Group 93">
            <a:extLst>
              <a:ext uri="{FF2B5EF4-FFF2-40B4-BE49-F238E27FC236}">
                <a16:creationId xmlns:a16="http://schemas.microsoft.com/office/drawing/2014/main" id="{CFA13568-A0A7-4837-A8CD-D7D33B8C6681}"/>
              </a:ext>
            </a:extLst>
          </p:cNvPr>
          <p:cNvGrpSpPr/>
          <p:nvPr/>
        </p:nvGrpSpPr>
        <p:grpSpPr>
          <a:xfrm rot="17326722">
            <a:off x="8506038" y="3495014"/>
            <a:ext cx="845746" cy="796607"/>
            <a:chOff x="8359297" y="1229446"/>
            <a:chExt cx="1385007" cy="1304537"/>
          </a:xfrm>
        </p:grpSpPr>
        <p:sp>
          <p:nvSpPr>
            <p:cNvPr id="95" name="Oval 94">
              <a:extLst>
                <a:ext uri="{FF2B5EF4-FFF2-40B4-BE49-F238E27FC236}">
                  <a16:creationId xmlns:a16="http://schemas.microsoft.com/office/drawing/2014/main" id="{C4898DAE-2ADF-4BE6-A793-723337A66738}"/>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461A5E8-896F-4791-9468-157B93DE33AC}"/>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7" name="Group 96">
            <a:extLst>
              <a:ext uri="{FF2B5EF4-FFF2-40B4-BE49-F238E27FC236}">
                <a16:creationId xmlns:a16="http://schemas.microsoft.com/office/drawing/2014/main" id="{D6D9B6CD-9972-46CE-9D0F-2CB23B03E324}"/>
              </a:ext>
            </a:extLst>
          </p:cNvPr>
          <p:cNvGrpSpPr/>
          <p:nvPr/>
        </p:nvGrpSpPr>
        <p:grpSpPr>
          <a:xfrm>
            <a:off x="9505076" y="2432108"/>
            <a:ext cx="845746" cy="796607"/>
            <a:chOff x="8359297" y="1229446"/>
            <a:chExt cx="1385007" cy="1304537"/>
          </a:xfrm>
        </p:grpSpPr>
        <p:sp>
          <p:nvSpPr>
            <p:cNvPr id="98" name="Oval 97">
              <a:extLst>
                <a:ext uri="{FF2B5EF4-FFF2-40B4-BE49-F238E27FC236}">
                  <a16:creationId xmlns:a16="http://schemas.microsoft.com/office/drawing/2014/main" id="{EF933838-0BC7-4B41-9258-A9E92E6CF74A}"/>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CD7D72C1-A0CF-4E27-9BAB-5434888E54C3}"/>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0" name="Group 99">
            <a:extLst>
              <a:ext uri="{FF2B5EF4-FFF2-40B4-BE49-F238E27FC236}">
                <a16:creationId xmlns:a16="http://schemas.microsoft.com/office/drawing/2014/main" id="{71D02F46-CB4E-45B3-955C-0A8A8744CD4C}"/>
              </a:ext>
            </a:extLst>
          </p:cNvPr>
          <p:cNvGrpSpPr/>
          <p:nvPr/>
        </p:nvGrpSpPr>
        <p:grpSpPr>
          <a:xfrm rot="2045830">
            <a:off x="9503000" y="3487487"/>
            <a:ext cx="845746" cy="796607"/>
            <a:chOff x="8359297" y="1229446"/>
            <a:chExt cx="1385007" cy="1304537"/>
          </a:xfrm>
        </p:grpSpPr>
        <p:sp>
          <p:nvSpPr>
            <p:cNvPr id="101" name="Oval 100">
              <a:extLst>
                <a:ext uri="{FF2B5EF4-FFF2-40B4-BE49-F238E27FC236}">
                  <a16:creationId xmlns:a16="http://schemas.microsoft.com/office/drawing/2014/main" id="{E21B0364-30F2-43AE-9AFD-F152721EC6D4}"/>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E691DD8E-86AB-4ECF-8627-5AADDBC30BD9}"/>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3" name="Group 102">
            <a:extLst>
              <a:ext uri="{FF2B5EF4-FFF2-40B4-BE49-F238E27FC236}">
                <a16:creationId xmlns:a16="http://schemas.microsoft.com/office/drawing/2014/main" id="{7C4E69A9-5850-44BA-9447-552823AADF5C}"/>
              </a:ext>
            </a:extLst>
          </p:cNvPr>
          <p:cNvGrpSpPr/>
          <p:nvPr/>
        </p:nvGrpSpPr>
        <p:grpSpPr>
          <a:xfrm rot="10800000">
            <a:off x="9840764" y="2984008"/>
            <a:ext cx="845746" cy="796607"/>
            <a:chOff x="8359297" y="1229446"/>
            <a:chExt cx="1385007" cy="1304537"/>
          </a:xfrm>
        </p:grpSpPr>
        <p:sp>
          <p:nvSpPr>
            <p:cNvPr id="104" name="Oval 103">
              <a:extLst>
                <a:ext uri="{FF2B5EF4-FFF2-40B4-BE49-F238E27FC236}">
                  <a16:creationId xmlns:a16="http://schemas.microsoft.com/office/drawing/2014/main" id="{CD1C0A70-96E3-4438-864E-783BC6978C4B}"/>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Oval 104">
              <a:extLst>
                <a:ext uri="{FF2B5EF4-FFF2-40B4-BE49-F238E27FC236}">
                  <a16:creationId xmlns:a16="http://schemas.microsoft.com/office/drawing/2014/main" id="{C58FDE8D-865B-45DE-8112-0CCB159ED3CA}"/>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6" name="Group 105">
            <a:extLst>
              <a:ext uri="{FF2B5EF4-FFF2-40B4-BE49-F238E27FC236}">
                <a16:creationId xmlns:a16="http://schemas.microsoft.com/office/drawing/2014/main" id="{D9221EF2-26C9-4736-B280-B0CD01FF8C87}"/>
              </a:ext>
            </a:extLst>
          </p:cNvPr>
          <p:cNvGrpSpPr/>
          <p:nvPr/>
        </p:nvGrpSpPr>
        <p:grpSpPr>
          <a:xfrm>
            <a:off x="5441687" y="2581418"/>
            <a:ext cx="845746" cy="796607"/>
            <a:chOff x="8359297" y="1229446"/>
            <a:chExt cx="1385007" cy="1304537"/>
          </a:xfrm>
        </p:grpSpPr>
        <p:sp>
          <p:nvSpPr>
            <p:cNvPr id="107" name="Oval 106">
              <a:extLst>
                <a:ext uri="{FF2B5EF4-FFF2-40B4-BE49-F238E27FC236}">
                  <a16:creationId xmlns:a16="http://schemas.microsoft.com/office/drawing/2014/main" id="{217C21FB-2AC6-4AF7-89C1-8E0A62DE36D4}"/>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a:extLst>
                <a:ext uri="{FF2B5EF4-FFF2-40B4-BE49-F238E27FC236}">
                  <a16:creationId xmlns:a16="http://schemas.microsoft.com/office/drawing/2014/main" id="{8D980DDE-D224-4269-BAD6-5EDC29E26444}"/>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9" name="Group 108">
            <a:extLst>
              <a:ext uri="{FF2B5EF4-FFF2-40B4-BE49-F238E27FC236}">
                <a16:creationId xmlns:a16="http://schemas.microsoft.com/office/drawing/2014/main" id="{65A2CC99-0C40-4987-A64D-1307A82A6596}"/>
              </a:ext>
            </a:extLst>
          </p:cNvPr>
          <p:cNvGrpSpPr/>
          <p:nvPr/>
        </p:nvGrpSpPr>
        <p:grpSpPr>
          <a:xfrm rot="17326722">
            <a:off x="4927185" y="3235773"/>
            <a:ext cx="845746" cy="796607"/>
            <a:chOff x="8359297" y="1229446"/>
            <a:chExt cx="1385007" cy="1304537"/>
          </a:xfrm>
        </p:grpSpPr>
        <p:sp>
          <p:nvSpPr>
            <p:cNvPr id="110" name="Oval 109">
              <a:extLst>
                <a:ext uri="{FF2B5EF4-FFF2-40B4-BE49-F238E27FC236}">
                  <a16:creationId xmlns:a16="http://schemas.microsoft.com/office/drawing/2014/main" id="{5AC7578F-4782-4085-A98D-1E76F2067A96}"/>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5BE12B3C-5CFC-4201-9F65-67C58A45B821}"/>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a:extLst>
              <a:ext uri="{FF2B5EF4-FFF2-40B4-BE49-F238E27FC236}">
                <a16:creationId xmlns:a16="http://schemas.microsoft.com/office/drawing/2014/main" id="{2607EBE4-6101-4E44-8505-319DB0268381}"/>
              </a:ext>
            </a:extLst>
          </p:cNvPr>
          <p:cNvGrpSpPr/>
          <p:nvPr/>
        </p:nvGrpSpPr>
        <p:grpSpPr>
          <a:xfrm rot="2045830">
            <a:off x="5810156" y="3254151"/>
            <a:ext cx="845746" cy="796607"/>
            <a:chOff x="8359297" y="1229446"/>
            <a:chExt cx="1385007" cy="1304537"/>
          </a:xfrm>
        </p:grpSpPr>
        <p:sp>
          <p:nvSpPr>
            <p:cNvPr id="113" name="Oval 112">
              <a:extLst>
                <a:ext uri="{FF2B5EF4-FFF2-40B4-BE49-F238E27FC236}">
                  <a16:creationId xmlns:a16="http://schemas.microsoft.com/office/drawing/2014/main" id="{12A0583B-4869-4A33-9788-52B8A6CA1B47}"/>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a:extLst>
                <a:ext uri="{FF2B5EF4-FFF2-40B4-BE49-F238E27FC236}">
                  <a16:creationId xmlns:a16="http://schemas.microsoft.com/office/drawing/2014/main" id="{3825288B-A87B-45F3-A16C-5D4A7D9013C9}"/>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 name="Group 114">
            <a:extLst>
              <a:ext uri="{FF2B5EF4-FFF2-40B4-BE49-F238E27FC236}">
                <a16:creationId xmlns:a16="http://schemas.microsoft.com/office/drawing/2014/main" id="{B52ADA1A-0CF9-4FDD-8555-63B95C5BA834}"/>
              </a:ext>
            </a:extLst>
          </p:cNvPr>
          <p:cNvGrpSpPr/>
          <p:nvPr/>
        </p:nvGrpSpPr>
        <p:grpSpPr>
          <a:xfrm>
            <a:off x="2063036" y="1784811"/>
            <a:ext cx="845746" cy="796607"/>
            <a:chOff x="8359297" y="1229446"/>
            <a:chExt cx="1385007" cy="1304537"/>
          </a:xfrm>
        </p:grpSpPr>
        <p:sp>
          <p:nvSpPr>
            <p:cNvPr id="116" name="Oval 115">
              <a:extLst>
                <a:ext uri="{FF2B5EF4-FFF2-40B4-BE49-F238E27FC236}">
                  <a16:creationId xmlns:a16="http://schemas.microsoft.com/office/drawing/2014/main" id="{60013E73-17C8-49D7-B6B8-FBD69D87F37E}"/>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a:extLst>
                <a:ext uri="{FF2B5EF4-FFF2-40B4-BE49-F238E27FC236}">
                  <a16:creationId xmlns:a16="http://schemas.microsoft.com/office/drawing/2014/main" id="{AD8E98A9-BE93-4788-B6DE-9C0B6362EE69}"/>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0" name="Oval 124">
            <a:extLst>
              <a:ext uri="{FF2B5EF4-FFF2-40B4-BE49-F238E27FC236}">
                <a16:creationId xmlns:a16="http://schemas.microsoft.com/office/drawing/2014/main" id="{EC367A0D-87F2-43B9-B52F-91FE45BA29E7}"/>
              </a:ext>
            </a:extLst>
          </p:cNvPr>
          <p:cNvSpPr/>
          <p:nvPr/>
        </p:nvSpPr>
        <p:spPr>
          <a:xfrm rot="8107788">
            <a:off x="2093857" y="3413091"/>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8" name="Group 117">
            <a:extLst>
              <a:ext uri="{FF2B5EF4-FFF2-40B4-BE49-F238E27FC236}">
                <a16:creationId xmlns:a16="http://schemas.microsoft.com/office/drawing/2014/main" id="{A070720A-20BC-4144-B0A6-11E1E5ACC75E}"/>
              </a:ext>
            </a:extLst>
          </p:cNvPr>
          <p:cNvGrpSpPr/>
          <p:nvPr/>
        </p:nvGrpSpPr>
        <p:grpSpPr>
          <a:xfrm rot="17326722">
            <a:off x="1518289" y="3064018"/>
            <a:ext cx="845746" cy="796607"/>
            <a:chOff x="8359297" y="1229446"/>
            <a:chExt cx="1385007" cy="1304537"/>
          </a:xfrm>
        </p:grpSpPr>
        <p:sp>
          <p:nvSpPr>
            <p:cNvPr id="119" name="Oval 118">
              <a:extLst>
                <a:ext uri="{FF2B5EF4-FFF2-40B4-BE49-F238E27FC236}">
                  <a16:creationId xmlns:a16="http://schemas.microsoft.com/office/drawing/2014/main" id="{7D61DF84-3E04-4E94-9854-1B8FD204558F}"/>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a:extLst>
                <a:ext uri="{FF2B5EF4-FFF2-40B4-BE49-F238E27FC236}">
                  <a16:creationId xmlns:a16="http://schemas.microsoft.com/office/drawing/2014/main" id="{F787E06B-F364-4D9A-993B-60DF60158413}"/>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1" name="Group 120">
            <a:extLst>
              <a:ext uri="{FF2B5EF4-FFF2-40B4-BE49-F238E27FC236}">
                <a16:creationId xmlns:a16="http://schemas.microsoft.com/office/drawing/2014/main" id="{77FD371B-BE5E-467A-B598-3D88B1D01929}"/>
              </a:ext>
            </a:extLst>
          </p:cNvPr>
          <p:cNvGrpSpPr/>
          <p:nvPr/>
        </p:nvGrpSpPr>
        <p:grpSpPr>
          <a:xfrm rot="2045830">
            <a:off x="2508992" y="2853688"/>
            <a:ext cx="845746" cy="796607"/>
            <a:chOff x="8359297" y="1229446"/>
            <a:chExt cx="1385007" cy="1304537"/>
          </a:xfrm>
        </p:grpSpPr>
        <p:sp>
          <p:nvSpPr>
            <p:cNvPr id="122" name="Oval 121">
              <a:extLst>
                <a:ext uri="{FF2B5EF4-FFF2-40B4-BE49-F238E27FC236}">
                  <a16:creationId xmlns:a16="http://schemas.microsoft.com/office/drawing/2014/main" id="{36D2A069-29AA-4D1C-93FB-80279C91D7F1}"/>
                </a:ext>
              </a:extLst>
            </p:cNvPr>
            <p:cNvSpPr/>
            <p:nvPr/>
          </p:nvSpPr>
          <p:spPr>
            <a:xfrm>
              <a:off x="8359297" y="1229446"/>
              <a:ext cx="1385007" cy="1304537"/>
            </a:xfrm>
            <a:prstGeom prst="ellipse">
              <a:avLst/>
            </a:prstGeom>
            <a:solidFill>
              <a:srgbClr val="CCCCFF"/>
            </a:solidFill>
            <a:ln w="25400">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Oval 122">
              <a:extLst>
                <a:ext uri="{FF2B5EF4-FFF2-40B4-BE49-F238E27FC236}">
                  <a16:creationId xmlns:a16="http://schemas.microsoft.com/office/drawing/2014/main" id="{57EDAB64-3116-404B-88DC-7A2964725A05}"/>
                </a:ext>
              </a:extLst>
            </p:cNvPr>
            <p:cNvSpPr/>
            <p:nvPr/>
          </p:nvSpPr>
          <p:spPr>
            <a:xfrm>
              <a:off x="8651066" y="1509308"/>
              <a:ext cx="767354" cy="720162"/>
            </a:xfrm>
            <a:prstGeom prst="ellipse">
              <a:avLst/>
            </a:prstGeom>
            <a:solidFill>
              <a:srgbClr val="7B7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5" name="Oval 124">
            <a:extLst>
              <a:ext uri="{FF2B5EF4-FFF2-40B4-BE49-F238E27FC236}">
                <a16:creationId xmlns:a16="http://schemas.microsoft.com/office/drawing/2014/main" id="{02FDD59F-694F-4C54-9F04-F3C8DC25D9F8}"/>
              </a:ext>
            </a:extLst>
          </p:cNvPr>
          <p:cNvSpPr/>
          <p:nvPr/>
        </p:nvSpPr>
        <p:spPr>
          <a:xfrm>
            <a:off x="1229338" y="1811546"/>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4">
            <a:extLst>
              <a:ext uri="{FF2B5EF4-FFF2-40B4-BE49-F238E27FC236}">
                <a16:creationId xmlns:a16="http://schemas.microsoft.com/office/drawing/2014/main" id="{8F95D2A2-A581-4076-ACE0-C2E1C76F6268}"/>
              </a:ext>
            </a:extLst>
          </p:cNvPr>
          <p:cNvSpPr/>
          <p:nvPr/>
        </p:nvSpPr>
        <p:spPr>
          <a:xfrm rot="4706302">
            <a:off x="2016571" y="2289433"/>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Oval 124">
            <a:extLst>
              <a:ext uri="{FF2B5EF4-FFF2-40B4-BE49-F238E27FC236}">
                <a16:creationId xmlns:a16="http://schemas.microsoft.com/office/drawing/2014/main" id="{368C5D80-63D7-42F8-902B-C4E9247C7A87}"/>
              </a:ext>
            </a:extLst>
          </p:cNvPr>
          <p:cNvSpPr/>
          <p:nvPr/>
        </p:nvSpPr>
        <p:spPr>
          <a:xfrm rot="8107788">
            <a:off x="1183829" y="2428005"/>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24">
            <a:extLst>
              <a:ext uri="{FF2B5EF4-FFF2-40B4-BE49-F238E27FC236}">
                <a16:creationId xmlns:a16="http://schemas.microsoft.com/office/drawing/2014/main" id="{BF600D35-404B-4921-BDDE-85DF8DDAD311}"/>
              </a:ext>
            </a:extLst>
          </p:cNvPr>
          <p:cNvSpPr/>
          <p:nvPr/>
        </p:nvSpPr>
        <p:spPr>
          <a:xfrm rot="8107788">
            <a:off x="2798374" y="1957498"/>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24">
            <a:extLst>
              <a:ext uri="{FF2B5EF4-FFF2-40B4-BE49-F238E27FC236}">
                <a16:creationId xmlns:a16="http://schemas.microsoft.com/office/drawing/2014/main" id="{0D794A0F-EBBC-4AC5-B61C-DDA18D9AB824}"/>
              </a:ext>
            </a:extLst>
          </p:cNvPr>
          <p:cNvSpPr/>
          <p:nvPr/>
        </p:nvSpPr>
        <p:spPr>
          <a:xfrm rot="12801743">
            <a:off x="2906216" y="3361840"/>
            <a:ext cx="984523" cy="1046968"/>
          </a:xfrm>
          <a:custGeom>
            <a:avLst/>
            <a:gdLst>
              <a:gd name="connsiteX0" fmla="*/ 0 w 984097"/>
              <a:gd name="connsiteY0" fmla="*/ 491237 h 982473"/>
              <a:gd name="connsiteX1" fmla="*/ 492049 w 984097"/>
              <a:gd name="connsiteY1" fmla="*/ 0 h 982473"/>
              <a:gd name="connsiteX2" fmla="*/ 984098 w 984097"/>
              <a:gd name="connsiteY2" fmla="*/ 491237 h 982473"/>
              <a:gd name="connsiteX3" fmla="*/ 492049 w 984097"/>
              <a:gd name="connsiteY3" fmla="*/ 982474 h 982473"/>
              <a:gd name="connsiteX4" fmla="*/ 0 w 984097"/>
              <a:gd name="connsiteY4" fmla="*/ 491237 h 982473"/>
              <a:gd name="connsiteX0" fmla="*/ 0 w 984293"/>
              <a:gd name="connsiteY0" fmla="*/ 542345 h 1033582"/>
              <a:gd name="connsiteX1" fmla="*/ 492049 w 984293"/>
              <a:gd name="connsiteY1" fmla="*/ 51108 h 1033582"/>
              <a:gd name="connsiteX2" fmla="*/ 445066 w 984293"/>
              <a:gd name="connsiteY2" fmla="*/ 70751 h 1033582"/>
              <a:gd name="connsiteX3" fmla="*/ 984098 w 984293"/>
              <a:gd name="connsiteY3" fmla="*/ 542345 h 1033582"/>
              <a:gd name="connsiteX4" fmla="*/ 492049 w 984293"/>
              <a:gd name="connsiteY4" fmla="*/ 1033582 h 1033582"/>
              <a:gd name="connsiteX5" fmla="*/ 0 w 984293"/>
              <a:gd name="connsiteY5"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342212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6715"/>
              <a:gd name="connsiteY0" fmla="*/ 542345 h 1033582"/>
              <a:gd name="connsiteX1" fmla="*/ 492049 w 996715"/>
              <a:gd name="connsiteY1" fmla="*/ 51108 h 1033582"/>
              <a:gd name="connsiteX2" fmla="*/ 445066 w 996715"/>
              <a:gd name="connsiteY2" fmla="*/ 70751 h 1033582"/>
              <a:gd name="connsiteX3" fmla="*/ 816541 w 996715"/>
              <a:gd name="connsiteY3" fmla="*/ 213624 h 1033582"/>
              <a:gd name="connsiteX4" fmla="*/ 984098 w 996715"/>
              <a:gd name="connsiteY4" fmla="*/ 542345 h 1033582"/>
              <a:gd name="connsiteX5" fmla="*/ 492049 w 996715"/>
              <a:gd name="connsiteY5" fmla="*/ 1033582 h 1033582"/>
              <a:gd name="connsiteX6" fmla="*/ 0 w 996715"/>
              <a:gd name="connsiteY6" fmla="*/ 542345 h 1033582"/>
              <a:gd name="connsiteX0" fmla="*/ 0 w 997793"/>
              <a:gd name="connsiteY0" fmla="*/ 542345 h 1033582"/>
              <a:gd name="connsiteX1" fmla="*/ 492049 w 997793"/>
              <a:gd name="connsiteY1" fmla="*/ 51108 h 1033582"/>
              <a:gd name="connsiteX2" fmla="*/ 445066 w 997793"/>
              <a:gd name="connsiteY2" fmla="*/ 70751 h 1033582"/>
              <a:gd name="connsiteX3" fmla="*/ 830829 w 997793"/>
              <a:gd name="connsiteY3" fmla="*/ 127899 h 1033582"/>
              <a:gd name="connsiteX4" fmla="*/ 984098 w 997793"/>
              <a:gd name="connsiteY4" fmla="*/ 542345 h 1033582"/>
              <a:gd name="connsiteX5" fmla="*/ 492049 w 997793"/>
              <a:gd name="connsiteY5" fmla="*/ 1033582 h 1033582"/>
              <a:gd name="connsiteX6" fmla="*/ 0 w 997793"/>
              <a:gd name="connsiteY6" fmla="*/ 542345 h 1033582"/>
              <a:gd name="connsiteX0" fmla="*/ 0 w 984425"/>
              <a:gd name="connsiteY0" fmla="*/ 542345 h 1038768"/>
              <a:gd name="connsiteX1" fmla="*/ 492049 w 984425"/>
              <a:gd name="connsiteY1" fmla="*/ 51108 h 1038768"/>
              <a:gd name="connsiteX2" fmla="*/ 445066 w 984425"/>
              <a:gd name="connsiteY2" fmla="*/ 70751 h 1038768"/>
              <a:gd name="connsiteX3" fmla="*/ 830829 w 984425"/>
              <a:gd name="connsiteY3" fmla="*/ 127899 h 1038768"/>
              <a:gd name="connsiteX4" fmla="*/ 984098 w 984425"/>
              <a:gd name="connsiteY4" fmla="*/ 542345 h 1038768"/>
              <a:gd name="connsiteX5" fmla="*/ 859403 w 984425"/>
              <a:gd name="connsiteY5" fmla="*/ 785125 h 1038768"/>
              <a:gd name="connsiteX6" fmla="*/ 492049 w 984425"/>
              <a:gd name="connsiteY6" fmla="*/ 1033582 h 1038768"/>
              <a:gd name="connsiteX7" fmla="*/ 0 w 984425"/>
              <a:gd name="connsiteY7" fmla="*/ 542345 h 1038768"/>
              <a:gd name="connsiteX0" fmla="*/ 0 w 984355"/>
              <a:gd name="connsiteY0" fmla="*/ 542345 h 1052858"/>
              <a:gd name="connsiteX1" fmla="*/ 492049 w 984355"/>
              <a:gd name="connsiteY1" fmla="*/ 51108 h 1052858"/>
              <a:gd name="connsiteX2" fmla="*/ 445066 w 984355"/>
              <a:gd name="connsiteY2" fmla="*/ 70751 h 1052858"/>
              <a:gd name="connsiteX3" fmla="*/ 830829 w 984355"/>
              <a:gd name="connsiteY3" fmla="*/ 127899 h 1052858"/>
              <a:gd name="connsiteX4" fmla="*/ 984098 w 984355"/>
              <a:gd name="connsiteY4" fmla="*/ 542345 h 1052858"/>
              <a:gd name="connsiteX5" fmla="*/ 845115 w 984355"/>
              <a:gd name="connsiteY5" fmla="*/ 913713 h 1052858"/>
              <a:gd name="connsiteX6" fmla="*/ 492049 w 984355"/>
              <a:gd name="connsiteY6" fmla="*/ 1033582 h 1052858"/>
              <a:gd name="connsiteX7" fmla="*/ 0 w 984355"/>
              <a:gd name="connsiteY7" fmla="*/ 542345 h 1052858"/>
              <a:gd name="connsiteX0" fmla="*/ 15133 w 999488"/>
              <a:gd name="connsiteY0" fmla="*/ 542345 h 1035329"/>
              <a:gd name="connsiteX1" fmla="*/ 507182 w 999488"/>
              <a:gd name="connsiteY1" fmla="*/ 51108 h 1035329"/>
              <a:gd name="connsiteX2" fmla="*/ 460199 w 999488"/>
              <a:gd name="connsiteY2" fmla="*/ 70751 h 1035329"/>
              <a:gd name="connsiteX3" fmla="*/ 845962 w 999488"/>
              <a:gd name="connsiteY3" fmla="*/ 127899 h 1035329"/>
              <a:gd name="connsiteX4" fmla="*/ 999231 w 999488"/>
              <a:gd name="connsiteY4" fmla="*/ 542345 h 1035329"/>
              <a:gd name="connsiteX5" fmla="*/ 860248 w 999488"/>
              <a:gd name="connsiteY5" fmla="*/ 913713 h 1035329"/>
              <a:gd name="connsiteX6" fmla="*/ 507182 w 999488"/>
              <a:gd name="connsiteY6" fmla="*/ 1033582 h 1035329"/>
              <a:gd name="connsiteX7" fmla="*/ 160161 w 999488"/>
              <a:gd name="connsiteY7" fmla="*/ 842275 h 1035329"/>
              <a:gd name="connsiteX8" fmla="*/ 15133 w 999488"/>
              <a:gd name="connsiteY8" fmla="*/ 542345 h 1035329"/>
              <a:gd name="connsiteX0" fmla="*/ 22984 w 1007339"/>
              <a:gd name="connsiteY0" fmla="*/ 542345 h 1033582"/>
              <a:gd name="connsiteX1" fmla="*/ 515033 w 1007339"/>
              <a:gd name="connsiteY1" fmla="*/ 51108 h 1033582"/>
              <a:gd name="connsiteX2" fmla="*/ 468050 w 1007339"/>
              <a:gd name="connsiteY2" fmla="*/ 70751 h 1033582"/>
              <a:gd name="connsiteX3" fmla="*/ 853813 w 1007339"/>
              <a:gd name="connsiteY3" fmla="*/ 127899 h 1033582"/>
              <a:gd name="connsiteX4" fmla="*/ 1007082 w 1007339"/>
              <a:gd name="connsiteY4" fmla="*/ 542345 h 1033582"/>
              <a:gd name="connsiteX5" fmla="*/ 868099 w 1007339"/>
              <a:gd name="connsiteY5" fmla="*/ 913713 h 1033582"/>
              <a:gd name="connsiteX6" fmla="*/ 515033 w 1007339"/>
              <a:gd name="connsiteY6" fmla="*/ 1033582 h 1033582"/>
              <a:gd name="connsiteX7" fmla="*/ 125150 w 1007339"/>
              <a:gd name="connsiteY7" fmla="*/ 913713 h 1033582"/>
              <a:gd name="connsiteX8" fmla="*/ 22984 w 1007339"/>
              <a:gd name="connsiteY8" fmla="*/ 542345 h 1033582"/>
              <a:gd name="connsiteX0" fmla="*/ 22984 w 1007339"/>
              <a:gd name="connsiteY0" fmla="*/ 542345 h 1033582"/>
              <a:gd name="connsiteX1" fmla="*/ 153726 w 1007339"/>
              <a:gd name="connsiteY1" fmla="*/ 285063 h 1033582"/>
              <a:gd name="connsiteX2" fmla="*/ 515033 w 1007339"/>
              <a:gd name="connsiteY2" fmla="*/ 51108 h 1033582"/>
              <a:gd name="connsiteX3" fmla="*/ 468050 w 1007339"/>
              <a:gd name="connsiteY3" fmla="*/ 70751 h 1033582"/>
              <a:gd name="connsiteX4" fmla="*/ 853813 w 1007339"/>
              <a:gd name="connsiteY4" fmla="*/ 127899 h 1033582"/>
              <a:gd name="connsiteX5" fmla="*/ 1007082 w 1007339"/>
              <a:gd name="connsiteY5" fmla="*/ 542345 h 1033582"/>
              <a:gd name="connsiteX6" fmla="*/ 868099 w 1007339"/>
              <a:gd name="connsiteY6" fmla="*/ 913713 h 1033582"/>
              <a:gd name="connsiteX7" fmla="*/ 515033 w 1007339"/>
              <a:gd name="connsiteY7" fmla="*/ 1033582 h 1033582"/>
              <a:gd name="connsiteX8" fmla="*/ 125150 w 1007339"/>
              <a:gd name="connsiteY8" fmla="*/ 913713 h 1033582"/>
              <a:gd name="connsiteX9" fmla="*/ 22984 w 1007339"/>
              <a:gd name="connsiteY9" fmla="*/ 542345 h 1033582"/>
              <a:gd name="connsiteX0" fmla="*/ 168 w 984523"/>
              <a:gd name="connsiteY0" fmla="*/ 521350 h 1012587"/>
              <a:gd name="connsiteX1" fmla="*/ 116622 w 984523"/>
              <a:gd name="connsiteY1" fmla="*/ 192630 h 1012587"/>
              <a:gd name="connsiteX2" fmla="*/ 492217 w 984523"/>
              <a:gd name="connsiteY2" fmla="*/ 30113 h 1012587"/>
              <a:gd name="connsiteX3" fmla="*/ 445234 w 984523"/>
              <a:gd name="connsiteY3" fmla="*/ 49756 h 1012587"/>
              <a:gd name="connsiteX4" fmla="*/ 830997 w 984523"/>
              <a:gd name="connsiteY4" fmla="*/ 106904 h 1012587"/>
              <a:gd name="connsiteX5" fmla="*/ 984266 w 984523"/>
              <a:gd name="connsiteY5" fmla="*/ 521350 h 1012587"/>
              <a:gd name="connsiteX6" fmla="*/ 845283 w 984523"/>
              <a:gd name="connsiteY6" fmla="*/ 892718 h 1012587"/>
              <a:gd name="connsiteX7" fmla="*/ 492217 w 984523"/>
              <a:gd name="connsiteY7" fmla="*/ 1012587 h 1012587"/>
              <a:gd name="connsiteX8" fmla="*/ 102334 w 984523"/>
              <a:gd name="connsiteY8" fmla="*/ 892718 h 1012587"/>
              <a:gd name="connsiteX9" fmla="*/ 168 w 984523"/>
              <a:gd name="connsiteY9" fmla="*/ 521350 h 1012587"/>
              <a:gd name="connsiteX0" fmla="*/ 168 w 984523"/>
              <a:gd name="connsiteY0" fmla="*/ 897308 h 1388545"/>
              <a:gd name="connsiteX1" fmla="*/ 116622 w 984523"/>
              <a:gd name="connsiteY1" fmla="*/ 568588 h 1388545"/>
              <a:gd name="connsiteX2" fmla="*/ 492217 w 984523"/>
              <a:gd name="connsiteY2" fmla="*/ 406071 h 1388545"/>
              <a:gd name="connsiteX3" fmla="*/ 459521 w 984523"/>
              <a:gd name="connsiteY3" fmla="*/ 11377 h 1388545"/>
              <a:gd name="connsiteX4" fmla="*/ 830997 w 984523"/>
              <a:gd name="connsiteY4" fmla="*/ 482862 h 1388545"/>
              <a:gd name="connsiteX5" fmla="*/ 984266 w 984523"/>
              <a:gd name="connsiteY5" fmla="*/ 897308 h 1388545"/>
              <a:gd name="connsiteX6" fmla="*/ 845283 w 984523"/>
              <a:gd name="connsiteY6" fmla="*/ 1268676 h 1388545"/>
              <a:gd name="connsiteX7" fmla="*/ 492217 w 984523"/>
              <a:gd name="connsiteY7" fmla="*/ 1388545 h 1388545"/>
              <a:gd name="connsiteX8" fmla="*/ 102334 w 984523"/>
              <a:gd name="connsiteY8" fmla="*/ 1268676 h 1388545"/>
              <a:gd name="connsiteX9" fmla="*/ 168 w 984523"/>
              <a:gd name="connsiteY9" fmla="*/ 897308 h 1388545"/>
              <a:gd name="connsiteX0" fmla="*/ 168 w 984523"/>
              <a:gd name="connsiteY0" fmla="*/ 898086 h 1389323"/>
              <a:gd name="connsiteX1" fmla="*/ 116622 w 984523"/>
              <a:gd name="connsiteY1" fmla="*/ 569366 h 1389323"/>
              <a:gd name="connsiteX2" fmla="*/ 377917 w 984523"/>
              <a:gd name="connsiteY2" fmla="*/ 378274 h 1389323"/>
              <a:gd name="connsiteX3" fmla="*/ 459521 w 984523"/>
              <a:gd name="connsiteY3" fmla="*/ 12155 h 1389323"/>
              <a:gd name="connsiteX4" fmla="*/ 830997 w 984523"/>
              <a:gd name="connsiteY4" fmla="*/ 483640 h 1389323"/>
              <a:gd name="connsiteX5" fmla="*/ 984266 w 984523"/>
              <a:gd name="connsiteY5" fmla="*/ 898086 h 1389323"/>
              <a:gd name="connsiteX6" fmla="*/ 845283 w 984523"/>
              <a:gd name="connsiteY6" fmla="*/ 1269454 h 1389323"/>
              <a:gd name="connsiteX7" fmla="*/ 492217 w 984523"/>
              <a:gd name="connsiteY7" fmla="*/ 1389323 h 1389323"/>
              <a:gd name="connsiteX8" fmla="*/ 102334 w 984523"/>
              <a:gd name="connsiteY8" fmla="*/ 1269454 h 1389323"/>
              <a:gd name="connsiteX9" fmla="*/ 168 w 984523"/>
              <a:gd name="connsiteY9" fmla="*/ 898086 h 1389323"/>
              <a:gd name="connsiteX0" fmla="*/ 168 w 984523"/>
              <a:gd name="connsiteY0" fmla="*/ 592574 h 1083811"/>
              <a:gd name="connsiteX1" fmla="*/ 116622 w 984523"/>
              <a:gd name="connsiteY1" fmla="*/ 263854 h 1083811"/>
              <a:gd name="connsiteX2" fmla="*/ 377917 w 984523"/>
              <a:gd name="connsiteY2" fmla="*/ 72762 h 1083811"/>
              <a:gd name="connsiteX3" fmla="*/ 616684 w 984523"/>
              <a:gd name="connsiteY3" fmla="*/ 35255 h 1083811"/>
              <a:gd name="connsiteX4" fmla="*/ 830997 w 984523"/>
              <a:gd name="connsiteY4" fmla="*/ 178128 h 1083811"/>
              <a:gd name="connsiteX5" fmla="*/ 984266 w 984523"/>
              <a:gd name="connsiteY5" fmla="*/ 592574 h 1083811"/>
              <a:gd name="connsiteX6" fmla="*/ 845283 w 984523"/>
              <a:gd name="connsiteY6" fmla="*/ 963942 h 1083811"/>
              <a:gd name="connsiteX7" fmla="*/ 492217 w 984523"/>
              <a:gd name="connsiteY7" fmla="*/ 1083811 h 1083811"/>
              <a:gd name="connsiteX8" fmla="*/ 102334 w 984523"/>
              <a:gd name="connsiteY8" fmla="*/ 963942 h 1083811"/>
              <a:gd name="connsiteX9" fmla="*/ 168 w 984523"/>
              <a:gd name="connsiteY9" fmla="*/ 592574 h 1083811"/>
              <a:gd name="connsiteX0" fmla="*/ 168 w 984523"/>
              <a:gd name="connsiteY0" fmla="*/ 605805 h 1097042"/>
              <a:gd name="connsiteX1" fmla="*/ 116622 w 984523"/>
              <a:gd name="connsiteY1" fmla="*/ 277085 h 1097042"/>
              <a:gd name="connsiteX2" fmla="*/ 320767 w 984523"/>
              <a:gd name="connsiteY2" fmla="*/ 43130 h 1097042"/>
              <a:gd name="connsiteX3" fmla="*/ 616684 w 984523"/>
              <a:gd name="connsiteY3" fmla="*/ 48486 h 1097042"/>
              <a:gd name="connsiteX4" fmla="*/ 830997 w 984523"/>
              <a:gd name="connsiteY4" fmla="*/ 191359 h 1097042"/>
              <a:gd name="connsiteX5" fmla="*/ 984266 w 984523"/>
              <a:gd name="connsiteY5" fmla="*/ 605805 h 1097042"/>
              <a:gd name="connsiteX6" fmla="*/ 845283 w 984523"/>
              <a:gd name="connsiteY6" fmla="*/ 977173 h 1097042"/>
              <a:gd name="connsiteX7" fmla="*/ 492217 w 984523"/>
              <a:gd name="connsiteY7" fmla="*/ 1097042 h 1097042"/>
              <a:gd name="connsiteX8" fmla="*/ 102334 w 984523"/>
              <a:gd name="connsiteY8" fmla="*/ 977173 h 1097042"/>
              <a:gd name="connsiteX9" fmla="*/ 168 w 984523"/>
              <a:gd name="connsiteY9" fmla="*/ 605805 h 1097042"/>
              <a:gd name="connsiteX0" fmla="*/ 168 w 984523"/>
              <a:gd name="connsiteY0" fmla="*/ 586929 h 1078166"/>
              <a:gd name="connsiteX1" fmla="*/ 116622 w 984523"/>
              <a:gd name="connsiteY1" fmla="*/ 258209 h 1078166"/>
              <a:gd name="connsiteX2" fmla="*/ 306480 w 984523"/>
              <a:gd name="connsiteY2" fmla="*/ 95691 h 1078166"/>
              <a:gd name="connsiteX3" fmla="*/ 616684 w 984523"/>
              <a:gd name="connsiteY3" fmla="*/ 29610 h 1078166"/>
              <a:gd name="connsiteX4" fmla="*/ 830997 w 984523"/>
              <a:gd name="connsiteY4" fmla="*/ 172483 h 1078166"/>
              <a:gd name="connsiteX5" fmla="*/ 984266 w 984523"/>
              <a:gd name="connsiteY5" fmla="*/ 586929 h 1078166"/>
              <a:gd name="connsiteX6" fmla="*/ 845283 w 984523"/>
              <a:gd name="connsiteY6" fmla="*/ 958297 h 1078166"/>
              <a:gd name="connsiteX7" fmla="*/ 492217 w 984523"/>
              <a:gd name="connsiteY7" fmla="*/ 1078166 h 1078166"/>
              <a:gd name="connsiteX8" fmla="*/ 102334 w 984523"/>
              <a:gd name="connsiteY8" fmla="*/ 958297 h 1078166"/>
              <a:gd name="connsiteX9" fmla="*/ 168 w 984523"/>
              <a:gd name="connsiteY9" fmla="*/ 586929 h 1078166"/>
              <a:gd name="connsiteX0" fmla="*/ 168 w 984523"/>
              <a:gd name="connsiteY0" fmla="*/ 574825 h 1066062"/>
              <a:gd name="connsiteX1" fmla="*/ 116622 w 984523"/>
              <a:gd name="connsiteY1" fmla="*/ 246105 h 1066062"/>
              <a:gd name="connsiteX2" fmla="*/ 306480 w 984523"/>
              <a:gd name="connsiteY2" fmla="*/ 83587 h 1066062"/>
              <a:gd name="connsiteX3" fmla="*/ 588109 w 984523"/>
              <a:gd name="connsiteY3" fmla="*/ 31794 h 1066062"/>
              <a:gd name="connsiteX4" fmla="*/ 830997 w 984523"/>
              <a:gd name="connsiteY4" fmla="*/ 160379 h 1066062"/>
              <a:gd name="connsiteX5" fmla="*/ 984266 w 984523"/>
              <a:gd name="connsiteY5" fmla="*/ 574825 h 1066062"/>
              <a:gd name="connsiteX6" fmla="*/ 845283 w 984523"/>
              <a:gd name="connsiteY6" fmla="*/ 946193 h 1066062"/>
              <a:gd name="connsiteX7" fmla="*/ 492217 w 984523"/>
              <a:gd name="connsiteY7" fmla="*/ 1066062 h 1066062"/>
              <a:gd name="connsiteX8" fmla="*/ 102334 w 984523"/>
              <a:gd name="connsiteY8" fmla="*/ 946193 h 1066062"/>
              <a:gd name="connsiteX9" fmla="*/ 168 w 984523"/>
              <a:gd name="connsiteY9" fmla="*/ 574825 h 1066062"/>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43031 h 1034268"/>
              <a:gd name="connsiteX1" fmla="*/ 116622 w 984523"/>
              <a:gd name="connsiteY1" fmla="*/ 214311 h 1034268"/>
              <a:gd name="connsiteX2" fmla="*/ 306480 w 984523"/>
              <a:gd name="connsiteY2" fmla="*/ 51793 h 1034268"/>
              <a:gd name="connsiteX3" fmla="*/ 588109 w 984523"/>
              <a:gd name="connsiteY3" fmla="*/ 0 h 1034268"/>
              <a:gd name="connsiteX4" fmla="*/ 830997 w 984523"/>
              <a:gd name="connsiteY4" fmla="*/ 128585 h 1034268"/>
              <a:gd name="connsiteX5" fmla="*/ 984266 w 984523"/>
              <a:gd name="connsiteY5" fmla="*/ 543031 h 1034268"/>
              <a:gd name="connsiteX6" fmla="*/ 845283 w 984523"/>
              <a:gd name="connsiteY6" fmla="*/ 914399 h 1034268"/>
              <a:gd name="connsiteX7" fmla="*/ 492217 w 984523"/>
              <a:gd name="connsiteY7" fmla="*/ 1034268 h 1034268"/>
              <a:gd name="connsiteX8" fmla="*/ 102334 w 984523"/>
              <a:gd name="connsiteY8" fmla="*/ 914399 h 1034268"/>
              <a:gd name="connsiteX9" fmla="*/ 168 w 984523"/>
              <a:gd name="connsiteY9" fmla="*/ 543031 h 10342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 name="connsiteX0" fmla="*/ 168 w 984523"/>
              <a:gd name="connsiteY0" fmla="*/ 555731 h 1046968"/>
              <a:gd name="connsiteX1" fmla="*/ 116622 w 984523"/>
              <a:gd name="connsiteY1" fmla="*/ 227011 h 1046968"/>
              <a:gd name="connsiteX2" fmla="*/ 306480 w 984523"/>
              <a:gd name="connsiteY2" fmla="*/ 64493 h 1046968"/>
              <a:gd name="connsiteX3" fmla="*/ 562709 w 984523"/>
              <a:gd name="connsiteY3" fmla="*/ 0 h 1046968"/>
              <a:gd name="connsiteX4" fmla="*/ 830997 w 984523"/>
              <a:gd name="connsiteY4" fmla="*/ 141285 h 1046968"/>
              <a:gd name="connsiteX5" fmla="*/ 984266 w 984523"/>
              <a:gd name="connsiteY5" fmla="*/ 555731 h 1046968"/>
              <a:gd name="connsiteX6" fmla="*/ 845283 w 984523"/>
              <a:gd name="connsiteY6" fmla="*/ 927099 h 1046968"/>
              <a:gd name="connsiteX7" fmla="*/ 492217 w 984523"/>
              <a:gd name="connsiteY7" fmla="*/ 1046968 h 1046968"/>
              <a:gd name="connsiteX8" fmla="*/ 102334 w 984523"/>
              <a:gd name="connsiteY8" fmla="*/ 927099 h 1046968"/>
              <a:gd name="connsiteX9" fmla="*/ 168 w 984523"/>
              <a:gd name="connsiteY9" fmla="*/ 555731 h 104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4523" h="1046968">
                <a:moveTo>
                  <a:pt x="168" y="555731"/>
                </a:moveTo>
                <a:cubicBezTo>
                  <a:pt x="2549" y="439050"/>
                  <a:pt x="34614" y="308884"/>
                  <a:pt x="116622" y="227011"/>
                </a:cubicBezTo>
                <a:cubicBezTo>
                  <a:pt x="198630" y="145138"/>
                  <a:pt x="232132" y="102328"/>
                  <a:pt x="306480" y="64493"/>
                </a:cubicBezTo>
                <a:cubicBezTo>
                  <a:pt x="380828" y="26658"/>
                  <a:pt x="375926" y="677"/>
                  <a:pt x="562709" y="0"/>
                </a:cubicBezTo>
                <a:cubicBezTo>
                  <a:pt x="743791" y="16767"/>
                  <a:pt x="741158" y="62686"/>
                  <a:pt x="830997" y="141285"/>
                </a:cubicBezTo>
                <a:cubicBezTo>
                  <a:pt x="920836" y="219884"/>
                  <a:pt x="979504" y="446193"/>
                  <a:pt x="984266" y="555731"/>
                </a:cubicBezTo>
                <a:cubicBezTo>
                  <a:pt x="989028" y="665269"/>
                  <a:pt x="927291" y="845226"/>
                  <a:pt x="845283" y="927099"/>
                </a:cubicBezTo>
                <a:cubicBezTo>
                  <a:pt x="763275" y="1008972"/>
                  <a:pt x="616042" y="1046968"/>
                  <a:pt x="492217" y="1046968"/>
                </a:cubicBezTo>
                <a:cubicBezTo>
                  <a:pt x="368392" y="1046968"/>
                  <a:pt x="184342" y="1008972"/>
                  <a:pt x="102334" y="927099"/>
                </a:cubicBezTo>
                <a:cubicBezTo>
                  <a:pt x="20326" y="845226"/>
                  <a:pt x="-2213" y="672412"/>
                  <a:pt x="168" y="555731"/>
                </a:cubicBezTo>
                <a:close/>
              </a:path>
            </a:pathLst>
          </a:custGeom>
          <a:solidFill>
            <a:srgbClr val="FF9999"/>
          </a:solidFill>
          <a:ln w="254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Arrow: Right 138">
            <a:extLst>
              <a:ext uri="{FF2B5EF4-FFF2-40B4-BE49-F238E27FC236}">
                <a16:creationId xmlns:a16="http://schemas.microsoft.com/office/drawing/2014/main" id="{6877B02A-C630-4E02-BDEE-23183BF3564E}"/>
              </a:ext>
            </a:extLst>
          </p:cNvPr>
          <p:cNvSpPr/>
          <p:nvPr/>
        </p:nvSpPr>
        <p:spPr>
          <a:xfrm>
            <a:off x="4163654" y="3013707"/>
            <a:ext cx="549548" cy="38640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Arrow: Right 139">
            <a:extLst>
              <a:ext uri="{FF2B5EF4-FFF2-40B4-BE49-F238E27FC236}">
                <a16:creationId xmlns:a16="http://schemas.microsoft.com/office/drawing/2014/main" id="{E364D11D-0E95-4827-AAE8-1750DE0B9FEA}"/>
              </a:ext>
            </a:extLst>
          </p:cNvPr>
          <p:cNvSpPr/>
          <p:nvPr/>
        </p:nvSpPr>
        <p:spPr>
          <a:xfrm>
            <a:off x="7021580" y="3013707"/>
            <a:ext cx="549548" cy="386402"/>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5ACB136B-D76B-42E1-B965-0D449954F779}"/>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104748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solidFill>
                  <a:schemeClr val="bg1">
                    <a:lumMod val="75000"/>
                  </a:schemeClr>
                </a:solidFill>
              </a:rPr>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t>TEP</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solidFill>
                  <a:schemeClr val="bg1">
                    <a:lumMod val="75000"/>
                  </a:schemeClr>
                </a:solidFill>
              </a:rPr>
              <a:t>cATMP</a:t>
            </a:r>
            <a:endParaRPr lang="en-GB" sz="2400" dirty="0">
              <a:solidFill>
                <a:schemeClr val="bg1">
                  <a:lumMod val="75000"/>
                </a:schemeClr>
              </a:solidFill>
            </a:endParaRPr>
          </a:p>
        </p:txBody>
      </p:sp>
      <p:sp>
        <p:nvSpPr>
          <p:cNvPr id="17" name="TextBox 16">
            <a:extLst>
              <a:ext uri="{FF2B5EF4-FFF2-40B4-BE49-F238E27FC236}">
                <a16:creationId xmlns:a16="http://schemas.microsoft.com/office/drawing/2014/main" id="{BB96752E-0D1E-4109-AF73-E56097D9FECC}"/>
              </a:ext>
            </a:extLst>
          </p:cNvPr>
          <p:cNvSpPr txBox="1"/>
          <p:nvPr/>
        </p:nvSpPr>
        <p:spPr>
          <a:xfrm>
            <a:off x="9429541" y="1460285"/>
            <a:ext cx="1953548" cy="400110"/>
          </a:xfrm>
          <a:prstGeom prst="rect">
            <a:avLst/>
          </a:prstGeom>
          <a:noFill/>
        </p:spPr>
        <p:txBody>
          <a:bodyPr wrap="none" rtlCol="0">
            <a:spAutoFit/>
          </a:bodyPr>
          <a:lstStyle/>
          <a:p>
            <a:pPr algn="ctr"/>
            <a:r>
              <a:rPr lang="en-GB" sz="2000" b="1" dirty="0">
                <a:solidFill>
                  <a:schemeClr val="bg1">
                    <a:lumMod val="75000"/>
                  </a:schemeClr>
                </a:solidFill>
              </a:rPr>
              <a:t>Combined ATMP</a:t>
            </a:r>
          </a:p>
        </p:txBody>
      </p:sp>
      <p:sp>
        <p:nvSpPr>
          <p:cNvPr id="27" name="TextBox 26">
            <a:extLst>
              <a:ext uri="{FF2B5EF4-FFF2-40B4-BE49-F238E27FC236}">
                <a16:creationId xmlns:a16="http://schemas.microsoft.com/office/drawing/2014/main" id="{3DC7952B-479B-403E-8CE2-7B561912AB53}"/>
              </a:ext>
            </a:extLst>
          </p:cNvPr>
          <p:cNvSpPr txBox="1"/>
          <p:nvPr/>
        </p:nvSpPr>
        <p:spPr>
          <a:xfrm>
            <a:off x="731653" y="1306397"/>
            <a:ext cx="2127570" cy="707886"/>
          </a:xfrm>
          <a:prstGeom prst="rect">
            <a:avLst/>
          </a:prstGeom>
          <a:noFill/>
        </p:spPr>
        <p:txBody>
          <a:bodyPr wrap="none" rtlCol="0">
            <a:spAutoFit/>
          </a:bodyPr>
          <a:lstStyle/>
          <a:p>
            <a:pPr algn="ctr"/>
            <a:r>
              <a:rPr lang="en-GB" sz="2000" b="1" dirty="0">
                <a:solidFill>
                  <a:schemeClr val="bg1">
                    <a:lumMod val="75000"/>
                  </a:schemeClr>
                </a:solidFill>
              </a:rPr>
              <a:t>Gene Therapy</a:t>
            </a:r>
          </a:p>
          <a:p>
            <a:pPr algn="ctr"/>
            <a:r>
              <a:rPr lang="en-GB" sz="2000" b="1" dirty="0">
                <a:solidFill>
                  <a:schemeClr val="bg1">
                    <a:lumMod val="75000"/>
                  </a:schemeClr>
                </a:solidFill>
              </a:rPr>
              <a:t>Medicinal Product</a:t>
            </a:r>
          </a:p>
        </p:txBody>
      </p:sp>
      <p:sp>
        <p:nvSpPr>
          <p:cNvPr id="28" name="TextBox 27">
            <a:extLst>
              <a:ext uri="{FF2B5EF4-FFF2-40B4-BE49-F238E27FC236}">
                <a16:creationId xmlns:a16="http://schemas.microsoft.com/office/drawing/2014/main" id="{4BA6C11D-312D-4F03-8271-DF8CF48E68BE}"/>
              </a:ext>
            </a:extLst>
          </p:cNvPr>
          <p:cNvSpPr txBox="1"/>
          <p:nvPr/>
        </p:nvSpPr>
        <p:spPr>
          <a:xfrm>
            <a:off x="3477477" y="1306397"/>
            <a:ext cx="2406684" cy="707886"/>
          </a:xfrm>
          <a:prstGeom prst="rect">
            <a:avLst/>
          </a:prstGeom>
          <a:noFill/>
        </p:spPr>
        <p:txBody>
          <a:bodyPr wrap="none" rtlCol="0">
            <a:spAutoFit/>
          </a:bodyPr>
          <a:lstStyle/>
          <a:p>
            <a:pPr algn="ctr"/>
            <a:r>
              <a:rPr lang="en-GB" sz="2000" b="1" dirty="0">
                <a:solidFill>
                  <a:schemeClr val="bg1">
                    <a:lumMod val="75000"/>
                  </a:schemeClr>
                </a:solidFill>
              </a:rPr>
              <a:t>Somatic Cell Therapy</a:t>
            </a:r>
          </a:p>
          <a:p>
            <a:pPr algn="ctr"/>
            <a:r>
              <a:rPr lang="en-GB" sz="2000" b="1" dirty="0">
                <a:solidFill>
                  <a:schemeClr val="bg1">
                    <a:lumMod val="75000"/>
                  </a:schemeClr>
                </a:solidFill>
              </a:rPr>
              <a:t>Medicinal Product</a:t>
            </a:r>
          </a:p>
        </p:txBody>
      </p:sp>
      <p:sp>
        <p:nvSpPr>
          <p:cNvPr id="29" name="TextBox 28">
            <a:extLst>
              <a:ext uri="{FF2B5EF4-FFF2-40B4-BE49-F238E27FC236}">
                <a16:creationId xmlns:a16="http://schemas.microsoft.com/office/drawing/2014/main" id="{A2FA7B9A-7005-4C08-9AF7-B3750D018FC8}"/>
              </a:ext>
            </a:extLst>
          </p:cNvPr>
          <p:cNvSpPr txBox="1"/>
          <p:nvPr/>
        </p:nvSpPr>
        <p:spPr>
          <a:xfrm>
            <a:off x="6459727" y="1306397"/>
            <a:ext cx="2105385" cy="707886"/>
          </a:xfrm>
          <a:prstGeom prst="rect">
            <a:avLst/>
          </a:prstGeom>
          <a:noFill/>
        </p:spPr>
        <p:txBody>
          <a:bodyPr wrap="none" rtlCol="0">
            <a:spAutoFit/>
          </a:bodyPr>
          <a:lstStyle/>
          <a:p>
            <a:pPr algn="ctr"/>
            <a:r>
              <a:rPr lang="en-GB" sz="2000" b="1" dirty="0"/>
              <a:t>Tissue Engineered</a:t>
            </a:r>
          </a:p>
          <a:p>
            <a:pPr algn="ctr"/>
            <a:r>
              <a:rPr lang="en-GB" sz="2000" b="1" dirty="0"/>
              <a:t>Product</a:t>
            </a:r>
          </a:p>
        </p:txBody>
      </p:sp>
      <p:pic>
        <p:nvPicPr>
          <p:cNvPr id="30" name="Picture 29" descr="A close up of a logo&#10;&#10;Description generated with high confidence">
            <a:extLst>
              <a:ext uri="{FF2B5EF4-FFF2-40B4-BE49-F238E27FC236}">
                <a16:creationId xmlns:a16="http://schemas.microsoft.com/office/drawing/2014/main" id="{70E8D873-0BDD-4455-9C7C-118AE1FA42EA}"/>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sp>
        <p:nvSpPr>
          <p:cNvPr id="31" name="TextBox 30">
            <a:extLst>
              <a:ext uri="{FF2B5EF4-FFF2-40B4-BE49-F238E27FC236}">
                <a16:creationId xmlns:a16="http://schemas.microsoft.com/office/drawing/2014/main" id="{597B2556-13D1-482C-9C2A-4ED82C0E04F2}"/>
              </a:ext>
            </a:extLst>
          </p:cNvPr>
          <p:cNvSpPr txBox="1"/>
          <p:nvPr/>
        </p:nvSpPr>
        <p:spPr>
          <a:xfrm>
            <a:off x="4128831" y="4895654"/>
            <a:ext cx="1042145" cy="461665"/>
          </a:xfrm>
          <a:prstGeom prst="rect">
            <a:avLst/>
          </a:prstGeom>
          <a:noFill/>
        </p:spPr>
        <p:txBody>
          <a:bodyPr wrap="none" rtlCol="0">
            <a:spAutoFit/>
          </a:bodyPr>
          <a:lstStyle/>
          <a:p>
            <a:r>
              <a:rPr lang="en-GB" sz="2400" dirty="0" err="1">
                <a:solidFill>
                  <a:schemeClr val="bg1">
                    <a:lumMod val="75000"/>
                  </a:schemeClr>
                </a:solidFill>
              </a:rPr>
              <a:t>sCTMP</a:t>
            </a:r>
            <a:endParaRPr lang="en-GB" sz="2400" dirty="0">
              <a:solidFill>
                <a:schemeClr val="bg1">
                  <a:lumMod val="75000"/>
                </a:schemeClr>
              </a:solidFill>
            </a:endParaRPr>
          </a:p>
        </p:txBody>
      </p:sp>
      <p:sp>
        <p:nvSpPr>
          <p:cNvPr id="2" name="Footer Placeholder 1">
            <a:extLst>
              <a:ext uri="{FF2B5EF4-FFF2-40B4-BE49-F238E27FC236}">
                <a16:creationId xmlns:a16="http://schemas.microsoft.com/office/drawing/2014/main" id="{8479F84A-7C36-4CFD-A3B1-5588E724671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667581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Tissue engineered products</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25624"/>
            <a:ext cx="8305800" cy="4638675"/>
          </a:xfrm>
        </p:spPr>
        <p:txBody>
          <a:bodyPr>
            <a:normAutofit fontScale="85000" lnSpcReduction="20000"/>
          </a:bodyPr>
          <a:lstStyle/>
          <a:p>
            <a:pPr marL="0" indent="0">
              <a:spcBef>
                <a:spcPts val="1200"/>
              </a:spcBef>
              <a:buNone/>
              <a:defRPr/>
            </a:pPr>
            <a:r>
              <a:rPr lang="en-GB" sz="2200" b="1" dirty="0"/>
              <a:t>A TEP is a biological medicine which contains engineered cells or tissues that </a:t>
            </a:r>
          </a:p>
          <a:p>
            <a:pPr marL="0" indent="0">
              <a:spcBef>
                <a:spcPts val="600"/>
              </a:spcBef>
              <a:buNone/>
              <a:defRPr/>
            </a:pPr>
            <a:r>
              <a:rPr lang="en-GB" sz="2200" b="1" dirty="0"/>
              <a:t>are used to </a:t>
            </a:r>
            <a:r>
              <a:rPr lang="en-GB" sz="3000" b="1" dirty="0">
                <a:solidFill>
                  <a:srgbClr val="0072C6"/>
                </a:solidFill>
              </a:rPr>
              <a:t>regenerate, repair or replace human tissue</a:t>
            </a:r>
            <a:r>
              <a:rPr lang="en-GB" sz="3000" b="1" dirty="0"/>
              <a:t>.</a:t>
            </a:r>
          </a:p>
          <a:p>
            <a:pPr marL="0" indent="0">
              <a:buNone/>
              <a:defRPr/>
            </a:pPr>
            <a:endParaRPr lang="en-GB" sz="2200" b="1" dirty="0"/>
          </a:p>
          <a:p>
            <a:pPr marL="0" indent="0">
              <a:spcAft>
                <a:spcPts val="600"/>
              </a:spcAft>
              <a:buNone/>
              <a:defRPr/>
            </a:pPr>
            <a:r>
              <a:rPr lang="en-GB" sz="2200" dirty="0"/>
              <a:t>“Engineered” cells or tissues:</a:t>
            </a:r>
          </a:p>
          <a:p>
            <a:pPr marL="0" indent="0">
              <a:spcAft>
                <a:spcPts val="1200"/>
              </a:spcAft>
              <a:buNone/>
              <a:tabLst>
                <a:tab pos="628650" algn="l"/>
              </a:tabLst>
              <a:defRPr/>
            </a:pPr>
            <a:r>
              <a:rPr lang="en-GB" altLang="en-US" sz="2200" dirty="0"/>
              <a:t>	have been subjected to </a:t>
            </a:r>
            <a:r>
              <a:rPr lang="en-GB" altLang="en-US" sz="2200" b="1" dirty="0">
                <a:solidFill>
                  <a:srgbClr val="0072C6"/>
                </a:solidFill>
              </a:rPr>
              <a:t>substantial manipulation </a:t>
            </a:r>
          </a:p>
          <a:p>
            <a:pPr marL="0" indent="0">
              <a:spcAft>
                <a:spcPts val="1200"/>
              </a:spcAft>
              <a:buNone/>
              <a:tabLst>
                <a:tab pos="628650" algn="l"/>
              </a:tabLst>
              <a:defRPr/>
            </a:pPr>
            <a:r>
              <a:rPr lang="en-GB" sz="2200" dirty="0"/>
              <a:t>	and/or</a:t>
            </a:r>
          </a:p>
          <a:p>
            <a:pPr marL="0" indent="0">
              <a:spcAft>
                <a:spcPts val="1200"/>
              </a:spcAft>
              <a:buNone/>
              <a:tabLst>
                <a:tab pos="628650" algn="l"/>
              </a:tabLst>
              <a:defRPr/>
            </a:pPr>
            <a:r>
              <a:rPr lang="en-GB" altLang="en-US" sz="2200" dirty="0"/>
              <a:t>	are not intended for the same </a:t>
            </a:r>
            <a:r>
              <a:rPr lang="en-GB" altLang="en-US" sz="2200" b="1" dirty="0">
                <a:solidFill>
                  <a:srgbClr val="0072C6"/>
                </a:solidFill>
              </a:rPr>
              <a:t>essential</a:t>
            </a:r>
            <a:r>
              <a:rPr lang="en-GB" altLang="en-US" sz="2200" dirty="0"/>
              <a:t> </a:t>
            </a:r>
            <a:r>
              <a:rPr lang="en-GB" altLang="en-US" sz="2200" b="1" dirty="0">
                <a:solidFill>
                  <a:srgbClr val="0072C6"/>
                </a:solidFill>
              </a:rPr>
              <a:t>function(s)</a:t>
            </a:r>
            <a:r>
              <a:rPr lang="en-GB" altLang="en-US" sz="2200" dirty="0"/>
              <a:t> in the body</a:t>
            </a:r>
            <a:endParaRPr lang="en-GB" sz="2200" dirty="0"/>
          </a:p>
          <a:p>
            <a:pPr marL="0" indent="0">
              <a:buNone/>
              <a:defRPr/>
            </a:pPr>
            <a:endParaRPr lang="en-GB" sz="2200" dirty="0"/>
          </a:p>
          <a:p>
            <a:pPr marL="0" indent="0">
              <a:buNone/>
              <a:defRPr/>
            </a:pPr>
            <a:r>
              <a:rPr lang="en-GB" sz="2200" dirty="0"/>
              <a:t>It may contain cells or tissues of human or animal origin (or both) and they may be viable or non-viable.</a:t>
            </a:r>
          </a:p>
          <a:p>
            <a:pPr marL="0" indent="0">
              <a:buNone/>
              <a:defRPr/>
            </a:pPr>
            <a:endParaRPr lang="en-GB" sz="2200" dirty="0"/>
          </a:p>
          <a:p>
            <a:pPr marL="0" indent="0">
              <a:buNone/>
              <a:defRPr/>
            </a:pPr>
            <a:r>
              <a:rPr lang="en-GB" sz="2200" dirty="0"/>
              <a:t>It may also contain additional substances, such as cellular products, bio-molecules, biomaterials, chemical substances, scaffolds or matrices.</a:t>
            </a:r>
            <a:endParaRPr lang="en-GB" altLang="en-US" sz="2200" dirty="0"/>
          </a:p>
          <a:p>
            <a:pPr marL="285750" indent="-285750">
              <a:defRPr/>
            </a:pPr>
            <a:endParaRPr lang="en-GB" altLang="en-US" sz="1800" dirty="0"/>
          </a:p>
          <a:p>
            <a:pPr marL="285750" indent="-285750">
              <a:defRPr/>
            </a:pPr>
            <a:endParaRPr lang="en-GB" sz="1800" dirty="0"/>
          </a:p>
          <a:p>
            <a:pPr marL="0" indent="0">
              <a:buNone/>
            </a:pPr>
            <a:endParaRPr lang="en-GB" sz="1800" dirty="0"/>
          </a:p>
        </p:txBody>
      </p:sp>
      <p:pic>
        <p:nvPicPr>
          <p:cNvPr id="5" name="Picture 4">
            <a:extLst>
              <a:ext uri="{FF2B5EF4-FFF2-40B4-BE49-F238E27FC236}">
                <a16:creationId xmlns:a16="http://schemas.microsoft.com/office/drawing/2014/main" id="{A933B56C-ACF0-4AFF-8C0A-BF904EA411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6" name="Rectangle 5">
            <a:extLst>
              <a:ext uri="{FF2B5EF4-FFF2-40B4-BE49-F238E27FC236}">
                <a16:creationId xmlns:a16="http://schemas.microsoft.com/office/drawing/2014/main" id="{4EC8902B-A67A-472C-AC27-7568D83298A0}"/>
              </a:ext>
            </a:extLst>
          </p:cNvPr>
          <p:cNvSpPr/>
          <p:nvPr/>
        </p:nvSpPr>
        <p:spPr>
          <a:xfrm>
            <a:off x="8992999" y="3256762"/>
            <a:ext cx="3002151" cy="1107996"/>
          </a:xfrm>
          <a:prstGeom prst="rect">
            <a:avLst/>
          </a:prstGeom>
        </p:spPr>
        <p:txBody>
          <a:bodyPr wrap="square">
            <a:spAutoFit/>
          </a:bodyPr>
          <a:lstStyle/>
          <a:p>
            <a:pPr>
              <a:spcAft>
                <a:spcPts val="1200"/>
              </a:spcAft>
              <a:defRPr/>
            </a:pPr>
            <a:r>
              <a:rPr lang="en-US" altLang="en-US" sz="1600" b="1" i="1" dirty="0">
                <a:solidFill>
                  <a:srgbClr val="0072C6"/>
                </a:solidFill>
              </a:rPr>
              <a:t>TEPs are defined in Article 2 1(b) of Regulation (EC) 1394/2007</a:t>
            </a:r>
          </a:p>
          <a:p>
            <a:pPr>
              <a:spcBef>
                <a:spcPct val="0"/>
              </a:spcBef>
            </a:pPr>
            <a:r>
              <a:rPr lang="en-GB" altLang="en-US" sz="800" dirty="0">
                <a:latin typeface="Arial" panose="020B0604020202020204" pitchFamily="34" charset="0"/>
                <a:ea typeface="Cambria" panose="02040503050406030204" pitchFamily="18" charset="0"/>
                <a:cs typeface="Times New Roman" panose="02020603050405020304" pitchFamily="18" charset="0"/>
                <a:hlinkClick r:id="rId4"/>
              </a:rPr>
              <a:t>https://ec.europa.eu/health//sites/health/files/files/eudralex/vol-1/reg_2007_1394/reg_2007_1394_en.pdf</a:t>
            </a: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a:p>
            <a:pPr>
              <a:spcBef>
                <a:spcPct val="0"/>
              </a:spcBef>
            </a:pP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p:txBody>
      </p:sp>
      <p:sp>
        <p:nvSpPr>
          <p:cNvPr id="7" name="Isosceles Triangle 6">
            <a:extLst>
              <a:ext uri="{FF2B5EF4-FFF2-40B4-BE49-F238E27FC236}">
                <a16:creationId xmlns:a16="http://schemas.microsoft.com/office/drawing/2014/main" id="{1087521D-BE64-46FF-8B1F-6A466FD3C509}"/>
              </a:ext>
            </a:extLst>
          </p:cNvPr>
          <p:cNvSpPr/>
          <p:nvPr/>
        </p:nvSpPr>
        <p:spPr>
          <a:xfrm rot="5400000">
            <a:off x="1189618" y="3241210"/>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F6641A17-C408-4287-AF36-3581F44C2205}"/>
              </a:ext>
            </a:extLst>
          </p:cNvPr>
          <p:cNvSpPr/>
          <p:nvPr/>
        </p:nvSpPr>
        <p:spPr>
          <a:xfrm rot="5400000">
            <a:off x="1189618" y="4222781"/>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041C67DF-E82E-4E53-ACFA-8E67FD0F411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785719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generated with high confidence">
            <a:extLst>
              <a:ext uri="{FF2B5EF4-FFF2-40B4-BE49-F238E27FC236}">
                <a16:creationId xmlns:a16="http://schemas.microsoft.com/office/drawing/2014/main" id="{2D9EF7F5-5626-44CA-9B42-F917DF61F943}"/>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369743" y="2142559"/>
            <a:ext cx="2560320" cy="2566736"/>
          </a:xfrm>
          <a:prstGeom prst="rect">
            <a:avLst/>
          </a:prstGeom>
        </p:spPr>
      </p:pic>
      <p:pic>
        <p:nvPicPr>
          <p:cNvPr id="9" name="Picture 8">
            <a:extLst>
              <a:ext uri="{FF2B5EF4-FFF2-40B4-BE49-F238E27FC236}">
                <a16:creationId xmlns:a16="http://schemas.microsoft.com/office/drawing/2014/main" id="{F5A9C5A2-1D35-4E27-9C0F-60A9CF4384AA}"/>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2259" y="2142559"/>
            <a:ext cx="2560320" cy="2566736"/>
          </a:xfrm>
          <a:prstGeom prst="rect">
            <a:avLst/>
          </a:prstGeom>
        </p:spPr>
      </p:pic>
      <p:pic>
        <p:nvPicPr>
          <p:cNvPr id="5" name="Content Placeholder 4">
            <a:extLst>
              <a:ext uri="{FF2B5EF4-FFF2-40B4-BE49-F238E27FC236}">
                <a16:creationId xmlns:a16="http://schemas.microsoft.com/office/drawing/2014/main" id="{53417A60-FF79-4F72-A66E-35E4DE6C67D0}"/>
              </a:ext>
            </a:extLst>
          </p:cNvPr>
          <p:cNvPicPr>
            <a:picLocks noGrp="1" noChangeAspect="1"/>
          </p:cNvPicPr>
          <p:nvPr>
            <p:ph idx="1"/>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1018" y="2142559"/>
            <a:ext cx="2560320" cy="2566736"/>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B3A20173-ACB2-4928-9082-C24121A2B7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120662" y="2142559"/>
            <a:ext cx="2560320" cy="2566736"/>
          </a:xfrm>
          <a:prstGeom prst="rect">
            <a:avLst/>
          </a:prstGeom>
        </p:spPr>
      </p:pic>
      <p:sp>
        <p:nvSpPr>
          <p:cNvPr id="12" name="TextBox 11">
            <a:extLst>
              <a:ext uri="{FF2B5EF4-FFF2-40B4-BE49-F238E27FC236}">
                <a16:creationId xmlns:a16="http://schemas.microsoft.com/office/drawing/2014/main" id="{871B5DF3-968B-44C0-93A3-B2D0C7C1E80D}"/>
              </a:ext>
            </a:extLst>
          </p:cNvPr>
          <p:cNvSpPr txBox="1"/>
          <p:nvPr/>
        </p:nvSpPr>
        <p:spPr>
          <a:xfrm>
            <a:off x="1316464" y="4895654"/>
            <a:ext cx="949427" cy="461665"/>
          </a:xfrm>
          <a:prstGeom prst="rect">
            <a:avLst/>
          </a:prstGeom>
          <a:noFill/>
        </p:spPr>
        <p:txBody>
          <a:bodyPr wrap="none" rtlCol="0">
            <a:spAutoFit/>
          </a:bodyPr>
          <a:lstStyle/>
          <a:p>
            <a:r>
              <a:rPr lang="en-GB" sz="2400" dirty="0">
                <a:solidFill>
                  <a:schemeClr val="bg1">
                    <a:lumMod val="75000"/>
                  </a:schemeClr>
                </a:solidFill>
              </a:rPr>
              <a:t>GTMP</a:t>
            </a:r>
          </a:p>
        </p:txBody>
      </p:sp>
      <p:sp>
        <p:nvSpPr>
          <p:cNvPr id="19" name="TextBox 18">
            <a:extLst>
              <a:ext uri="{FF2B5EF4-FFF2-40B4-BE49-F238E27FC236}">
                <a16:creationId xmlns:a16="http://schemas.microsoft.com/office/drawing/2014/main" id="{FEDD1117-5E42-411B-8FAF-2FEEC1450370}"/>
              </a:ext>
            </a:extLst>
          </p:cNvPr>
          <p:cNvSpPr txBox="1"/>
          <p:nvPr/>
        </p:nvSpPr>
        <p:spPr>
          <a:xfrm>
            <a:off x="7190055" y="4895654"/>
            <a:ext cx="644728" cy="461665"/>
          </a:xfrm>
          <a:prstGeom prst="rect">
            <a:avLst/>
          </a:prstGeom>
          <a:noFill/>
        </p:spPr>
        <p:txBody>
          <a:bodyPr wrap="none" rtlCol="0">
            <a:spAutoFit/>
          </a:bodyPr>
          <a:lstStyle/>
          <a:p>
            <a:r>
              <a:rPr lang="en-GB" sz="2400" dirty="0">
                <a:solidFill>
                  <a:schemeClr val="bg1">
                    <a:lumMod val="75000"/>
                  </a:schemeClr>
                </a:solidFill>
              </a:rPr>
              <a:t>TEP</a:t>
            </a:r>
          </a:p>
        </p:txBody>
      </p:sp>
      <p:sp>
        <p:nvSpPr>
          <p:cNvPr id="25" name="TextBox 24">
            <a:extLst>
              <a:ext uri="{FF2B5EF4-FFF2-40B4-BE49-F238E27FC236}">
                <a16:creationId xmlns:a16="http://schemas.microsoft.com/office/drawing/2014/main" id="{4BCF2141-21C7-4EA3-B44A-8E408F316106}"/>
              </a:ext>
            </a:extLst>
          </p:cNvPr>
          <p:cNvSpPr txBox="1"/>
          <p:nvPr/>
        </p:nvSpPr>
        <p:spPr>
          <a:xfrm>
            <a:off x="9880487" y="4895655"/>
            <a:ext cx="1040670" cy="461665"/>
          </a:xfrm>
          <a:prstGeom prst="rect">
            <a:avLst/>
          </a:prstGeom>
          <a:noFill/>
        </p:spPr>
        <p:txBody>
          <a:bodyPr wrap="none" rtlCol="0">
            <a:spAutoFit/>
          </a:bodyPr>
          <a:lstStyle/>
          <a:p>
            <a:r>
              <a:rPr lang="en-GB" sz="2400" dirty="0" err="1"/>
              <a:t>cATMP</a:t>
            </a:r>
            <a:endParaRPr lang="en-GB" sz="2400" dirty="0"/>
          </a:p>
        </p:txBody>
      </p:sp>
      <p:sp>
        <p:nvSpPr>
          <p:cNvPr id="26" name="TextBox 25">
            <a:extLst>
              <a:ext uri="{FF2B5EF4-FFF2-40B4-BE49-F238E27FC236}">
                <a16:creationId xmlns:a16="http://schemas.microsoft.com/office/drawing/2014/main" id="{B7F63471-CD39-44CF-8D56-0B7A84111AE9}"/>
              </a:ext>
            </a:extLst>
          </p:cNvPr>
          <p:cNvSpPr txBox="1"/>
          <p:nvPr/>
        </p:nvSpPr>
        <p:spPr>
          <a:xfrm>
            <a:off x="4128831" y="4895654"/>
            <a:ext cx="1042145" cy="461665"/>
          </a:xfrm>
          <a:prstGeom prst="rect">
            <a:avLst/>
          </a:prstGeom>
          <a:noFill/>
        </p:spPr>
        <p:txBody>
          <a:bodyPr wrap="none" rtlCol="0">
            <a:spAutoFit/>
          </a:bodyPr>
          <a:lstStyle/>
          <a:p>
            <a:r>
              <a:rPr lang="en-GB" sz="2400" dirty="0" err="1">
                <a:solidFill>
                  <a:schemeClr val="bg1">
                    <a:lumMod val="75000"/>
                  </a:schemeClr>
                </a:solidFill>
              </a:rPr>
              <a:t>sCTMP</a:t>
            </a:r>
            <a:endParaRPr lang="en-GB" sz="2400" dirty="0">
              <a:solidFill>
                <a:schemeClr val="bg1">
                  <a:lumMod val="75000"/>
                </a:schemeClr>
              </a:solidFill>
            </a:endParaRPr>
          </a:p>
        </p:txBody>
      </p:sp>
      <p:sp>
        <p:nvSpPr>
          <p:cNvPr id="17" name="TextBox 16">
            <a:extLst>
              <a:ext uri="{FF2B5EF4-FFF2-40B4-BE49-F238E27FC236}">
                <a16:creationId xmlns:a16="http://schemas.microsoft.com/office/drawing/2014/main" id="{D2C32A93-EDB6-4171-A2AB-D9C21ECC1C99}"/>
              </a:ext>
            </a:extLst>
          </p:cNvPr>
          <p:cNvSpPr txBox="1"/>
          <p:nvPr/>
        </p:nvSpPr>
        <p:spPr>
          <a:xfrm>
            <a:off x="9429541" y="1460285"/>
            <a:ext cx="1953548" cy="400110"/>
          </a:xfrm>
          <a:prstGeom prst="rect">
            <a:avLst/>
          </a:prstGeom>
          <a:noFill/>
        </p:spPr>
        <p:txBody>
          <a:bodyPr wrap="none" rtlCol="0">
            <a:spAutoFit/>
          </a:bodyPr>
          <a:lstStyle/>
          <a:p>
            <a:pPr algn="ctr"/>
            <a:r>
              <a:rPr lang="en-GB" sz="2000" b="1" dirty="0"/>
              <a:t>Combined ATMP</a:t>
            </a:r>
          </a:p>
        </p:txBody>
      </p:sp>
      <p:sp>
        <p:nvSpPr>
          <p:cNvPr id="27" name="TextBox 26">
            <a:extLst>
              <a:ext uri="{FF2B5EF4-FFF2-40B4-BE49-F238E27FC236}">
                <a16:creationId xmlns:a16="http://schemas.microsoft.com/office/drawing/2014/main" id="{1AE42BE0-5CC5-48D4-8E11-BDA7AE5D6212}"/>
              </a:ext>
            </a:extLst>
          </p:cNvPr>
          <p:cNvSpPr txBox="1"/>
          <p:nvPr/>
        </p:nvSpPr>
        <p:spPr>
          <a:xfrm>
            <a:off x="731653" y="1306397"/>
            <a:ext cx="2127570" cy="707886"/>
          </a:xfrm>
          <a:prstGeom prst="rect">
            <a:avLst/>
          </a:prstGeom>
          <a:noFill/>
        </p:spPr>
        <p:txBody>
          <a:bodyPr wrap="none" rtlCol="0">
            <a:spAutoFit/>
          </a:bodyPr>
          <a:lstStyle/>
          <a:p>
            <a:pPr algn="ctr"/>
            <a:r>
              <a:rPr lang="en-GB" sz="2000" b="1" dirty="0">
                <a:solidFill>
                  <a:schemeClr val="bg1">
                    <a:lumMod val="75000"/>
                  </a:schemeClr>
                </a:solidFill>
              </a:rPr>
              <a:t>Gene Therapy</a:t>
            </a:r>
          </a:p>
          <a:p>
            <a:pPr algn="ctr"/>
            <a:r>
              <a:rPr lang="en-GB" sz="2000" b="1" dirty="0">
                <a:solidFill>
                  <a:schemeClr val="bg1">
                    <a:lumMod val="75000"/>
                  </a:schemeClr>
                </a:solidFill>
              </a:rPr>
              <a:t>Medicinal Product</a:t>
            </a:r>
          </a:p>
        </p:txBody>
      </p:sp>
      <p:sp>
        <p:nvSpPr>
          <p:cNvPr id="28" name="TextBox 27">
            <a:extLst>
              <a:ext uri="{FF2B5EF4-FFF2-40B4-BE49-F238E27FC236}">
                <a16:creationId xmlns:a16="http://schemas.microsoft.com/office/drawing/2014/main" id="{5ACF7896-53EA-4279-8A0E-7EA31FF0D7DA}"/>
              </a:ext>
            </a:extLst>
          </p:cNvPr>
          <p:cNvSpPr txBox="1"/>
          <p:nvPr/>
        </p:nvSpPr>
        <p:spPr>
          <a:xfrm>
            <a:off x="3477477" y="1306397"/>
            <a:ext cx="2406684" cy="707886"/>
          </a:xfrm>
          <a:prstGeom prst="rect">
            <a:avLst/>
          </a:prstGeom>
          <a:noFill/>
        </p:spPr>
        <p:txBody>
          <a:bodyPr wrap="none" rtlCol="0">
            <a:spAutoFit/>
          </a:bodyPr>
          <a:lstStyle/>
          <a:p>
            <a:pPr algn="ctr"/>
            <a:r>
              <a:rPr lang="en-GB" sz="2000" b="1" dirty="0">
                <a:solidFill>
                  <a:schemeClr val="bg1">
                    <a:lumMod val="75000"/>
                  </a:schemeClr>
                </a:solidFill>
              </a:rPr>
              <a:t>Somatic Cell Therapy</a:t>
            </a:r>
          </a:p>
          <a:p>
            <a:pPr algn="ctr"/>
            <a:r>
              <a:rPr lang="en-GB" sz="2000" b="1" dirty="0">
                <a:solidFill>
                  <a:schemeClr val="bg1">
                    <a:lumMod val="75000"/>
                  </a:schemeClr>
                </a:solidFill>
              </a:rPr>
              <a:t>Medicinal Product</a:t>
            </a:r>
          </a:p>
        </p:txBody>
      </p:sp>
      <p:sp>
        <p:nvSpPr>
          <p:cNvPr id="29" name="TextBox 28">
            <a:extLst>
              <a:ext uri="{FF2B5EF4-FFF2-40B4-BE49-F238E27FC236}">
                <a16:creationId xmlns:a16="http://schemas.microsoft.com/office/drawing/2014/main" id="{C9141344-E669-4AB0-A8EA-B953D2F4D125}"/>
              </a:ext>
            </a:extLst>
          </p:cNvPr>
          <p:cNvSpPr txBox="1"/>
          <p:nvPr/>
        </p:nvSpPr>
        <p:spPr>
          <a:xfrm>
            <a:off x="6459727" y="1306397"/>
            <a:ext cx="2105385" cy="707886"/>
          </a:xfrm>
          <a:prstGeom prst="rect">
            <a:avLst/>
          </a:prstGeom>
          <a:noFill/>
        </p:spPr>
        <p:txBody>
          <a:bodyPr wrap="none" rtlCol="0">
            <a:spAutoFit/>
          </a:bodyPr>
          <a:lstStyle/>
          <a:p>
            <a:pPr algn="ctr"/>
            <a:r>
              <a:rPr lang="en-GB" sz="2000" b="1" dirty="0">
                <a:solidFill>
                  <a:schemeClr val="bg1">
                    <a:lumMod val="75000"/>
                  </a:schemeClr>
                </a:solidFill>
              </a:rPr>
              <a:t>Tissue Engineered</a:t>
            </a:r>
          </a:p>
          <a:p>
            <a:pPr algn="ctr"/>
            <a:r>
              <a:rPr lang="en-GB" sz="2000" b="1" dirty="0">
                <a:solidFill>
                  <a:schemeClr val="bg1">
                    <a:lumMod val="75000"/>
                  </a:schemeClr>
                </a:solidFill>
              </a:rPr>
              <a:t>Product</a:t>
            </a:r>
          </a:p>
        </p:txBody>
      </p:sp>
      <p:sp>
        <p:nvSpPr>
          <p:cNvPr id="2" name="Footer Placeholder 1">
            <a:extLst>
              <a:ext uri="{FF2B5EF4-FFF2-40B4-BE49-F238E27FC236}">
                <a16:creationId xmlns:a16="http://schemas.microsoft.com/office/drawing/2014/main" id="{268E4B97-2238-423F-BFE0-A8D8BB397031}"/>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820223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normAutofit/>
          </a:bodyPr>
          <a:lstStyle/>
          <a:p>
            <a:r>
              <a:rPr lang="en-GB" sz="3200" b="1" dirty="0">
                <a:cs typeface="Times New Roman" panose="02020603050405020304" pitchFamily="18" charset="0"/>
              </a:rPr>
              <a:t>Combined Advanced Therapy Medicinal Products (</a:t>
            </a:r>
            <a:r>
              <a:rPr lang="en-GB" sz="3200" b="1" dirty="0" err="1">
                <a:cs typeface="Times New Roman" panose="02020603050405020304" pitchFamily="18" charset="0"/>
              </a:rPr>
              <a:t>cATMPs</a:t>
            </a:r>
            <a:r>
              <a:rPr lang="en-GB" sz="3200" b="1" dirty="0">
                <a:cs typeface="Times New Roman" panose="02020603050405020304" pitchFamily="18" charset="0"/>
              </a:rPr>
              <a:t>)</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25625"/>
            <a:ext cx="7953260" cy="4351338"/>
          </a:xfrm>
        </p:spPr>
        <p:txBody>
          <a:bodyPr>
            <a:normAutofit lnSpcReduction="10000"/>
          </a:bodyPr>
          <a:lstStyle/>
          <a:p>
            <a:pPr marL="0" indent="0">
              <a:spcBef>
                <a:spcPts val="0"/>
              </a:spcBef>
              <a:buNone/>
              <a:defRPr/>
            </a:pPr>
            <a:r>
              <a:rPr lang="en-GB" sz="2000" dirty="0"/>
              <a:t>A combined ATMP must incorporate, as an integral part of the product, </a:t>
            </a:r>
          </a:p>
          <a:p>
            <a:pPr marL="0" indent="0">
              <a:spcBef>
                <a:spcPts val="0"/>
              </a:spcBef>
              <a:buNone/>
              <a:defRPr/>
            </a:pPr>
            <a:r>
              <a:rPr lang="en-GB" sz="2000" dirty="0"/>
              <a:t>one or more </a:t>
            </a:r>
            <a:r>
              <a:rPr lang="en-GB" sz="2000" b="1" dirty="0">
                <a:solidFill>
                  <a:srgbClr val="0072C6"/>
                </a:solidFill>
              </a:rPr>
              <a:t>medical devices </a:t>
            </a:r>
            <a:r>
              <a:rPr lang="en-GB" sz="2000" dirty="0"/>
              <a:t>or implantable medical devices,</a:t>
            </a:r>
          </a:p>
          <a:p>
            <a:pPr marL="0" indent="0">
              <a:spcBef>
                <a:spcPts val="0"/>
              </a:spcBef>
              <a:buNone/>
              <a:defRPr/>
            </a:pPr>
            <a:r>
              <a:rPr lang="en-GB" sz="2000" dirty="0"/>
              <a:t>as well as a </a:t>
            </a:r>
            <a:r>
              <a:rPr lang="en-GB" sz="2000" b="1" dirty="0">
                <a:solidFill>
                  <a:srgbClr val="0072C6"/>
                </a:solidFill>
              </a:rPr>
              <a:t>cellular or tissue component</a:t>
            </a:r>
            <a:r>
              <a:rPr lang="en-GB" sz="2000" dirty="0"/>
              <a:t>.</a:t>
            </a:r>
          </a:p>
          <a:p>
            <a:pPr marL="0" indent="0">
              <a:spcBef>
                <a:spcPts val="0"/>
              </a:spcBef>
              <a:buNone/>
              <a:defRPr/>
            </a:pPr>
            <a:endParaRPr lang="en-GB" sz="2000" dirty="0"/>
          </a:p>
          <a:p>
            <a:pPr marL="0" indent="0">
              <a:spcBef>
                <a:spcPts val="0"/>
              </a:spcBef>
              <a:buNone/>
              <a:defRPr/>
            </a:pPr>
            <a:r>
              <a:rPr lang="en-GB" sz="2000" dirty="0"/>
              <a:t>For example – cells embedded in a biodegradable matrix or scaffold.</a:t>
            </a:r>
          </a:p>
          <a:p>
            <a:pPr marL="342900" indent="-342900">
              <a:defRPr/>
            </a:pPr>
            <a:endParaRPr lang="en-GB" sz="2000" dirty="0"/>
          </a:p>
          <a:p>
            <a:pPr marL="0" indent="0">
              <a:spcAft>
                <a:spcPts val="1200"/>
              </a:spcAft>
              <a:buNone/>
              <a:defRPr/>
            </a:pPr>
            <a:r>
              <a:rPr lang="en-GB" sz="2000" dirty="0"/>
              <a:t>The cellular or tissue component must:</a:t>
            </a:r>
          </a:p>
          <a:p>
            <a:pPr marL="0" indent="0">
              <a:spcAft>
                <a:spcPts val="1200"/>
              </a:spcAft>
              <a:buNone/>
              <a:defRPr/>
            </a:pPr>
            <a:r>
              <a:rPr lang="en-GB" sz="2000" dirty="0"/>
              <a:t>	contain viable cells or tissues</a:t>
            </a:r>
          </a:p>
          <a:p>
            <a:pPr marL="0" indent="0">
              <a:spcAft>
                <a:spcPts val="1200"/>
              </a:spcAft>
              <a:buNone/>
              <a:defRPr/>
            </a:pPr>
            <a:r>
              <a:rPr lang="en-GB" sz="2000" dirty="0"/>
              <a:t>	or</a:t>
            </a:r>
          </a:p>
          <a:p>
            <a:pPr marL="0" indent="0">
              <a:spcAft>
                <a:spcPts val="1200"/>
              </a:spcAft>
              <a:buNone/>
              <a:defRPr/>
            </a:pPr>
            <a:r>
              <a:rPr lang="en-GB" sz="2000" dirty="0"/>
              <a:t>	Its non-viable cells or tissues must be liable to act upon the 	human body with action that can be considered as primary to that 	of the medical device(s).</a:t>
            </a:r>
            <a:endParaRPr lang="en-US" altLang="en-US" sz="1800" dirty="0"/>
          </a:p>
        </p:txBody>
      </p:sp>
      <p:pic>
        <p:nvPicPr>
          <p:cNvPr id="6" name="Picture 5" descr="A close up of a logo&#10;&#10;Description generated with high confidence">
            <a:extLst>
              <a:ext uri="{FF2B5EF4-FFF2-40B4-BE49-F238E27FC236}">
                <a16:creationId xmlns:a16="http://schemas.microsoft.com/office/drawing/2014/main" id="{EC0C801D-8A3F-4BFB-BE5D-0E72EDC278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4">
            <a:extLst>
              <a:ext uri="{FF2B5EF4-FFF2-40B4-BE49-F238E27FC236}">
                <a16:creationId xmlns:a16="http://schemas.microsoft.com/office/drawing/2014/main" id="{B70AC40E-4798-48DB-B31A-28D5895F2CE9}"/>
              </a:ext>
            </a:extLst>
          </p:cNvPr>
          <p:cNvSpPr/>
          <p:nvPr/>
        </p:nvSpPr>
        <p:spPr>
          <a:xfrm>
            <a:off x="8624699" y="3201160"/>
            <a:ext cx="3078351" cy="1107996"/>
          </a:xfrm>
          <a:prstGeom prst="rect">
            <a:avLst/>
          </a:prstGeom>
        </p:spPr>
        <p:txBody>
          <a:bodyPr wrap="square">
            <a:spAutoFit/>
          </a:bodyPr>
          <a:lstStyle/>
          <a:p>
            <a:pPr>
              <a:spcAft>
                <a:spcPts val="1200"/>
              </a:spcAft>
              <a:defRPr/>
            </a:pPr>
            <a:r>
              <a:rPr lang="en-US" altLang="en-US" sz="1600" b="1" i="1" dirty="0" err="1">
                <a:solidFill>
                  <a:srgbClr val="0072C6"/>
                </a:solidFill>
              </a:rPr>
              <a:t>cATMPs</a:t>
            </a:r>
            <a:r>
              <a:rPr lang="en-US" altLang="en-US" sz="1600" b="1" i="1" dirty="0">
                <a:solidFill>
                  <a:srgbClr val="0072C6"/>
                </a:solidFill>
              </a:rPr>
              <a:t> are defined in Article 2 1(b) of Regulation (EC) 1394/2007</a:t>
            </a:r>
          </a:p>
          <a:p>
            <a:pPr>
              <a:spcBef>
                <a:spcPct val="0"/>
              </a:spcBef>
            </a:pPr>
            <a:r>
              <a:rPr lang="en-GB" altLang="en-US" sz="800" dirty="0">
                <a:latin typeface="Arial" panose="020B0604020202020204" pitchFamily="34" charset="0"/>
                <a:ea typeface="Cambria" panose="02040503050406030204" pitchFamily="18" charset="0"/>
                <a:cs typeface="Times New Roman" panose="02020603050405020304" pitchFamily="18" charset="0"/>
                <a:hlinkClick r:id="rId4"/>
              </a:rPr>
              <a:t>https://ec.europa.eu/health//sites/health/files/files/eudralex/vol-1/reg_2007_1394/reg_2007_1394_en.pdf</a:t>
            </a: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a:p>
            <a:pPr>
              <a:spcBef>
                <a:spcPct val="0"/>
              </a:spcBef>
            </a:pPr>
            <a:endParaRPr lang="en-GB" altLang="en-US" sz="800" dirty="0">
              <a:latin typeface="Arial" panose="020B0604020202020204" pitchFamily="34" charset="0"/>
              <a:ea typeface="Cambria" panose="02040503050406030204" pitchFamily="18" charset="0"/>
              <a:cs typeface="Times New Roman" panose="02020603050405020304" pitchFamily="18" charset="0"/>
            </a:endParaRPr>
          </a:p>
        </p:txBody>
      </p:sp>
      <p:sp>
        <p:nvSpPr>
          <p:cNvPr id="7" name="Isosceles Triangle 6">
            <a:extLst>
              <a:ext uri="{FF2B5EF4-FFF2-40B4-BE49-F238E27FC236}">
                <a16:creationId xmlns:a16="http://schemas.microsoft.com/office/drawing/2014/main" id="{C1BDB364-25E2-440D-8A37-46E6A22A6316}"/>
              </a:ext>
            </a:extLst>
          </p:cNvPr>
          <p:cNvSpPr/>
          <p:nvPr/>
        </p:nvSpPr>
        <p:spPr>
          <a:xfrm rot="5400000">
            <a:off x="1432193" y="4074801"/>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sosceles Triangle 7">
            <a:extLst>
              <a:ext uri="{FF2B5EF4-FFF2-40B4-BE49-F238E27FC236}">
                <a16:creationId xmlns:a16="http://schemas.microsoft.com/office/drawing/2014/main" id="{4FFE239D-96DA-4761-A522-A278BADC80C2}"/>
              </a:ext>
            </a:extLst>
          </p:cNvPr>
          <p:cNvSpPr/>
          <p:nvPr/>
        </p:nvSpPr>
        <p:spPr>
          <a:xfrm rot="5400000">
            <a:off x="1432193" y="5149891"/>
            <a:ext cx="264405" cy="20932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oter Placeholder 3">
            <a:extLst>
              <a:ext uri="{FF2B5EF4-FFF2-40B4-BE49-F238E27FC236}">
                <a16:creationId xmlns:a16="http://schemas.microsoft.com/office/drawing/2014/main" id="{E92E0608-84B2-4044-B8E2-33ADA057ECD9}"/>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514159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2FC8B-255F-4755-873F-D12DD80CDB47}"/>
              </a:ext>
            </a:extLst>
          </p:cNvPr>
          <p:cNvSpPr>
            <a:spLocks noGrp="1"/>
          </p:cNvSpPr>
          <p:nvPr>
            <p:ph type="title"/>
          </p:nvPr>
        </p:nvSpPr>
        <p:spPr/>
        <p:txBody>
          <a:bodyPr/>
          <a:lstStyle/>
          <a:p>
            <a:r>
              <a:rPr lang="en-GB" b="1" dirty="0">
                <a:cs typeface="Times New Roman" panose="02020603050405020304" pitchFamily="18" charset="0"/>
              </a:rPr>
              <a:t>Summary of ATMP classifications</a:t>
            </a:r>
            <a:endParaRPr lang="en-GB" dirty="0"/>
          </a:p>
        </p:txBody>
      </p:sp>
      <p:pic>
        <p:nvPicPr>
          <p:cNvPr id="8" name="Content Placeholder 4">
            <a:extLst>
              <a:ext uri="{FF2B5EF4-FFF2-40B4-BE49-F238E27FC236}">
                <a16:creationId xmlns:a16="http://schemas.microsoft.com/office/drawing/2014/main" id="{17DDD606-0BC4-477A-8A60-45DB1788BC2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255836" y="2554261"/>
            <a:ext cx="720000" cy="721804"/>
          </a:xfrm>
          <a:prstGeom prst="rect">
            <a:avLst/>
          </a:prstGeom>
        </p:spPr>
      </p:pic>
      <p:graphicFrame>
        <p:nvGraphicFramePr>
          <p:cNvPr id="4" name="Table 3">
            <a:extLst>
              <a:ext uri="{FF2B5EF4-FFF2-40B4-BE49-F238E27FC236}">
                <a16:creationId xmlns:a16="http://schemas.microsoft.com/office/drawing/2014/main" id="{1FA15F9E-2F95-4395-B422-6A8DD3A01B16}"/>
              </a:ext>
            </a:extLst>
          </p:cNvPr>
          <p:cNvGraphicFramePr>
            <a:graphicFrameLocks noGrp="1"/>
          </p:cNvGraphicFramePr>
          <p:nvPr>
            <p:extLst>
              <p:ext uri="{D42A27DB-BD31-4B8C-83A1-F6EECF244321}">
                <p14:modId xmlns:p14="http://schemas.microsoft.com/office/powerpoint/2010/main" val="549631036"/>
              </p:ext>
            </p:extLst>
          </p:nvPr>
        </p:nvGraphicFramePr>
        <p:xfrm>
          <a:off x="1095152" y="1690687"/>
          <a:ext cx="10443131" cy="4374168"/>
        </p:xfrm>
        <a:graphic>
          <a:graphicData uri="http://schemas.openxmlformats.org/drawingml/2006/table">
            <a:tbl>
              <a:tblPr firstRow="1" bandRow="1">
                <a:tableStyleId>{3B4B98B0-60AC-42C2-AFA5-B58CD77FA1E5}</a:tableStyleId>
              </a:tblPr>
              <a:tblGrid>
                <a:gridCol w="2237919">
                  <a:extLst>
                    <a:ext uri="{9D8B030D-6E8A-4147-A177-3AD203B41FA5}">
                      <a16:colId xmlns:a16="http://schemas.microsoft.com/office/drawing/2014/main" val="4156801318"/>
                    </a:ext>
                  </a:extLst>
                </a:gridCol>
                <a:gridCol w="3243921">
                  <a:extLst>
                    <a:ext uri="{9D8B030D-6E8A-4147-A177-3AD203B41FA5}">
                      <a16:colId xmlns:a16="http://schemas.microsoft.com/office/drawing/2014/main" val="953201090"/>
                    </a:ext>
                  </a:extLst>
                </a:gridCol>
                <a:gridCol w="3472904">
                  <a:extLst>
                    <a:ext uri="{9D8B030D-6E8A-4147-A177-3AD203B41FA5}">
                      <a16:colId xmlns:a16="http://schemas.microsoft.com/office/drawing/2014/main" val="3813562750"/>
                    </a:ext>
                  </a:extLst>
                </a:gridCol>
                <a:gridCol w="1488387">
                  <a:extLst>
                    <a:ext uri="{9D8B030D-6E8A-4147-A177-3AD203B41FA5}">
                      <a16:colId xmlns:a16="http://schemas.microsoft.com/office/drawing/2014/main" val="2201466219"/>
                    </a:ext>
                  </a:extLst>
                </a:gridCol>
              </a:tblGrid>
              <a:tr h="848456">
                <a:tc>
                  <a:txBody>
                    <a:bodyPr/>
                    <a:lstStyle/>
                    <a:p>
                      <a:pPr algn="ctr"/>
                      <a:r>
                        <a:rPr lang="en-GB" sz="2400" dirty="0"/>
                        <a:t>Classification</a:t>
                      </a:r>
                      <a:endParaRPr lang="en-GB" sz="2400" b="0" dirty="0"/>
                    </a:p>
                  </a:txBody>
                  <a:tcPr anchor="ctr"/>
                </a:tc>
                <a:tc>
                  <a:txBody>
                    <a:bodyPr/>
                    <a:lstStyle/>
                    <a:p>
                      <a:pPr algn="ctr"/>
                      <a:r>
                        <a:rPr lang="en-GB" sz="2400" dirty="0"/>
                        <a:t>Contains or consists of</a:t>
                      </a:r>
                      <a:endParaRPr lang="en-GB" sz="2400" b="0" dirty="0"/>
                    </a:p>
                  </a:txBody>
                  <a:tcPr anchor="ctr"/>
                </a:tc>
                <a:tc>
                  <a:txBody>
                    <a:bodyPr/>
                    <a:lstStyle/>
                    <a:p>
                      <a:pPr algn="ctr"/>
                      <a:r>
                        <a:rPr lang="en-GB" sz="2400" dirty="0"/>
                        <a:t>Used to</a:t>
                      </a:r>
                      <a:endParaRPr lang="en-GB" sz="2400" b="0" dirty="0"/>
                    </a:p>
                  </a:txBody>
                  <a:tcPr anchor="ctr"/>
                </a:tc>
                <a:tc>
                  <a:txBody>
                    <a:bodyPr/>
                    <a:lstStyle/>
                    <a:p>
                      <a:pPr algn="ctr"/>
                      <a:r>
                        <a:rPr lang="en-GB" sz="2400" b="1" dirty="0"/>
                        <a:t>Defined</a:t>
                      </a:r>
                    </a:p>
                  </a:txBody>
                  <a:tcPr anchor="ctr"/>
                </a:tc>
                <a:extLst>
                  <a:ext uri="{0D108BD9-81ED-4DB2-BD59-A6C34878D82A}">
                    <a16:rowId xmlns:a16="http://schemas.microsoft.com/office/drawing/2014/main" val="3269508503"/>
                  </a:ext>
                </a:extLst>
              </a:tr>
              <a:tr h="848456">
                <a:tc>
                  <a:txBody>
                    <a:bodyPr/>
                    <a:lstStyle/>
                    <a:p>
                      <a:pPr algn="ctr"/>
                      <a:r>
                        <a:rPr lang="en-GB" b="1" dirty="0"/>
                        <a:t>Gene therapy medicinal product</a:t>
                      </a:r>
                    </a:p>
                  </a:txBody>
                  <a:tcPr anchor="ctr">
                    <a:lnB w="12700" cap="flat" cmpd="sng" algn="ctr">
                      <a:solidFill>
                        <a:srgbClr val="0C79C9"/>
                      </a:solidFill>
                      <a:prstDash val="solid"/>
                      <a:round/>
                      <a:headEnd type="none" w="med" len="med"/>
                      <a:tailEnd type="none" w="med" len="med"/>
                    </a:lnB>
                    <a:noFill/>
                  </a:tcPr>
                </a:tc>
                <a:tc>
                  <a:txBody>
                    <a:bodyPr/>
                    <a:lstStyle/>
                    <a:p>
                      <a:pPr algn="ctr"/>
                      <a:r>
                        <a:rPr lang="en-GB" sz="1800" dirty="0"/>
                        <a:t>recombinant nucleic acid(s)</a:t>
                      </a:r>
                      <a:endParaRPr lang="en-GB" b="0" dirty="0"/>
                    </a:p>
                  </a:txBody>
                  <a:tcPr anchor="ctr">
                    <a:lnB w="12700" cap="flat" cmpd="sng" algn="ctr">
                      <a:solidFill>
                        <a:srgbClr val="0C79C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dirty="0"/>
                        <a:t>regulate, repair, replace, add or delete a genetic sequence</a:t>
                      </a:r>
                    </a:p>
                  </a:txBody>
                  <a:tcPr anchor="ctr">
                    <a:lnB w="12700" cap="flat" cmpd="sng" algn="ctr">
                      <a:solidFill>
                        <a:srgbClr val="0C79C9"/>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kern="1200" dirty="0">
                          <a:solidFill>
                            <a:schemeClr val="tx1"/>
                          </a:solidFill>
                          <a:latin typeface="+mn-lt"/>
                          <a:ea typeface="+mn-ea"/>
                          <a:cs typeface="+mn-cs"/>
                          <a:hlinkClick r:id="rId3"/>
                        </a:rPr>
                        <a:t>Directive 2001/83/EC, Annex I, Part IV </a:t>
                      </a:r>
                      <a:endParaRPr lang="en-GB" sz="1800" kern="1200" dirty="0">
                        <a:solidFill>
                          <a:schemeClr val="tx1"/>
                        </a:solidFill>
                        <a:latin typeface="+mn-lt"/>
                        <a:ea typeface="+mn-ea"/>
                        <a:cs typeface="+mn-cs"/>
                      </a:endParaRPr>
                    </a:p>
                  </a:txBody>
                  <a:tcPr anchor="ctr">
                    <a:lnB w="12700" cap="flat" cmpd="sng" algn="ctr">
                      <a:solidFill>
                        <a:srgbClr val="0C79C9"/>
                      </a:solidFill>
                      <a:prstDash val="solid"/>
                      <a:round/>
                      <a:headEnd type="none" w="med" len="med"/>
                      <a:tailEnd type="none" w="med" len="med"/>
                    </a:lnB>
                    <a:noFill/>
                  </a:tcPr>
                </a:tc>
                <a:extLst>
                  <a:ext uri="{0D108BD9-81ED-4DB2-BD59-A6C34878D82A}">
                    <a16:rowId xmlns:a16="http://schemas.microsoft.com/office/drawing/2014/main" val="1094521958"/>
                  </a:ext>
                </a:extLst>
              </a:tr>
              <a:tr h="848456">
                <a:tc>
                  <a:txBody>
                    <a:bodyPr/>
                    <a:lstStyle/>
                    <a:p>
                      <a:pPr algn="ctr"/>
                      <a:r>
                        <a:rPr lang="en-GB" b="1" dirty="0"/>
                        <a:t>Somatic cell therapy medicinal product</a:t>
                      </a: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kern="1200" dirty="0"/>
                        <a:t>cells or tissues</a:t>
                      </a:r>
                    </a:p>
                    <a:p>
                      <a:pPr algn="ctr"/>
                      <a:r>
                        <a:rPr lang="en-GB" sz="1800" kern="1200" dirty="0"/>
                        <a:t>substantially manipulated</a:t>
                      </a:r>
                    </a:p>
                    <a:p>
                      <a:pPr algn="ctr"/>
                      <a:r>
                        <a:rPr lang="en-GB" sz="1800" kern="1200" dirty="0"/>
                        <a:t>or used for a different function</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kern="1200" dirty="0"/>
                        <a:t>treat/prevent/diagnose disease by pharmacological/ immunological/ metabolic action</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vMerge="1">
                  <a:txBody>
                    <a:bodyPr/>
                    <a:lstStyle/>
                    <a:p>
                      <a:endParaRPr lang="en-GB" sz="1800" b="0" kern="1200" dirty="0">
                        <a:solidFill>
                          <a:srgbClr val="0072C6"/>
                        </a:solidFill>
                        <a:latin typeface="+mn-lt"/>
                        <a:ea typeface="+mn-ea"/>
                        <a:cs typeface="+mn-cs"/>
                      </a:endParaRPr>
                    </a:p>
                  </a:txBody>
                  <a:tcP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extLst>
                  <a:ext uri="{0D108BD9-81ED-4DB2-BD59-A6C34878D82A}">
                    <a16:rowId xmlns:a16="http://schemas.microsoft.com/office/drawing/2014/main" val="2982497933"/>
                  </a:ext>
                </a:extLst>
              </a:tr>
              <a:tr h="848456">
                <a:tc>
                  <a:txBody>
                    <a:bodyPr/>
                    <a:lstStyle/>
                    <a:p>
                      <a:pPr algn="ctr"/>
                      <a:r>
                        <a:rPr lang="en-GB" b="1" dirty="0"/>
                        <a:t>Tissue engineered product</a:t>
                      </a: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kern="1200" dirty="0"/>
                        <a:t>cells or tissues</a:t>
                      </a:r>
                    </a:p>
                    <a:p>
                      <a:pPr algn="ctr"/>
                      <a:r>
                        <a:rPr lang="en-GB" sz="1800" kern="1200" dirty="0"/>
                        <a:t>substantially manipulated</a:t>
                      </a:r>
                    </a:p>
                    <a:p>
                      <a:pPr algn="ctr"/>
                      <a:r>
                        <a:rPr lang="en-GB" sz="1800" kern="1200" dirty="0"/>
                        <a:t>or used for a different function</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a:txBody>
                    <a:bodyPr/>
                    <a:lstStyle/>
                    <a:p>
                      <a:pPr algn="ctr"/>
                      <a:r>
                        <a:rPr lang="en-GB" sz="1800" dirty="0"/>
                        <a:t>regenerate, repair or replace human tissue</a:t>
                      </a:r>
                    </a:p>
                  </a:txBody>
                  <a:tcPr anchor="ctr">
                    <a:lnT w="12700" cap="flat" cmpd="sng" algn="ctr">
                      <a:solidFill>
                        <a:srgbClr val="0C79C9"/>
                      </a:solidFill>
                      <a:prstDash val="solid"/>
                      <a:round/>
                      <a:headEnd type="none" w="med" len="med"/>
                      <a:tailEnd type="none" w="med" len="med"/>
                    </a:lnT>
                    <a:lnB w="12700" cap="flat" cmpd="sng" algn="ctr">
                      <a:solidFill>
                        <a:srgbClr val="0C79C9"/>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800" kern="1200" dirty="0">
                          <a:solidFill>
                            <a:schemeClr val="tx1"/>
                          </a:solidFill>
                          <a:latin typeface="+mn-lt"/>
                          <a:ea typeface="+mn-ea"/>
                          <a:cs typeface="+mn-cs"/>
                          <a:hlinkClick r:id="rId4"/>
                        </a:rPr>
                        <a:t>Regulation (EC) 1394/2007, Article 2 1(b)</a:t>
                      </a:r>
                      <a:endParaRPr lang="en-GB" sz="1800" kern="1200" dirty="0">
                        <a:solidFill>
                          <a:schemeClr val="tx1"/>
                        </a:solidFill>
                        <a:latin typeface="+mn-lt"/>
                        <a:ea typeface="+mn-ea"/>
                        <a:cs typeface="+mn-cs"/>
                      </a:endParaRPr>
                    </a:p>
                  </a:txBody>
                  <a:tcPr anchor="ctr">
                    <a:lnT w="12700" cap="flat" cmpd="sng" algn="ctr">
                      <a:solidFill>
                        <a:srgbClr val="0C79C9"/>
                      </a:solidFill>
                      <a:prstDash val="solid"/>
                      <a:round/>
                      <a:headEnd type="none" w="med" len="med"/>
                      <a:tailEnd type="none" w="med" len="med"/>
                    </a:lnT>
                    <a:noFill/>
                  </a:tcPr>
                </a:tc>
                <a:extLst>
                  <a:ext uri="{0D108BD9-81ED-4DB2-BD59-A6C34878D82A}">
                    <a16:rowId xmlns:a16="http://schemas.microsoft.com/office/drawing/2014/main" val="4177292227"/>
                  </a:ext>
                </a:extLst>
              </a:tr>
              <a:tr h="848456">
                <a:tc>
                  <a:txBody>
                    <a:bodyPr/>
                    <a:lstStyle/>
                    <a:p>
                      <a:pPr algn="ctr"/>
                      <a:r>
                        <a:rPr lang="en-GB" b="1" dirty="0"/>
                        <a:t>Combined ATMP</a:t>
                      </a:r>
                    </a:p>
                  </a:txBody>
                  <a:tcPr anchor="ctr">
                    <a:lnT w="12700" cap="flat" cmpd="sng" algn="ctr">
                      <a:solidFill>
                        <a:srgbClr val="0C79C9"/>
                      </a:solidFill>
                      <a:prstDash val="solid"/>
                      <a:round/>
                      <a:headEnd type="none" w="med" len="med"/>
                      <a:tailEnd type="none" w="med" len="med"/>
                    </a:lnT>
                  </a:tcPr>
                </a:tc>
                <a:tc>
                  <a:txBody>
                    <a:bodyPr/>
                    <a:lstStyle/>
                    <a:p>
                      <a:pPr algn="ctr"/>
                      <a:r>
                        <a:rPr lang="en-GB" sz="1800" kern="1200" dirty="0"/>
                        <a:t>cells or tissues</a:t>
                      </a:r>
                    </a:p>
                    <a:p>
                      <a:pPr algn="ctr"/>
                      <a:r>
                        <a:rPr lang="en-GB" sz="1800" kern="1200" dirty="0"/>
                        <a:t>+ medical device(s)</a:t>
                      </a:r>
                      <a:endParaRPr lang="en-GB" sz="1800" b="0" kern="1200" dirty="0">
                        <a:solidFill>
                          <a:srgbClr val="0072C6"/>
                        </a:solidFill>
                        <a:latin typeface="+mn-lt"/>
                        <a:ea typeface="+mn-ea"/>
                        <a:cs typeface="+mn-cs"/>
                      </a:endParaRPr>
                    </a:p>
                  </a:txBody>
                  <a:tcPr anchor="ctr">
                    <a:lnT w="12700" cap="flat" cmpd="sng" algn="ctr">
                      <a:solidFill>
                        <a:srgbClr val="0C79C9"/>
                      </a:solidFill>
                      <a:prstDash val="solid"/>
                      <a:round/>
                      <a:headEnd type="none" w="med" len="med"/>
                      <a:tailEnd type="none" w="med" len="med"/>
                    </a:lnT>
                  </a:tcPr>
                </a:tc>
                <a:tc>
                  <a:txBody>
                    <a:bodyPr/>
                    <a:lstStyle/>
                    <a:p>
                      <a:pPr algn="ctr"/>
                      <a:r>
                        <a:rPr lang="en-GB" b="0" dirty="0"/>
                        <a:t>as above</a:t>
                      </a:r>
                    </a:p>
                  </a:txBody>
                  <a:tcPr anchor="ctr">
                    <a:lnT w="12700" cap="flat" cmpd="sng" algn="ctr">
                      <a:solidFill>
                        <a:srgbClr val="0C79C9"/>
                      </a:solidFill>
                      <a:prstDash val="solid"/>
                      <a:round/>
                      <a:headEnd type="none" w="med" len="med"/>
                      <a:tailEnd type="none" w="med" len="med"/>
                    </a:lnT>
                  </a:tcPr>
                </a:tc>
                <a:tc vMerge="1">
                  <a:txBody>
                    <a:bodyPr/>
                    <a:lstStyle/>
                    <a:p>
                      <a:endParaRPr lang="en-GB" b="0" dirty="0"/>
                    </a:p>
                  </a:txBody>
                  <a:tcPr>
                    <a:lnT w="12700" cap="flat" cmpd="sng" algn="ctr">
                      <a:solidFill>
                        <a:srgbClr val="0C79C9"/>
                      </a:solidFill>
                      <a:prstDash val="solid"/>
                      <a:round/>
                      <a:headEnd type="none" w="med" len="med"/>
                      <a:tailEnd type="none" w="med" len="med"/>
                    </a:lnT>
                  </a:tcPr>
                </a:tc>
                <a:extLst>
                  <a:ext uri="{0D108BD9-81ED-4DB2-BD59-A6C34878D82A}">
                    <a16:rowId xmlns:a16="http://schemas.microsoft.com/office/drawing/2014/main" val="1823834335"/>
                  </a:ext>
                </a:extLst>
              </a:tr>
            </a:tbl>
          </a:graphicData>
        </a:graphic>
      </p:graphicFrame>
      <p:pic>
        <p:nvPicPr>
          <p:cNvPr id="6" name="Picture 5" descr="A close up of a logo&#10;&#10;Description generated with high confidence">
            <a:extLst>
              <a:ext uri="{FF2B5EF4-FFF2-40B4-BE49-F238E27FC236}">
                <a16:creationId xmlns:a16="http://schemas.microsoft.com/office/drawing/2014/main" id="{7D7DD545-52C2-4F13-9E54-E51337AE66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5836" y="3470163"/>
            <a:ext cx="720000" cy="721804"/>
          </a:xfrm>
          <a:prstGeom prst="rect">
            <a:avLst/>
          </a:prstGeom>
        </p:spPr>
      </p:pic>
      <p:pic>
        <p:nvPicPr>
          <p:cNvPr id="7" name="Picture 6">
            <a:extLst>
              <a:ext uri="{FF2B5EF4-FFF2-40B4-BE49-F238E27FC236}">
                <a16:creationId xmlns:a16="http://schemas.microsoft.com/office/drawing/2014/main" id="{0B09EDFD-38F1-4ABC-844E-E1F506F6501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6676" y="4386065"/>
            <a:ext cx="720000" cy="721804"/>
          </a:xfrm>
          <a:prstGeom prst="rect">
            <a:avLst/>
          </a:prstGeom>
        </p:spPr>
      </p:pic>
      <p:pic>
        <p:nvPicPr>
          <p:cNvPr id="9" name="Picture 8" descr="A close up of a logo&#10;&#10;Description generated with high confidence">
            <a:extLst>
              <a:ext uri="{FF2B5EF4-FFF2-40B4-BE49-F238E27FC236}">
                <a16:creationId xmlns:a16="http://schemas.microsoft.com/office/drawing/2014/main" id="{653772F2-A02C-442E-B200-AF6BB1AF86A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6676" y="5301967"/>
            <a:ext cx="720000" cy="721804"/>
          </a:xfrm>
          <a:prstGeom prst="rect">
            <a:avLst/>
          </a:prstGeom>
        </p:spPr>
      </p:pic>
      <p:sp>
        <p:nvSpPr>
          <p:cNvPr id="3" name="Footer Placeholder 2">
            <a:extLst>
              <a:ext uri="{FF2B5EF4-FFF2-40B4-BE49-F238E27FC236}">
                <a16:creationId xmlns:a16="http://schemas.microsoft.com/office/drawing/2014/main" id="{8BC9CCA3-54E5-49AC-BAEA-928EFB902C17}"/>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85358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grpSp>
        <p:nvGrpSpPr>
          <p:cNvPr id="3" name="Group 2">
            <a:extLst>
              <a:ext uri="{FF2B5EF4-FFF2-40B4-BE49-F238E27FC236}">
                <a16:creationId xmlns:a16="http://schemas.microsoft.com/office/drawing/2014/main" id="{EFFA6C1C-129C-4926-8E27-90583E119006}"/>
              </a:ext>
            </a:extLst>
          </p:cNvPr>
          <p:cNvGrpSpPr/>
          <p:nvPr/>
        </p:nvGrpSpPr>
        <p:grpSpPr>
          <a:xfrm>
            <a:off x="2117296" y="1491379"/>
            <a:ext cx="8390613" cy="4795656"/>
            <a:chOff x="2370215" y="1491379"/>
            <a:chExt cx="8390613" cy="4795656"/>
          </a:xfrm>
        </p:grpSpPr>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4198935" y="2027433"/>
              <a:ext cx="0" cy="3930307"/>
            </a:xfrm>
            <a:prstGeom prst="line">
              <a:avLst/>
            </a:prstGeom>
            <a:ln w="762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370215"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370215"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7" name="Freeform: Shape 6">
              <a:extLst>
                <a:ext uri="{FF2B5EF4-FFF2-40B4-BE49-F238E27FC236}">
                  <a16:creationId xmlns:a16="http://schemas.microsoft.com/office/drawing/2014/main" id="{609F340D-705F-429B-A767-798CC3A98B3F}"/>
                </a:ext>
              </a:extLst>
            </p:cNvPr>
            <p:cNvSpPr/>
            <p:nvPr/>
          </p:nvSpPr>
          <p:spPr>
            <a:xfrm>
              <a:off x="7880828"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880828"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880828"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880828"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0076BE"/>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370215"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FC79C"/>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370215"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370215"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CC37F"/>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590433" y="1550710"/>
              <a:ext cx="496324" cy="2684140"/>
            </a:xfrm>
            <a:prstGeom prst="leftBrace">
              <a:avLst>
                <a:gd name="adj1" fmla="val 133769"/>
                <a:gd name="adj2" fmla="val 50000"/>
              </a:avLst>
            </a:prstGeom>
            <a:ln w="76200">
              <a:solidFill>
                <a:srgbClr val="0076B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21923"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22318"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22318"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22318" y="3076214"/>
              <a:ext cx="591726" cy="593209"/>
            </a:xfrm>
            <a:prstGeom prst="rect">
              <a:avLst/>
            </a:prstGeom>
          </p:spPr>
        </p:pic>
      </p:grpSp>
      <p:sp>
        <p:nvSpPr>
          <p:cNvPr id="5" name="Footer Placeholder 4">
            <a:extLst>
              <a:ext uri="{FF2B5EF4-FFF2-40B4-BE49-F238E27FC236}">
                <a16:creationId xmlns:a16="http://schemas.microsoft.com/office/drawing/2014/main" id="{3AC926CF-1776-4E43-B267-06F74A89D482}"/>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476139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F0CFC-04EF-4CF5-8303-F238105E0FB1}"/>
              </a:ext>
            </a:extLst>
          </p:cNvPr>
          <p:cNvSpPr>
            <a:spLocks noGrp="1"/>
          </p:cNvSpPr>
          <p:nvPr>
            <p:ph idx="1"/>
          </p:nvPr>
        </p:nvSpPr>
        <p:spPr>
          <a:xfrm>
            <a:off x="838200" y="639763"/>
            <a:ext cx="10515600" cy="4351338"/>
          </a:xfrm>
        </p:spPr>
        <p:txBody>
          <a:bodyPr>
            <a:normAutofit/>
          </a:bodyPr>
          <a:lstStyle/>
          <a:p>
            <a:pPr marL="0" indent="0" algn="just">
              <a:buNone/>
            </a:pPr>
            <a:r>
              <a:rPr lang="en-GB" sz="2400" dirty="0"/>
              <a:t>A therapeutic product that may fall within the definitions of:</a:t>
            </a:r>
          </a:p>
          <a:p>
            <a:pPr marL="0" indent="0" algn="just">
              <a:buNone/>
            </a:pPr>
            <a:r>
              <a:rPr lang="en-GB" sz="2400" dirty="0"/>
              <a:t>	a somatic cell therapy (</a:t>
            </a:r>
            <a:r>
              <a:rPr lang="en-GB" sz="2400" dirty="0" err="1"/>
              <a:t>sCTMP</a:t>
            </a:r>
            <a:r>
              <a:rPr lang="en-GB" sz="2400" dirty="0"/>
              <a:t>)</a:t>
            </a:r>
          </a:p>
          <a:p>
            <a:pPr marL="0" indent="0" algn="just">
              <a:spcBef>
                <a:spcPts val="0"/>
              </a:spcBef>
              <a:buNone/>
            </a:pPr>
            <a:r>
              <a:rPr lang="en-GB" sz="2400" dirty="0"/>
              <a:t>	</a:t>
            </a:r>
            <a:r>
              <a:rPr lang="en-GB" sz="2400" b="1" dirty="0"/>
              <a:t>AND</a:t>
            </a:r>
            <a:r>
              <a:rPr lang="en-GB" sz="2400" dirty="0"/>
              <a:t> a tissue engineered product (TEP)</a:t>
            </a:r>
          </a:p>
          <a:p>
            <a:pPr marL="0" indent="0" algn="just">
              <a:buNone/>
            </a:pPr>
            <a:r>
              <a:rPr lang="en-GB" sz="2400" dirty="0"/>
              <a:t>shall be considered a tissue engineered product.</a:t>
            </a:r>
          </a:p>
        </p:txBody>
      </p:sp>
      <p:sp>
        <p:nvSpPr>
          <p:cNvPr id="6" name="Oval 5">
            <a:extLst>
              <a:ext uri="{FF2B5EF4-FFF2-40B4-BE49-F238E27FC236}">
                <a16:creationId xmlns:a16="http://schemas.microsoft.com/office/drawing/2014/main" id="{E2E482AF-9573-467C-A1A2-89C419327E95}"/>
              </a:ext>
            </a:extLst>
          </p:cNvPr>
          <p:cNvSpPr/>
          <p:nvPr/>
        </p:nvSpPr>
        <p:spPr>
          <a:xfrm>
            <a:off x="3265719" y="2564095"/>
            <a:ext cx="3767138" cy="3767138"/>
          </a:xfrm>
          <a:prstGeom prst="ellipse">
            <a:avLst/>
          </a:prstGeom>
          <a:solidFill>
            <a:srgbClr val="D0DBF0"/>
          </a:solidFill>
          <a:ln w="57150">
            <a:solidFill>
              <a:srgbClr val="007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E77571A-124C-4432-8419-03020BDACA84}"/>
              </a:ext>
            </a:extLst>
          </p:cNvPr>
          <p:cNvSpPr/>
          <p:nvPr/>
        </p:nvSpPr>
        <p:spPr>
          <a:xfrm>
            <a:off x="5387462" y="2564095"/>
            <a:ext cx="3767138" cy="3767138"/>
          </a:xfrm>
          <a:prstGeom prst="ellipse">
            <a:avLst/>
          </a:prstGeom>
          <a:solidFill>
            <a:srgbClr val="FF8BBA">
              <a:alpha val="38824"/>
            </a:srgbClr>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generated with high confidence">
            <a:extLst>
              <a:ext uri="{FF2B5EF4-FFF2-40B4-BE49-F238E27FC236}">
                <a16:creationId xmlns:a16="http://schemas.microsoft.com/office/drawing/2014/main" id="{F7AFF762-20EE-4AC5-A995-88021FB49A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5334" y="3797491"/>
            <a:ext cx="1080000" cy="1082706"/>
          </a:xfrm>
          <a:prstGeom prst="rect">
            <a:avLst/>
          </a:prstGeom>
        </p:spPr>
      </p:pic>
      <p:pic>
        <p:nvPicPr>
          <p:cNvPr id="10" name="Picture 9">
            <a:extLst>
              <a:ext uri="{FF2B5EF4-FFF2-40B4-BE49-F238E27FC236}">
                <a16:creationId xmlns:a16="http://schemas.microsoft.com/office/drawing/2014/main" id="{D5510E68-7C2C-4776-949F-8598896595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64178" y="3797491"/>
            <a:ext cx="1080000" cy="1082706"/>
          </a:xfrm>
          <a:prstGeom prst="rect">
            <a:avLst/>
          </a:prstGeom>
        </p:spPr>
      </p:pic>
      <p:pic>
        <p:nvPicPr>
          <p:cNvPr id="30" name="Picture 29">
            <a:extLst>
              <a:ext uri="{FF2B5EF4-FFF2-40B4-BE49-F238E27FC236}">
                <a16:creationId xmlns:a16="http://schemas.microsoft.com/office/drawing/2014/main" id="{EE70B092-4D85-4E7A-8AF8-5D0DE576AA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85404" y="3797491"/>
            <a:ext cx="1080000" cy="1082706"/>
          </a:xfrm>
          <a:prstGeom prst="rect">
            <a:avLst/>
          </a:prstGeom>
        </p:spPr>
      </p:pic>
      <p:sp>
        <p:nvSpPr>
          <p:cNvPr id="33" name="TextBox 32">
            <a:extLst>
              <a:ext uri="{FF2B5EF4-FFF2-40B4-BE49-F238E27FC236}">
                <a16:creationId xmlns:a16="http://schemas.microsoft.com/office/drawing/2014/main" id="{0DAB13F5-EB69-41AB-AFBA-DD93D4DB773B}"/>
              </a:ext>
            </a:extLst>
          </p:cNvPr>
          <p:cNvSpPr txBox="1"/>
          <p:nvPr/>
        </p:nvSpPr>
        <p:spPr>
          <a:xfrm>
            <a:off x="5961549" y="5010570"/>
            <a:ext cx="534121" cy="369332"/>
          </a:xfrm>
          <a:prstGeom prst="rect">
            <a:avLst/>
          </a:prstGeom>
          <a:noFill/>
        </p:spPr>
        <p:txBody>
          <a:bodyPr wrap="none" rtlCol="0">
            <a:spAutoFit/>
          </a:bodyPr>
          <a:lstStyle/>
          <a:p>
            <a:r>
              <a:rPr lang="en-GB" b="1" dirty="0">
                <a:solidFill>
                  <a:srgbClr val="FF3399"/>
                </a:solidFill>
              </a:rPr>
              <a:t>TEP</a:t>
            </a:r>
          </a:p>
        </p:txBody>
      </p:sp>
      <p:sp>
        <p:nvSpPr>
          <p:cNvPr id="34" name="TextBox 33">
            <a:extLst>
              <a:ext uri="{FF2B5EF4-FFF2-40B4-BE49-F238E27FC236}">
                <a16:creationId xmlns:a16="http://schemas.microsoft.com/office/drawing/2014/main" id="{F6A12513-A43D-438B-957F-DF000C4156C7}"/>
              </a:ext>
            </a:extLst>
          </p:cNvPr>
          <p:cNvSpPr txBox="1"/>
          <p:nvPr/>
        </p:nvSpPr>
        <p:spPr>
          <a:xfrm>
            <a:off x="7740323" y="5010570"/>
            <a:ext cx="534121" cy="369332"/>
          </a:xfrm>
          <a:prstGeom prst="rect">
            <a:avLst/>
          </a:prstGeom>
          <a:noFill/>
        </p:spPr>
        <p:txBody>
          <a:bodyPr wrap="none" rtlCol="0">
            <a:spAutoFit/>
          </a:bodyPr>
          <a:lstStyle/>
          <a:p>
            <a:r>
              <a:rPr lang="en-GB" b="1" dirty="0">
                <a:solidFill>
                  <a:srgbClr val="FF3399"/>
                </a:solidFill>
              </a:rPr>
              <a:t>TEP</a:t>
            </a:r>
          </a:p>
        </p:txBody>
      </p:sp>
      <p:sp>
        <p:nvSpPr>
          <p:cNvPr id="35" name="TextBox 34">
            <a:extLst>
              <a:ext uri="{FF2B5EF4-FFF2-40B4-BE49-F238E27FC236}">
                <a16:creationId xmlns:a16="http://schemas.microsoft.com/office/drawing/2014/main" id="{0B2D3F54-8D22-4AC2-BFC3-2E37DA1BCA8F}"/>
              </a:ext>
            </a:extLst>
          </p:cNvPr>
          <p:cNvSpPr txBox="1"/>
          <p:nvPr/>
        </p:nvSpPr>
        <p:spPr>
          <a:xfrm>
            <a:off x="4152796" y="5010570"/>
            <a:ext cx="838243" cy="369332"/>
          </a:xfrm>
          <a:prstGeom prst="rect">
            <a:avLst/>
          </a:prstGeom>
          <a:noFill/>
        </p:spPr>
        <p:txBody>
          <a:bodyPr wrap="none" rtlCol="0">
            <a:spAutoFit/>
          </a:bodyPr>
          <a:lstStyle/>
          <a:p>
            <a:r>
              <a:rPr lang="en-GB" b="1" dirty="0" err="1">
                <a:solidFill>
                  <a:schemeClr val="accent1"/>
                </a:solidFill>
              </a:rPr>
              <a:t>sCTMP</a:t>
            </a:r>
            <a:endParaRPr lang="en-GB" b="1" dirty="0">
              <a:solidFill>
                <a:schemeClr val="accent1"/>
              </a:solidFill>
            </a:endParaRPr>
          </a:p>
        </p:txBody>
      </p:sp>
      <p:sp>
        <p:nvSpPr>
          <p:cNvPr id="2" name="Footer Placeholder 1">
            <a:extLst>
              <a:ext uri="{FF2B5EF4-FFF2-40B4-BE49-F238E27FC236}">
                <a16:creationId xmlns:a16="http://schemas.microsoft.com/office/drawing/2014/main" id="{C4747188-FD96-4BCA-B27A-D357EE48EB66}"/>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29439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08004FE8-3A0A-4BB4-9601-7622B8A2C46A}"/>
              </a:ext>
            </a:extLst>
          </p:cNvPr>
          <p:cNvSpPr/>
          <p:nvPr/>
        </p:nvSpPr>
        <p:spPr>
          <a:xfrm>
            <a:off x="7158547" y="2682107"/>
            <a:ext cx="3767138" cy="3767138"/>
          </a:xfrm>
          <a:prstGeom prst="ellipse">
            <a:avLst/>
          </a:prstGeom>
          <a:solidFill>
            <a:srgbClr val="FF8BBA">
              <a:alpha val="38824"/>
            </a:srgbClr>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D8F0CFC-04EF-4CF5-8303-F238105E0FB1}"/>
              </a:ext>
            </a:extLst>
          </p:cNvPr>
          <p:cNvSpPr>
            <a:spLocks noGrp="1"/>
          </p:cNvSpPr>
          <p:nvPr>
            <p:ph idx="1"/>
          </p:nvPr>
        </p:nvSpPr>
        <p:spPr>
          <a:xfrm>
            <a:off x="838200" y="605841"/>
            <a:ext cx="10515600" cy="4351338"/>
          </a:xfrm>
        </p:spPr>
        <p:txBody>
          <a:bodyPr>
            <a:normAutofit/>
          </a:bodyPr>
          <a:lstStyle/>
          <a:p>
            <a:pPr marL="0" indent="0" algn="just">
              <a:buNone/>
            </a:pPr>
            <a:r>
              <a:rPr lang="en-GB" sz="2400" dirty="0"/>
              <a:t>A therapeutic product that may fall within the definitions of:</a:t>
            </a:r>
          </a:p>
          <a:p>
            <a:pPr marL="0" indent="0" algn="just">
              <a:buNone/>
            </a:pPr>
            <a:r>
              <a:rPr lang="en-GB" sz="2400" dirty="0"/>
              <a:t>	a somatic cell therapy (</a:t>
            </a:r>
            <a:r>
              <a:rPr lang="en-GB" sz="2400" dirty="0" err="1"/>
              <a:t>sCTMP</a:t>
            </a:r>
            <a:r>
              <a:rPr lang="en-GB" sz="2400" dirty="0"/>
              <a:t>) OR a tissue engineered product (TEP)</a:t>
            </a:r>
          </a:p>
          <a:p>
            <a:pPr marL="0" indent="0" algn="just">
              <a:spcBef>
                <a:spcPts val="0"/>
              </a:spcBef>
              <a:buNone/>
            </a:pPr>
            <a:r>
              <a:rPr lang="en-GB" sz="2400" dirty="0"/>
              <a:t>	</a:t>
            </a:r>
            <a:r>
              <a:rPr lang="en-GB" sz="2400" b="1" dirty="0"/>
              <a:t>AND</a:t>
            </a:r>
            <a:r>
              <a:rPr lang="en-GB" sz="2400" dirty="0"/>
              <a:t> a gene therapy medicinal product (GTMP)</a:t>
            </a:r>
          </a:p>
          <a:p>
            <a:pPr marL="0" indent="0" algn="just">
              <a:buNone/>
            </a:pPr>
            <a:r>
              <a:rPr lang="en-GB" sz="2400" dirty="0"/>
              <a:t>shall be considered a gene therapy medicinal product.</a:t>
            </a:r>
          </a:p>
        </p:txBody>
      </p:sp>
      <p:sp>
        <p:nvSpPr>
          <p:cNvPr id="6" name="Oval 5">
            <a:extLst>
              <a:ext uri="{FF2B5EF4-FFF2-40B4-BE49-F238E27FC236}">
                <a16:creationId xmlns:a16="http://schemas.microsoft.com/office/drawing/2014/main" id="{E2E482AF-9573-467C-A1A2-89C419327E95}"/>
              </a:ext>
            </a:extLst>
          </p:cNvPr>
          <p:cNvSpPr/>
          <p:nvPr/>
        </p:nvSpPr>
        <p:spPr>
          <a:xfrm>
            <a:off x="2036996" y="2682107"/>
            <a:ext cx="3767138" cy="3767138"/>
          </a:xfrm>
          <a:prstGeom prst="ellipse">
            <a:avLst/>
          </a:prstGeom>
          <a:solidFill>
            <a:srgbClr val="D0DBF0"/>
          </a:solidFill>
          <a:ln w="57150">
            <a:solidFill>
              <a:srgbClr val="007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E77571A-124C-4432-8419-03020BDACA84}"/>
              </a:ext>
            </a:extLst>
          </p:cNvPr>
          <p:cNvSpPr/>
          <p:nvPr/>
        </p:nvSpPr>
        <p:spPr>
          <a:xfrm>
            <a:off x="4597772" y="2682107"/>
            <a:ext cx="3767138" cy="3767138"/>
          </a:xfrm>
          <a:prstGeom prst="ellipse">
            <a:avLst/>
          </a:prstGeom>
          <a:solidFill>
            <a:srgbClr val="C5E0B4">
              <a:alpha val="67059"/>
            </a:srgbClr>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close up of a logo&#10;&#10;Description generated with high confidence">
            <a:extLst>
              <a:ext uri="{FF2B5EF4-FFF2-40B4-BE49-F238E27FC236}">
                <a16:creationId xmlns:a16="http://schemas.microsoft.com/office/drawing/2014/main" id="{F7AFF762-20EE-4AC5-A995-88021FB49A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3414" y="4024322"/>
            <a:ext cx="1080000" cy="1082706"/>
          </a:xfrm>
          <a:prstGeom prst="rect">
            <a:avLst/>
          </a:prstGeom>
        </p:spPr>
      </p:pic>
      <p:pic>
        <p:nvPicPr>
          <p:cNvPr id="9" name="Content Placeholder 4">
            <a:extLst>
              <a:ext uri="{FF2B5EF4-FFF2-40B4-BE49-F238E27FC236}">
                <a16:creationId xmlns:a16="http://schemas.microsoft.com/office/drawing/2014/main" id="{82FA3225-3571-44AB-8740-B6204F578C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1341" y="4045497"/>
            <a:ext cx="1080000" cy="1082707"/>
          </a:xfrm>
          <a:prstGeom prst="rect">
            <a:avLst/>
          </a:prstGeom>
        </p:spPr>
      </p:pic>
      <p:pic>
        <p:nvPicPr>
          <p:cNvPr id="10" name="Picture 9">
            <a:extLst>
              <a:ext uri="{FF2B5EF4-FFF2-40B4-BE49-F238E27FC236}">
                <a16:creationId xmlns:a16="http://schemas.microsoft.com/office/drawing/2014/main" id="{D5510E68-7C2C-4776-949F-859889659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59268" y="4024322"/>
            <a:ext cx="1080000" cy="1082706"/>
          </a:xfrm>
          <a:prstGeom prst="rect">
            <a:avLst/>
          </a:prstGeom>
        </p:spPr>
      </p:pic>
      <p:pic>
        <p:nvPicPr>
          <p:cNvPr id="14" name="Content Placeholder 4">
            <a:extLst>
              <a:ext uri="{FF2B5EF4-FFF2-40B4-BE49-F238E27FC236}">
                <a16:creationId xmlns:a16="http://schemas.microsoft.com/office/drawing/2014/main" id="{B353C564-DEBC-4BE3-BB7A-67375B8837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7828" y="4024322"/>
            <a:ext cx="1080000" cy="1082707"/>
          </a:xfrm>
          <a:prstGeom prst="rect">
            <a:avLst/>
          </a:prstGeom>
        </p:spPr>
      </p:pic>
      <p:pic>
        <p:nvPicPr>
          <p:cNvPr id="15" name="Content Placeholder 4">
            <a:extLst>
              <a:ext uri="{FF2B5EF4-FFF2-40B4-BE49-F238E27FC236}">
                <a16:creationId xmlns:a16="http://schemas.microsoft.com/office/drawing/2014/main" id="{DEF1D91B-99DC-405F-8AF1-D46AED0B86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9133" y="4045497"/>
            <a:ext cx="1080000" cy="1082707"/>
          </a:xfrm>
          <a:prstGeom prst="rect">
            <a:avLst/>
          </a:prstGeom>
        </p:spPr>
      </p:pic>
      <p:sp>
        <p:nvSpPr>
          <p:cNvPr id="2" name="TextBox 1">
            <a:extLst>
              <a:ext uri="{FF2B5EF4-FFF2-40B4-BE49-F238E27FC236}">
                <a16:creationId xmlns:a16="http://schemas.microsoft.com/office/drawing/2014/main" id="{B3D6171D-6C01-4194-96CB-6D2D2AE0C351}"/>
              </a:ext>
            </a:extLst>
          </p:cNvPr>
          <p:cNvSpPr txBox="1"/>
          <p:nvPr/>
        </p:nvSpPr>
        <p:spPr>
          <a:xfrm>
            <a:off x="3449903" y="5133362"/>
            <a:ext cx="838243" cy="369332"/>
          </a:xfrm>
          <a:prstGeom prst="rect">
            <a:avLst/>
          </a:prstGeom>
          <a:noFill/>
        </p:spPr>
        <p:txBody>
          <a:bodyPr wrap="none" rtlCol="0">
            <a:spAutoFit/>
          </a:bodyPr>
          <a:lstStyle/>
          <a:p>
            <a:r>
              <a:rPr lang="en-GB" b="1" dirty="0" err="1">
                <a:solidFill>
                  <a:schemeClr val="accent1"/>
                </a:solidFill>
              </a:rPr>
              <a:t>sCTMP</a:t>
            </a:r>
            <a:endParaRPr lang="en-GB" b="1" dirty="0">
              <a:solidFill>
                <a:schemeClr val="accent1"/>
              </a:solidFill>
            </a:endParaRPr>
          </a:p>
        </p:txBody>
      </p:sp>
      <p:sp>
        <p:nvSpPr>
          <p:cNvPr id="16" name="TextBox 15">
            <a:extLst>
              <a:ext uri="{FF2B5EF4-FFF2-40B4-BE49-F238E27FC236}">
                <a16:creationId xmlns:a16="http://schemas.microsoft.com/office/drawing/2014/main" id="{C20A5382-A0ED-4792-8948-A4C87BCC8247}"/>
              </a:ext>
            </a:extLst>
          </p:cNvPr>
          <p:cNvSpPr txBox="1"/>
          <p:nvPr/>
        </p:nvSpPr>
        <p:spPr>
          <a:xfrm>
            <a:off x="8837578" y="5133362"/>
            <a:ext cx="534121" cy="369332"/>
          </a:xfrm>
          <a:prstGeom prst="rect">
            <a:avLst/>
          </a:prstGeom>
          <a:noFill/>
        </p:spPr>
        <p:txBody>
          <a:bodyPr wrap="none" rtlCol="0">
            <a:spAutoFit/>
          </a:bodyPr>
          <a:lstStyle/>
          <a:p>
            <a:r>
              <a:rPr lang="en-GB" b="1" dirty="0">
                <a:solidFill>
                  <a:srgbClr val="FF3399"/>
                </a:solidFill>
              </a:rPr>
              <a:t>TEP</a:t>
            </a:r>
          </a:p>
        </p:txBody>
      </p:sp>
      <p:sp>
        <p:nvSpPr>
          <p:cNvPr id="17" name="TextBox 16">
            <a:extLst>
              <a:ext uri="{FF2B5EF4-FFF2-40B4-BE49-F238E27FC236}">
                <a16:creationId xmlns:a16="http://schemas.microsoft.com/office/drawing/2014/main" id="{EF007013-E21C-40BF-A16E-C904C92233A6}"/>
              </a:ext>
            </a:extLst>
          </p:cNvPr>
          <p:cNvSpPr txBox="1"/>
          <p:nvPr/>
        </p:nvSpPr>
        <p:spPr>
          <a:xfrm>
            <a:off x="6087889" y="5133362"/>
            <a:ext cx="770211" cy="369332"/>
          </a:xfrm>
          <a:prstGeom prst="rect">
            <a:avLst/>
          </a:prstGeom>
          <a:noFill/>
        </p:spPr>
        <p:txBody>
          <a:bodyPr wrap="none" rtlCol="0">
            <a:spAutoFit/>
          </a:bodyPr>
          <a:lstStyle/>
          <a:p>
            <a:r>
              <a:rPr lang="en-GB" b="1" dirty="0">
                <a:solidFill>
                  <a:schemeClr val="accent6"/>
                </a:solidFill>
              </a:rPr>
              <a:t>GTMP</a:t>
            </a:r>
          </a:p>
        </p:txBody>
      </p:sp>
      <p:sp>
        <p:nvSpPr>
          <p:cNvPr id="18" name="TextBox 17">
            <a:extLst>
              <a:ext uri="{FF2B5EF4-FFF2-40B4-BE49-F238E27FC236}">
                <a16:creationId xmlns:a16="http://schemas.microsoft.com/office/drawing/2014/main" id="{35F7F8E2-0A1B-4226-804B-593A5C919EB3}"/>
              </a:ext>
            </a:extLst>
          </p:cNvPr>
          <p:cNvSpPr txBox="1"/>
          <p:nvPr/>
        </p:nvSpPr>
        <p:spPr>
          <a:xfrm>
            <a:off x="7368276" y="5133362"/>
            <a:ext cx="770211" cy="369332"/>
          </a:xfrm>
          <a:prstGeom prst="rect">
            <a:avLst/>
          </a:prstGeom>
          <a:noFill/>
        </p:spPr>
        <p:txBody>
          <a:bodyPr wrap="none" rtlCol="0">
            <a:spAutoFit/>
          </a:bodyPr>
          <a:lstStyle/>
          <a:p>
            <a:r>
              <a:rPr lang="en-GB" b="1" dirty="0">
                <a:solidFill>
                  <a:schemeClr val="accent6"/>
                </a:solidFill>
              </a:rPr>
              <a:t>GTMP</a:t>
            </a:r>
          </a:p>
        </p:txBody>
      </p:sp>
      <p:sp>
        <p:nvSpPr>
          <p:cNvPr id="19" name="TextBox 18">
            <a:extLst>
              <a:ext uri="{FF2B5EF4-FFF2-40B4-BE49-F238E27FC236}">
                <a16:creationId xmlns:a16="http://schemas.microsoft.com/office/drawing/2014/main" id="{D83D80CA-40CA-46EE-BFE0-F735AA71F246}"/>
              </a:ext>
            </a:extLst>
          </p:cNvPr>
          <p:cNvSpPr txBox="1"/>
          <p:nvPr/>
        </p:nvSpPr>
        <p:spPr>
          <a:xfrm>
            <a:off x="4792456" y="5133362"/>
            <a:ext cx="770211" cy="369332"/>
          </a:xfrm>
          <a:prstGeom prst="rect">
            <a:avLst/>
          </a:prstGeom>
          <a:noFill/>
        </p:spPr>
        <p:txBody>
          <a:bodyPr wrap="none" rtlCol="0">
            <a:spAutoFit/>
          </a:bodyPr>
          <a:lstStyle/>
          <a:p>
            <a:r>
              <a:rPr lang="en-GB" b="1" dirty="0">
                <a:solidFill>
                  <a:schemeClr val="accent6"/>
                </a:solidFill>
              </a:rPr>
              <a:t>GTMP</a:t>
            </a:r>
          </a:p>
        </p:txBody>
      </p:sp>
      <p:sp>
        <p:nvSpPr>
          <p:cNvPr id="4" name="Footer Placeholder 3">
            <a:extLst>
              <a:ext uri="{FF2B5EF4-FFF2-40B4-BE49-F238E27FC236}">
                <a16:creationId xmlns:a16="http://schemas.microsoft.com/office/drawing/2014/main" id="{E5A7AF83-DE57-4232-9FBA-408D998E57B6}"/>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967105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2D3C38A-3713-4444-8188-573ECC7957FA}"/>
              </a:ext>
            </a:extLst>
          </p:cNvPr>
          <p:cNvGraphicFramePr/>
          <p:nvPr>
            <p:extLst>
              <p:ext uri="{D42A27DB-BD31-4B8C-83A1-F6EECF244321}">
                <p14:modId xmlns:p14="http://schemas.microsoft.com/office/powerpoint/2010/main" val="1706105970"/>
              </p:ext>
            </p:extLst>
          </p:nvPr>
        </p:nvGraphicFramePr>
        <p:xfrm>
          <a:off x="630476" y="1442647"/>
          <a:ext cx="10931047" cy="4758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B70FDBC2-8B70-4DC3-B08E-5EC4180A4456}"/>
              </a:ext>
            </a:extLst>
          </p:cNvPr>
          <p:cNvSpPr>
            <a:spLocks noGrp="1"/>
          </p:cNvSpPr>
          <p:nvPr>
            <p:ph type="title"/>
          </p:nvPr>
        </p:nvSpPr>
        <p:spPr>
          <a:xfrm>
            <a:off x="630476" y="117084"/>
            <a:ext cx="10515600" cy="1325563"/>
          </a:xfrm>
        </p:spPr>
        <p:txBody>
          <a:bodyPr/>
          <a:lstStyle/>
          <a:p>
            <a:r>
              <a:rPr lang="en-GB" b="1" dirty="0">
                <a:cs typeface="Times New Roman" panose="02020603050405020304" pitchFamily="18" charset="0"/>
              </a:rPr>
              <a:t>Terminology check</a:t>
            </a:r>
          </a:p>
        </p:txBody>
      </p:sp>
      <p:sp>
        <p:nvSpPr>
          <p:cNvPr id="2" name="Footer Placeholder 1">
            <a:extLst>
              <a:ext uri="{FF2B5EF4-FFF2-40B4-BE49-F238E27FC236}">
                <a16:creationId xmlns:a16="http://schemas.microsoft.com/office/drawing/2014/main" id="{C5D98030-F8B5-42E5-8BDE-A9AE6ABCDCF3}"/>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70667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D89194-4B9C-492E-8172-1440DD6208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5208" y="2784844"/>
            <a:ext cx="4101750" cy="2308136"/>
          </a:xfrm>
          <a:prstGeom prst="rect">
            <a:avLst/>
          </a:prstGeom>
        </p:spPr>
      </p:pic>
      <p:sp>
        <p:nvSpPr>
          <p:cNvPr id="20" name="Rectangle 19">
            <a:extLst>
              <a:ext uri="{FF2B5EF4-FFF2-40B4-BE49-F238E27FC236}">
                <a16:creationId xmlns:a16="http://schemas.microsoft.com/office/drawing/2014/main" id="{4C3C80D5-0538-4FDB-8BFF-DF86079F67E2}"/>
              </a:ext>
            </a:extLst>
          </p:cNvPr>
          <p:cNvSpPr/>
          <p:nvPr/>
        </p:nvSpPr>
        <p:spPr>
          <a:xfrm>
            <a:off x="6078879" y="2122184"/>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0D148861-D985-47BF-9F21-6C014C1D68E3}"/>
              </a:ext>
            </a:extLst>
          </p:cNvPr>
          <p:cNvSpPr/>
          <p:nvPr/>
        </p:nvSpPr>
        <p:spPr>
          <a:xfrm>
            <a:off x="792227" y="3428939"/>
            <a:ext cx="1942136"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BC7D644-FB18-43E6-AD0E-D55790B5344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2308" y="2784844"/>
            <a:ext cx="4101750" cy="2308136"/>
          </a:xfrm>
          <a:prstGeom prst="rect">
            <a:avLst/>
          </a:prstGeom>
        </p:spPr>
      </p:pic>
      <p:sp>
        <p:nvSpPr>
          <p:cNvPr id="22" name="Rectangle 21">
            <a:extLst>
              <a:ext uri="{FF2B5EF4-FFF2-40B4-BE49-F238E27FC236}">
                <a16:creationId xmlns:a16="http://schemas.microsoft.com/office/drawing/2014/main" id="{2C3E8D40-1817-49F9-9E8A-7C28AF732AA5}"/>
              </a:ext>
            </a:extLst>
          </p:cNvPr>
          <p:cNvSpPr/>
          <p:nvPr/>
        </p:nvSpPr>
        <p:spPr>
          <a:xfrm>
            <a:off x="-2138637" y="2752945"/>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B664BAA-7DCC-4071-B053-C400F19CC7C0}"/>
              </a:ext>
            </a:extLst>
          </p:cNvPr>
          <p:cNvSpPr txBox="1"/>
          <p:nvPr/>
        </p:nvSpPr>
        <p:spPr>
          <a:xfrm>
            <a:off x="0" y="2079958"/>
            <a:ext cx="3957387" cy="461665"/>
          </a:xfrm>
          <a:prstGeom prst="rect">
            <a:avLst/>
          </a:prstGeom>
          <a:solidFill>
            <a:schemeClr val="bg1"/>
          </a:solidFill>
        </p:spPr>
        <p:txBody>
          <a:bodyPr wrap="square" rtlCol="0">
            <a:spAutoFit/>
          </a:bodyPr>
          <a:lstStyle/>
          <a:p>
            <a:pPr algn="ctr"/>
            <a:r>
              <a:rPr lang="en-GB" sz="2400" b="1" dirty="0"/>
              <a:t>collection from the patient</a:t>
            </a:r>
          </a:p>
        </p:txBody>
      </p:sp>
      <p:pic>
        <p:nvPicPr>
          <p:cNvPr id="12" name="Graphic 11" descr="Factory">
            <a:extLst>
              <a:ext uri="{FF2B5EF4-FFF2-40B4-BE49-F238E27FC236}">
                <a16:creationId xmlns:a16="http://schemas.microsoft.com/office/drawing/2014/main" id="{416D9722-FEE0-453D-B249-8B2BB3EC7C4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50934" y="2669703"/>
            <a:ext cx="1170619" cy="1170619"/>
          </a:xfrm>
          <a:prstGeom prst="rect">
            <a:avLst/>
          </a:prstGeom>
        </p:spPr>
      </p:pic>
      <p:pic>
        <p:nvPicPr>
          <p:cNvPr id="15" name="Picture 23" descr="DTSCMT-01">
            <a:extLst>
              <a:ext uri="{FF2B5EF4-FFF2-40B4-BE49-F238E27FC236}">
                <a16:creationId xmlns:a16="http://schemas.microsoft.com/office/drawing/2014/main" id="{FDAD4ACD-6BF2-4A83-B70A-EC57DAEEA84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043297" y="3692641"/>
            <a:ext cx="961798" cy="14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Shape 22">
            <a:extLst>
              <a:ext uri="{FF2B5EF4-FFF2-40B4-BE49-F238E27FC236}">
                <a16:creationId xmlns:a16="http://schemas.microsoft.com/office/drawing/2014/main" id="{C1A49AEC-698D-4FD5-90EB-EEFF3DB1C3D7}"/>
              </a:ext>
            </a:extLst>
          </p:cNvPr>
          <p:cNvSpPr/>
          <p:nvPr/>
        </p:nvSpPr>
        <p:spPr>
          <a:xfrm>
            <a:off x="4894826" y="4076021"/>
            <a:ext cx="296942" cy="754361"/>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389414C9-A954-48D1-991D-909269D06336}"/>
              </a:ext>
            </a:extLst>
          </p:cNvPr>
          <p:cNvSpPr/>
          <p:nvPr/>
        </p:nvSpPr>
        <p:spPr>
          <a:xfrm>
            <a:off x="4587643"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Truck">
            <a:extLst>
              <a:ext uri="{FF2B5EF4-FFF2-40B4-BE49-F238E27FC236}">
                <a16:creationId xmlns:a16="http://schemas.microsoft.com/office/drawing/2014/main" id="{6553DD26-7FD2-4E53-97DB-485768D1472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561045" y="3469124"/>
            <a:ext cx="914400" cy="914400"/>
          </a:xfrm>
          <a:prstGeom prst="rect">
            <a:avLst/>
          </a:prstGeom>
        </p:spPr>
      </p:pic>
      <p:pic>
        <p:nvPicPr>
          <p:cNvPr id="32" name="Graphic 31" descr="Truck">
            <a:extLst>
              <a:ext uri="{FF2B5EF4-FFF2-40B4-BE49-F238E27FC236}">
                <a16:creationId xmlns:a16="http://schemas.microsoft.com/office/drawing/2014/main" id="{3986B75D-7BDD-45FA-81AA-4EB921DFCA3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700183" y="3497038"/>
            <a:ext cx="914400" cy="914400"/>
          </a:xfrm>
          <a:prstGeom prst="rect">
            <a:avLst/>
          </a:prstGeom>
        </p:spPr>
      </p:pic>
      <p:sp>
        <p:nvSpPr>
          <p:cNvPr id="33" name="TextBox 32">
            <a:extLst>
              <a:ext uri="{FF2B5EF4-FFF2-40B4-BE49-F238E27FC236}">
                <a16:creationId xmlns:a16="http://schemas.microsoft.com/office/drawing/2014/main" id="{E110098E-C65D-454D-A468-C1F7F026326F}"/>
              </a:ext>
            </a:extLst>
          </p:cNvPr>
          <p:cNvSpPr txBox="1"/>
          <p:nvPr/>
        </p:nvSpPr>
        <p:spPr>
          <a:xfrm>
            <a:off x="4928034" y="2019606"/>
            <a:ext cx="2287279" cy="461665"/>
          </a:xfrm>
          <a:prstGeom prst="rect">
            <a:avLst/>
          </a:prstGeom>
          <a:solidFill>
            <a:schemeClr val="bg1"/>
          </a:solidFill>
        </p:spPr>
        <p:txBody>
          <a:bodyPr wrap="square" rtlCol="0">
            <a:spAutoFit/>
          </a:bodyPr>
          <a:lstStyle/>
          <a:p>
            <a:pPr algn="ctr"/>
            <a:r>
              <a:rPr lang="en-GB" sz="2400" b="1" dirty="0"/>
              <a:t>manufacture</a:t>
            </a:r>
          </a:p>
        </p:txBody>
      </p:sp>
      <p:sp>
        <p:nvSpPr>
          <p:cNvPr id="34" name="Rectangle: Rounded Corners 33">
            <a:extLst>
              <a:ext uri="{FF2B5EF4-FFF2-40B4-BE49-F238E27FC236}">
                <a16:creationId xmlns:a16="http://schemas.microsoft.com/office/drawing/2014/main" id="{9CF3896C-67A2-44BE-B4DB-12AD2B5689B7}"/>
              </a:ext>
            </a:extLst>
          </p:cNvPr>
          <p:cNvSpPr/>
          <p:nvPr/>
        </p:nvSpPr>
        <p:spPr>
          <a:xfrm>
            <a:off x="482105"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BAFAC7D4-0D71-485B-959C-59192981A107}"/>
              </a:ext>
            </a:extLst>
          </p:cNvPr>
          <p:cNvSpPr/>
          <p:nvPr/>
        </p:nvSpPr>
        <p:spPr>
          <a:xfrm>
            <a:off x="8692062" y="2605690"/>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446FC91-3731-4F69-89A5-0C2BCE656A1B}"/>
              </a:ext>
            </a:extLst>
          </p:cNvPr>
          <p:cNvSpPr/>
          <p:nvPr/>
        </p:nvSpPr>
        <p:spPr>
          <a:xfrm>
            <a:off x="482104" y="5701766"/>
            <a:ext cx="11064853" cy="523220"/>
          </a:xfrm>
          <a:prstGeom prst="rect">
            <a:avLst/>
          </a:prstGeom>
        </p:spPr>
        <p:txBody>
          <a:bodyPr wrap="square">
            <a:spAutoFit/>
          </a:bodyPr>
          <a:lstStyle/>
          <a:p>
            <a:pPr algn="ctr"/>
            <a:r>
              <a:rPr lang="en-GB" sz="2800" b="1" dirty="0"/>
              <a:t>The patient’s own cells are used as starting material to make the therapy</a:t>
            </a:r>
            <a:endParaRPr lang="en-GB" sz="2800" dirty="0"/>
          </a:p>
        </p:txBody>
      </p:sp>
      <p:sp>
        <p:nvSpPr>
          <p:cNvPr id="25" name="Title 1">
            <a:extLst>
              <a:ext uri="{FF2B5EF4-FFF2-40B4-BE49-F238E27FC236}">
                <a16:creationId xmlns:a16="http://schemas.microsoft.com/office/drawing/2014/main" id="{6B1769CD-1456-45ED-9E41-C061375D1D60}"/>
              </a:ext>
            </a:extLst>
          </p:cNvPr>
          <p:cNvSpPr>
            <a:spLocks noGrp="1"/>
          </p:cNvSpPr>
          <p:nvPr>
            <p:ph type="title"/>
          </p:nvPr>
        </p:nvSpPr>
        <p:spPr/>
        <p:txBody>
          <a:bodyPr/>
          <a:lstStyle/>
          <a:p>
            <a:r>
              <a:rPr lang="en-GB" b="1" dirty="0">
                <a:cs typeface="Times New Roman" panose="02020603050405020304" pitchFamily="18" charset="0"/>
              </a:rPr>
              <a:t>Autologous therapy</a:t>
            </a:r>
          </a:p>
        </p:txBody>
      </p:sp>
      <p:sp>
        <p:nvSpPr>
          <p:cNvPr id="26" name="TextBox 25">
            <a:extLst>
              <a:ext uri="{FF2B5EF4-FFF2-40B4-BE49-F238E27FC236}">
                <a16:creationId xmlns:a16="http://schemas.microsoft.com/office/drawing/2014/main" id="{D5713FDC-BDA2-47A9-8DE6-BBF5E7AECBBD}"/>
              </a:ext>
            </a:extLst>
          </p:cNvPr>
          <p:cNvSpPr txBox="1"/>
          <p:nvPr/>
        </p:nvSpPr>
        <p:spPr>
          <a:xfrm>
            <a:off x="8054302" y="2079959"/>
            <a:ext cx="4101749" cy="461665"/>
          </a:xfrm>
          <a:prstGeom prst="rect">
            <a:avLst/>
          </a:prstGeom>
          <a:solidFill>
            <a:schemeClr val="bg1"/>
          </a:solidFill>
        </p:spPr>
        <p:txBody>
          <a:bodyPr wrap="square" rtlCol="0">
            <a:spAutoFit/>
          </a:bodyPr>
          <a:lstStyle/>
          <a:p>
            <a:pPr algn="ctr"/>
            <a:r>
              <a:rPr lang="en-GB" sz="2400" b="1" dirty="0"/>
              <a:t>administration to patient</a:t>
            </a:r>
          </a:p>
        </p:txBody>
      </p:sp>
      <p:sp>
        <p:nvSpPr>
          <p:cNvPr id="21" name="Oval 20">
            <a:extLst>
              <a:ext uri="{FF2B5EF4-FFF2-40B4-BE49-F238E27FC236}">
                <a16:creationId xmlns:a16="http://schemas.microsoft.com/office/drawing/2014/main" id="{9FF7AEE8-FF21-4418-A4E6-AA5971DFB934}"/>
              </a:ext>
            </a:extLst>
          </p:cNvPr>
          <p:cNvSpPr/>
          <p:nvPr/>
        </p:nvSpPr>
        <p:spPr>
          <a:xfrm>
            <a:off x="1657280" y="3360019"/>
            <a:ext cx="1113975" cy="1188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532E9C86-1829-4407-9EA9-0B205C04DCBD}"/>
              </a:ext>
            </a:extLst>
          </p:cNvPr>
          <p:cNvGrpSpPr/>
          <p:nvPr/>
        </p:nvGrpSpPr>
        <p:grpSpPr>
          <a:xfrm>
            <a:off x="5856200" y="3797079"/>
            <a:ext cx="1378718" cy="1378718"/>
            <a:chOff x="6457170" y="3158286"/>
            <a:chExt cx="2029800" cy="2029800"/>
          </a:xfrm>
          <a:effectLst/>
        </p:grpSpPr>
        <p:pic>
          <p:nvPicPr>
            <p:cNvPr id="29" name="Picture 27" descr="BManufacturing-01">
              <a:extLst>
                <a:ext uri="{FF2B5EF4-FFF2-40B4-BE49-F238E27FC236}">
                  <a16:creationId xmlns:a16="http://schemas.microsoft.com/office/drawing/2014/main" id="{5A9DB1F6-F2FA-40A0-9302-EE1133872BBF}"/>
                </a:ext>
              </a:extLst>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495662C8-A874-4024-AA0C-D032F91BC63D}"/>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Footer Placeholder 2">
            <a:extLst>
              <a:ext uri="{FF2B5EF4-FFF2-40B4-BE49-F238E27FC236}">
                <a16:creationId xmlns:a16="http://schemas.microsoft.com/office/drawing/2014/main" id="{47CAC40C-E8A8-421F-BAA3-31A3A76A6ECB}"/>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8802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D89194-4B9C-492E-8172-1440DD6208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45208" y="2784844"/>
            <a:ext cx="4101750" cy="2308136"/>
          </a:xfrm>
          <a:prstGeom prst="rect">
            <a:avLst/>
          </a:prstGeom>
        </p:spPr>
      </p:pic>
      <p:sp>
        <p:nvSpPr>
          <p:cNvPr id="20" name="Rectangle 19">
            <a:extLst>
              <a:ext uri="{FF2B5EF4-FFF2-40B4-BE49-F238E27FC236}">
                <a16:creationId xmlns:a16="http://schemas.microsoft.com/office/drawing/2014/main" id="{4C3C80D5-0538-4FDB-8BFF-DF86079F67E2}"/>
              </a:ext>
            </a:extLst>
          </p:cNvPr>
          <p:cNvSpPr/>
          <p:nvPr/>
        </p:nvSpPr>
        <p:spPr>
          <a:xfrm>
            <a:off x="6078879" y="2122184"/>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0D148861-D985-47BF-9F21-6C014C1D68E3}"/>
              </a:ext>
            </a:extLst>
          </p:cNvPr>
          <p:cNvSpPr/>
          <p:nvPr/>
        </p:nvSpPr>
        <p:spPr>
          <a:xfrm>
            <a:off x="792227" y="3428939"/>
            <a:ext cx="1942136"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6D124915-F311-4342-AE63-E8D69F4C0B8D}"/>
              </a:ext>
            </a:extLst>
          </p:cNvPr>
          <p:cNvSpPr txBox="1"/>
          <p:nvPr/>
        </p:nvSpPr>
        <p:spPr>
          <a:xfrm>
            <a:off x="8054302" y="2079959"/>
            <a:ext cx="4101749" cy="461665"/>
          </a:xfrm>
          <a:prstGeom prst="rect">
            <a:avLst/>
          </a:prstGeom>
          <a:solidFill>
            <a:schemeClr val="bg1"/>
          </a:solidFill>
        </p:spPr>
        <p:txBody>
          <a:bodyPr wrap="square" rtlCol="0">
            <a:spAutoFit/>
          </a:bodyPr>
          <a:lstStyle/>
          <a:p>
            <a:pPr algn="ctr"/>
            <a:r>
              <a:rPr lang="en-GB" sz="2400" b="1" dirty="0"/>
              <a:t>administration to patient</a:t>
            </a:r>
          </a:p>
        </p:txBody>
      </p:sp>
      <p:sp>
        <p:nvSpPr>
          <p:cNvPr id="10" name="TextBox 9">
            <a:extLst>
              <a:ext uri="{FF2B5EF4-FFF2-40B4-BE49-F238E27FC236}">
                <a16:creationId xmlns:a16="http://schemas.microsoft.com/office/drawing/2014/main" id="{EB664BAA-7DCC-4071-B053-C400F19CC7C0}"/>
              </a:ext>
            </a:extLst>
          </p:cNvPr>
          <p:cNvSpPr txBox="1"/>
          <p:nvPr/>
        </p:nvSpPr>
        <p:spPr>
          <a:xfrm>
            <a:off x="311285" y="2079958"/>
            <a:ext cx="3313104" cy="461665"/>
          </a:xfrm>
          <a:prstGeom prst="rect">
            <a:avLst/>
          </a:prstGeom>
          <a:solidFill>
            <a:schemeClr val="bg1"/>
          </a:solidFill>
        </p:spPr>
        <p:txBody>
          <a:bodyPr wrap="square" rtlCol="0">
            <a:spAutoFit/>
          </a:bodyPr>
          <a:lstStyle/>
          <a:p>
            <a:pPr algn="ctr"/>
            <a:r>
              <a:rPr lang="en-GB" sz="2400" b="1" dirty="0"/>
              <a:t>collection from a donor</a:t>
            </a:r>
          </a:p>
        </p:txBody>
      </p:sp>
      <p:pic>
        <p:nvPicPr>
          <p:cNvPr id="12" name="Graphic 11" descr="Factory">
            <a:extLst>
              <a:ext uri="{FF2B5EF4-FFF2-40B4-BE49-F238E27FC236}">
                <a16:creationId xmlns:a16="http://schemas.microsoft.com/office/drawing/2014/main" id="{416D9722-FEE0-453D-B249-8B2BB3EC7C4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50934" y="2669703"/>
            <a:ext cx="1170619" cy="1170619"/>
          </a:xfrm>
          <a:prstGeom prst="rect">
            <a:avLst/>
          </a:prstGeom>
        </p:spPr>
      </p:pic>
      <p:pic>
        <p:nvPicPr>
          <p:cNvPr id="15" name="Picture 23" descr="DTSCMT-01">
            <a:extLst>
              <a:ext uri="{FF2B5EF4-FFF2-40B4-BE49-F238E27FC236}">
                <a16:creationId xmlns:a16="http://schemas.microsoft.com/office/drawing/2014/main" id="{FDAD4ACD-6BF2-4A83-B70A-EC57DAEEA84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043297" y="3692641"/>
            <a:ext cx="961798" cy="14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reeform: Shape 22">
            <a:extLst>
              <a:ext uri="{FF2B5EF4-FFF2-40B4-BE49-F238E27FC236}">
                <a16:creationId xmlns:a16="http://schemas.microsoft.com/office/drawing/2014/main" id="{C1A49AEC-698D-4FD5-90EB-EEFF3DB1C3D7}"/>
              </a:ext>
            </a:extLst>
          </p:cNvPr>
          <p:cNvSpPr/>
          <p:nvPr/>
        </p:nvSpPr>
        <p:spPr>
          <a:xfrm>
            <a:off x="4894826" y="4086654"/>
            <a:ext cx="296942" cy="754361"/>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389414C9-A954-48D1-991D-909269D06336}"/>
              </a:ext>
            </a:extLst>
          </p:cNvPr>
          <p:cNvSpPr/>
          <p:nvPr/>
        </p:nvSpPr>
        <p:spPr>
          <a:xfrm>
            <a:off x="4587643"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Graphic 27" descr="Truck">
            <a:extLst>
              <a:ext uri="{FF2B5EF4-FFF2-40B4-BE49-F238E27FC236}">
                <a16:creationId xmlns:a16="http://schemas.microsoft.com/office/drawing/2014/main" id="{6553DD26-7FD2-4E53-97DB-485768D1472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61045" y="3469124"/>
            <a:ext cx="914400" cy="914400"/>
          </a:xfrm>
          <a:prstGeom prst="rect">
            <a:avLst/>
          </a:prstGeom>
        </p:spPr>
      </p:pic>
      <p:pic>
        <p:nvPicPr>
          <p:cNvPr id="32" name="Graphic 31" descr="Truck">
            <a:extLst>
              <a:ext uri="{FF2B5EF4-FFF2-40B4-BE49-F238E27FC236}">
                <a16:creationId xmlns:a16="http://schemas.microsoft.com/office/drawing/2014/main" id="{3986B75D-7BDD-45FA-81AA-4EB921DFCA3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00183" y="3497038"/>
            <a:ext cx="914400" cy="914400"/>
          </a:xfrm>
          <a:prstGeom prst="rect">
            <a:avLst/>
          </a:prstGeom>
        </p:spPr>
      </p:pic>
      <p:sp>
        <p:nvSpPr>
          <p:cNvPr id="33" name="TextBox 32">
            <a:extLst>
              <a:ext uri="{FF2B5EF4-FFF2-40B4-BE49-F238E27FC236}">
                <a16:creationId xmlns:a16="http://schemas.microsoft.com/office/drawing/2014/main" id="{E110098E-C65D-454D-A468-C1F7F026326F}"/>
              </a:ext>
            </a:extLst>
          </p:cNvPr>
          <p:cNvSpPr txBox="1"/>
          <p:nvPr/>
        </p:nvSpPr>
        <p:spPr>
          <a:xfrm>
            <a:off x="4928034" y="2019606"/>
            <a:ext cx="2287279" cy="461665"/>
          </a:xfrm>
          <a:prstGeom prst="rect">
            <a:avLst/>
          </a:prstGeom>
          <a:solidFill>
            <a:schemeClr val="bg1"/>
          </a:solidFill>
        </p:spPr>
        <p:txBody>
          <a:bodyPr wrap="square" rtlCol="0">
            <a:spAutoFit/>
          </a:bodyPr>
          <a:lstStyle/>
          <a:p>
            <a:pPr algn="ctr"/>
            <a:r>
              <a:rPr lang="en-GB" sz="2400" b="1" dirty="0"/>
              <a:t>manufacture</a:t>
            </a:r>
          </a:p>
        </p:txBody>
      </p:sp>
      <p:sp>
        <p:nvSpPr>
          <p:cNvPr id="35" name="Rectangle: Rounded Corners 34">
            <a:extLst>
              <a:ext uri="{FF2B5EF4-FFF2-40B4-BE49-F238E27FC236}">
                <a16:creationId xmlns:a16="http://schemas.microsoft.com/office/drawing/2014/main" id="{BAFAC7D4-0D71-485B-959C-59192981A107}"/>
              </a:ext>
            </a:extLst>
          </p:cNvPr>
          <p:cNvSpPr/>
          <p:nvPr/>
        </p:nvSpPr>
        <p:spPr>
          <a:xfrm>
            <a:off x="8692062" y="2605690"/>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F229FFA2-F941-4AAB-94F5-C3430F8EA91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8532" y="2784844"/>
            <a:ext cx="4101750" cy="2308136"/>
          </a:xfrm>
          <a:prstGeom prst="rect">
            <a:avLst/>
          </a:prstGeom>
        </p:spPr>
      </p:pic>
      <p:sp>
        <p:nvSpPr>
          <p:cNvPr id="22" name="Rectangle 21">
            <a:extLst>
              <a:ext uri="{FF2B5EF4-FFF2-40B4-BE49-F238E27FC236}">
                <a16:creationId xmlns:a16="http://schemas.microsoft.com/office/drawing/2014/main" id="{2C3E8D40-1817-49F9-9E8A-7C28AF732AA5}"/>
              </a:ext>
            </a:extLst>
          </p:cNvPr>
          <p:cNvSpPr/>
          <p:nvPr/>
        </p:nvSpPr>
        <p:spPr>
          <a:xfrm>
            <a:off x="-2138637" y="2752945"/>
            <a:ext cx="2732657" cy="3229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9CF3896C-67A2-44BE-B4DB-12AD2B5689B7}"/>
              </a:ext>
            </a:extLst>
          </p:cNvPr>
          <p:cNvSpPr/>
          <p:nvPr/>
        </p:nvSpPr>
        <p:spPr>
          <a:xfrm>
            <a:off x="482105" y="2605691"/>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F3A46D1-B3B2-40F6-97C0-ACB3C105CBEC}"/>
              </a:ext>
            </a:extLst>
          </p:cNvPr>
          <p:cNvSpPr/>
          <p:nvPr/>
        </p:nvSpPr>
        <p:spPr>
          <a:xfrm>
            <a:off x="311285" y="5701765"/>
            <a:ext cx="11556460" cy="523220"/>
          </a:xfrm>
          <a:prstGeom prst="rect">
            <a:avLst/>
          </a:prstGeom>
        </p:spPr>
        <p:txBody>
          <a:bodyPr wrap="square">
            <a:spAutoFit/>
          </a:bodyPr>
          <a:lstStyle/>
          <a:p>
            <a:pPr algn="ctr"/>
            <a:r>
              <a:rPr lang="en-GB" sz="2800" b="1" dirty="0"/>
              <a:t>Someone else donates starting material (cells) to make the patient’s therapy</a:t>
            </a:r>
            <a:endParaRPr lang="en-GB" sz="2800" dirty="0"/>
          </a:p>
        </p:txBody>
      </p:sp>
      <p:sp>
        <p:nvSpPr>
          <p:cNvPr id="27" name="Title 1">
            <a:extLst>
              <a:ext uri="{FF2B5EF4-FFF2-40B4-BE49-F238E27FC236}">
                <a16:creationId xmlns:a16="http://schemas.microsoft.com/office/drawing/2014/main" id="{602B6FD2-CF2A-4FFA-9684-73D79D52B6E6}"/>
              </a:ext>
            </a:extLst>
          </p:cNvPr>
          <p:cNvSpPr>
            <a:spLocks noGrp="1"/>
          </p:cNvSpPr>
          <p:nvPr>
            <p:ph type="title"/>
          </p:nvPr>
        </p:nvSpPr>
        <p:spPr/>
        <p:txBody>
          <a:bodyPr/>
          <a:lstStyle/>
          <a:p>
            <a:r>
              <a:rPr lang="en-GB" b="1" dirty="0">
                <a:cs typeface="Times New Roman" panose="02020603050405020304" pitchFamily="18" charset="0"/>
              </a:rPr>
              <a:t>Allogeneic therapy</a:t>
            </a:r>
          </a:p>
        </p:txBody>
      </p:sp>
      <p:sp>
        <p:nvSpPr>
          <p:cNvPr id="2" name="Oval 1">
            <a:extLst>
              <a:ext uri="{FF2B5EF4-FFF2-40B4-BE49-F238E27FC236}">
                <a16:creationId xmlns:a16="http://schemas.microsoft.com/office/drawing/2014/main" id="{341B7DED-C1D0-4B5C-9C17-E61804F05314}"/>
              </a:ext>
            </a:extLst>
          </p:cNvPr>
          <p:cNvSpPr/>
          <p:nvPr/>
        </p:nvSpPr>
        <p:spPr>
          <a:xfrm>
            <a:off x="1657280" y="3360019"/>
            <a:ext cx="1113975" cy="11884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703EC56D-6187-4384-8155-FD205A0B0A6F}"/>
              </a:ext>
            </a:extLst>
          </p:cNvPr>
          <p:cNvGrpSpPr/>
          <p:nvPr/>
        </p:nvGrpSpPr>
        <p:grpSpPr>
          <a:xfrm>
            <a:off x="5856200" y="3797079"/>
            <a:ext cx="1378718" cy="1378718"/>
            <a:chOff x="6457170" y="3158286"/>
            <a:chExt cx="2029800" cy="2029800"/>
          </a:xfrm>
          <a:effectLst/>
        </p:grpSpPr>
        <p:pic>
          <p:nvPicPr>
            <p:cNvPr id="30" name="Picture 27" descr="BManufacturing-01">
              <a:extLst>
                <a:ext uri="{FF2B5EF4-FFF2-40B4-BE49-F238E27FC236}">
                  <a16:creationId xmlns:a16="http://schemas.microsoft.com/office/drawing/2014/main" id="{A76384F0-32A7-4DF4-BDE5-6F3F1A4C53BD}"/>
                </a:ext>
              </a:extLst>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E0F43092-D1D1-4001-AB9A-272BA3B69B9E}"/>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Footer Placeholder 2">
            <a:extLst>
              <a:ext uri="{FF2B5EF4-FFF2-40B4-BE49-F238E27FC236}">
                <a16:creationId xmlns:a16="http://schemas.microsoft.com/office/drawing/2014/main" id="{BB9F77A4-7750-4188-AE4D-6ACAC8CE2CD5}"/>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638232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Truck">
            <a:extLst>
              <a:ext uri="{FF2B5EF4-FFF2-40B4-BE49-F238E27FC236}">
                <a16:creationId xmlns:a16="http://schemas.microsoft.com/office/drawing/2014/main" id="{FB426D29-5231-438B-83EF-C07CE0AE59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30527" y="2736371"/>
            <a:ext cx="914400" cy="914400"/>
          </a:xfrm>
          <a:prstGeom prst="rect">
            <a:avLst/>
          </a:prstGeom>
        </p:spPr>
      </p:pic>
      <p:pic>
        <p:nvPicPr>
          <p:cNvPr id="4" name="Picture 35" descr="DTSTAS-01">
            <a:extLst>
              <a:ext uri="{FF2B5EF4-FFF2-40B4-BE49-F238E27FC236}">
                <a16:creationId xmlns:a16="http://schemas.microsoft.com/office/drawing/2014/main" id="{5D33A6F2-CE4F-45D4-B52C-5E8FA05103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2161" y="3278860"/>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Medical">
            <a:extLst>
              <a:ext uri="{FF2B5EF4-FFF2-40B4-BE49-F238E27FC236}">
                <a16:creationId xmlns:a16="http://schemas.microsoft.com/office/drawing/2014/main" id="{01D57F91-5F57-4B81-BF09-B5BAEC1ED50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67778" y="2499144"/>
            <a:ext cx="914400" cy="914400"/>
          </a:xfrm>
          <a:prstGeom prst="rect">
            <a:avLst/>
          </a:prstGeom>
        </p:spPr>
      </p:pic>
      <p:grpSp>
        <p:nvGrpSpPr>
          <p:cNvPr id="12" name="Group 11">
            <a:extLst>
              <a:ext uri="{FF2B5EF4-FFF2-40B4-BE49-F238E27FC236}">
                <a16:creationId xmlns:a16="http://schemas.microsoft.com/office/drawing/2014/main" id="{718587D2-DA7C-4354-95CA-CBB72DCA3098}"/>
              </a:ext>
            </a:extLst>
          </p:cNvPr>
          <p:cNvGrpSpPr/>
          <p:nvPr/>
        </p:nvGrpSpPr>
        <p:grpSpPr>
          <a:xfrm>
            <a:off x="1418481" y="3161620"/>
            <a:ext cx="1378718" cy="1378718"/>
            <a:chOff x="6457170" y="3158286"/>
            <a:chExt cx="2029800" cy="2029800"/>
          </a:xfrm>
        </p:grpSpPr>
        <p:pic>
          <p:nvPicPr>
            <p:cNvPr id="13" name="Picture 27" descr="BManufacturing-01">
              <a:extLst>
                <a:ext uri="{FF2B5EF4-FFF2-40B4-BE49-F238E27FC236}">
                  <a16:creationId xmlns:a16="http://schemas.microsoft.com/office/drawing/2014/main" id="{1A71642E-F609-458E-8946-D0D3C616EAA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09794B1-C88F-4898-A88B-27135F4ABD5F}"/>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C7C5949E-3759-4BE4-B645-A3693DA847F2}"/>
              </a:ext>
            </a:extLst>
          </p:cNvPr>
          <p:cNvSpPr txBox="1"/>
          <p:nvPr/>
        </p:nvSpPr>
        <p:spPr>
          <a:xfrm>
            <a:off x="681542" y="4336153"/>
            <a:ext cx="1895766" cy="523220"/>
          </a:xfrm>
          <a:prstGeom prst="rect">
            <a:avLst/>
          </a:prstGeom>
          <a:noFill/>
        </p:spPr>
        <p:txBody>
          <a:bodyPr wrap="square" rtlCol="0">
            <a:spAutoFit/>
          </a:bodyPr>
          <a:lstStyle/>
          <a:p>
            <a:pPr algn="ctr"/>
            <a:r>
              <a:rPr lang="en-GB" sz="1400" b="1" dirty="0">
                <a:latin typeface="Cambria" panose="02040503050406030204" pitchFamily="18" charset="0"/>
              </a:rPr>
              <a:t>cell collection (starting material)</a:t>
            </a:r>
          </a:p>
        </p:txBody>
      </p:sp>
      <p:sp>
        <p:nvSpPr>
          <p:cNvPr id="24" name="Rectangle: Rounded Corners 23">
            <a:extLst>
              <a:ext uri="{FF2B5EF4-FFF2-40B4-BE49-F238E27FC236}">
                <a16:creationId xmlns:a16="http://schemas.microsoft.com/office/drawing/2014/main" id="{FF3AA127-8D58-4948-9221-B8DE28A5D922}"/>
              </a:ext>
            </a:extLst>
          </p:cNvPr>
          <p:cNvSpPr/>
          <p:nvPr/>
        </p:nvSpPr>
        <p:spPr>
          <a:xfrm>
            <a:off x="563372" y="2400226"/>
            <a:ext cx="2233827"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3" name="Straight Arrow Connector 42">
            <a:extLst>
              <a:ext uri="{FF2B5EF4-FFF2-40B4-BE49-F238E27FC236}">
                <a16:creationId xmlns:a16="http://schemas.microsoft.com/office/drawing/2014/main" id="{3E3D14D6-0BD7-49A0-9F48-47DA26B3DB22}"/>
              </a:ext>
            </a:extLst>
          </p:cNvPr>
          <p:cNvCxnSpPr>
            <a:cxnSpLocks/>
          </p:cNvCxnSpPr>
          <p:nvPr/>
        </p:nvCxnSpPr>
        <p:spPr>
          <a:xfrm>
            <a:off x="2932562" y="3864070"/>
            <a:ext cx="1016116"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E3AC06E-8F31-4A5B-8FB9-A3F36D0DE442}"/>
              </a:ext>
            </a:extLst>
          </p:cNvPr>
          <p:cNvGrpSpPr/>
          <p:nvPr/>
        </p:nvGrpSpPr>
        <p:grpSpPr>
          <a:xfrm>
            <a:off x="3979242" y="2403669"/>
            <a:ext cx="3023069" cy="2697095"/>
            <a:chOff x="3619071" y="-4712462"/>
            <a:chExt cx="3023069" cy="2697095"/>
          </a:xfrm>
        </p:grpSpPr>
        <p:pic>
          <p:nvPicPr>
            <p:cNvPr id="73" name="Graphic 72" descr="Factory">
              <a:extLst>
                <a:ext uri="{FF2B5EF4-FFF2-40B4-BE49-F238E27FC236}">
                  <a16:creationId xmlns:a16="http://schemas.microsoft.com/office/drawing/2014/main" id="{F455F1A4-09DB-4D05-913F-7F17E84A7A7E}"/>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508267" y="-4707442"/>
              <a:ext cx="1170619" cy="1170619"/>
            </a:xfrm>
            <a:prstGeom prst="rect">
              <a:avLst/>
            </a:prstGeom>
          </p:spPr>
        </p:pic>
        <p:sp>
          <p:nvSpPr>
            <p:cNvPr id="75" name="TextBox 74">
              <a:extLst>
                <a:ext uri="{FF2B5EF4-FFF2-40B4-BE49-F238E27FC236}">
                  <a16:creationId xmlns:a16="http://schemas.microsoft.com/office/drawing/2014/main" id="{331351EF-AED1-4502-B52D-EC6120EA3606}"/>
                </a:ext>
              </a:extLst>
            </p:cNvPr>
            <p:cNvSpPr txBox="1"/>
            <p:nvPr/>
          </p:nvSpPr>
          <p:spPr>
            <a:xfrm>
              <a:off x="3619071" y="-2586849"/>
              <a:ext cx="3019873" cy="523220"/>
            </a:xfrm>
            <a:prstGeom prst="rect">
              <a:avLst/>
            </a:prstGeom>
            <a:noFill/>
          </p:spPr>
          <p:txBody>
            <a:bodyPr wrap="square" rtlCol="0">
              <a:spAutoFit/>
            </a:bodyPr>
            <a:lstStyle/>
            <a:p>
              <a:pPr algn="ctr"/>
              <a:r>
                <a:rPr lang="en-GB" sz="1400" b="1" dirty="0">
                  <a:latin typeface="Cambria" panose="02040503050406030204" pitchFamily="18" charset="0"/>
                </a:rPr>
                <a:t>production and testing of final therapeutic product</a:t>
              </a:r>
            </a:p>
          </p:txBody>
        </p:sp>
        <p:pic>
          <p:nvPicPr>
            <p:cNvPr id="76" name="Picture 23" descr="DTSCMT-01">
              <a:extLst>
                <a:ext uri="{FF2B5EF4-FFF2-40B4-BE49-F238E27FC236}">
                  <a16:creationId xmlns:a16="http://schemas.microsoft.com/office/drawing/2014/main" id="{248CA52C-053B-44E5-9457-E9CE3DB7AD1E}"/>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105532" y="-3890981"/>
              <a:ext cx="961798" cy="144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Freeform: Shape 76">
              <a:extLst>
                <a:ext uri="{FF2B5EF4-FFF2-40B4-BE49-F238E27FC236}">
                  <a16:creationId xmlns:a16="http://schemas.microsoft.com/office/drawing/2014/main" id="{B7C5D8EC-3E6D-48ED-B304-00C001E453DF}"/>
                </a:ext>
              </a:extLst>
            </p:cNvPr>
            <p:cNvSpPr/>
            <p:nvPr/>
          </p:nvSpPr>
          <p:spPr>
            <a:xfrm>
              <a:off x="3952159" y="-3483712"/>
              <a:ext cx="296942" cy="754361"/>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Rounded Corners 77">
              <a:extLst>
                <a:ext uri="{FF2B5EF4-FFF2-40B4-BE49-F238E27FC236}">
                  <a16:creationId xmlns:a16="http://schemas.microsoft.com/office/drawing/2014/main" id="{9CE83AA9-779E-419C-997C-8C6685A1869D}"/>
                </a:ext>
              </a:extLst>
            </p:cNvPr>
            <p:cNvSpPr/>
            <p:nvPr/>
          </p:nvSpPr>
          <p:spPr>
            <a:xfrm>
              <a:off x="3644976" y="-4712462"/>
              <a:ext cx="2997164"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9" name="Graphic 78" descr="Truck">
            <a:extLst>
              <a:ext uri="{FF2B5EF4-FFF2-40B4-BE49-F238E27FC236}">
                <a16:creationId xmlns:a16="http://schemas.microsoft.com/office/drawing/2014/main" id="{19B892D0-A8E2-4452-81F1-397EEB580A3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72253" y="2736371"/>
            <a:ext cx="914400" cy="914400"/>
          </a:xfrm>
          <a:prstGeom prst="rect">
            <a:avLst/>
          </a:prstGeom>
        </p:spPr>
      </p:pic>
      <p:cxnSp>
        <p:nvCxnSpPr>
          <p:cNvPr id="84" name="Straight Arrow Connector 83">
            <a:extLst>
              <a:ext uri="{FF2B5EF4-FFF2-40B4-BE49-F238E27FC236}">
                <a16:creationId xmlns:a16="http://schemas.microsoft.com/office/drawing/2014/main" id="{F7BAB8B2-FF12-4319-941B-D1F4682D1552}"/>
              </a:ext>
            </a:extLst>
          </p:cNvPr>
          <p:cNvCxnSpPr>
            <a:cxnSpLocks/>
          </p:cNvCxnSpPr>
          <p:nvPr/>
        </p:nvCxnSpPr>
        <p:spPr>
          <a:xfrm>
            <a:off x="7102320" y="3864070"/>
            <a:ext cx="1016116"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4E025A63-FAB0-4125-9DE8-798C1957A7DF}"/>
              </a:ext>
            </a:extLst>
          </p:cNvPr>
          <p:cNvGrpSpPr/>
          <p:nvPr/>
        </p:nvGrpSpPr>
        <p:grpSpPr>
          <a:xfrm>
            <a:off x="8245607" y="2400226"/>
            <a:ext cx="3354577" cy="2697095"/>
            <a:chOff x="2930126" y="3496205"/>
            <a:chExt cx="2233827" cy="2697095"/>
          </a:xfrm>
        </p:grpSpPr>
        <p:sp>
          <p:nvSpPr>
            <p:cNvPr id="92" name="Rectangle 91">
              <a:extLst>
                <a:ext uri="{FF2B5EF4-FFF2-40B4-BE49-F238E27FC236}">
                  <a16:creationId xmlns:a16="http://schemas.microsoft.com/office/drawing/2014/main" id="{5ECAA1B4-7526-4F58-914B-9148A0A8EC8B}"/>
                </a:ext>
              </a:extLst>
            </p:cNvPr>
            <p:cNvSpPr/>
            <p:nvPr/>
          </p:nvSpPr>
          <p:spPr>
            <a:xfrm>
              <a:off x="4619284" y="4647432"/>
              <a:ext cx="125082" cy="905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Rounded Corners 89">
              <a:extLst>
                <a:ext uri="{FF2B5EF4-FFF2-40B4-BE49-F238E27FC236}">
                  <a16:creationId xmlns:a16="http://schemas.microsoft.com/office/drawing/2014/main" id="{033DEE3B-D52B-4649-91BC-62B38716317B}"/>
                </a:ext>
              </a:extLst>
            </p:cNvPr>
            <p:cNvSpPr/>
            <p:nvPr/>
          </p:nvSpPr>
          <p:spPr>
            <a:xfrm>
              <a:off x="2930126" y="3496205"/>
              <a:ext cx="2233827"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3" name="Picture 27" descr="DTSHospitalCustServices-01">
            <a:extLst>
              <a:ext uri="{FF2B5EF4-FFF2-40B4-BE49-F238E27FC236}">
                <a16:creationId xmlns:a16="http://schemas.microsoft.com/office/drawing/2014/main" id="{B028DAF7-B436-43AE-BF38-78ABD16D0CB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545955" y="3259257"/>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32" descr="patient-01">
            <a:extLst>
              <a:ext uri="{FF2B5EF4-FFF2-40B4-BE49-F238E27FC236}">
                <a16:creationId xmlns:a16="http://schemas.microsoft.com/office/drawing/2014/main" id="{9F9730FE-9B21-4171-94BA-C34EB176154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231144" y="3201503"/>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Box 94">
            <a:extLst>
              <a:ext uri="{FF2B5EF4-FFF2-40B4-BE49-F238E27FC236}">
                <a16:creationId xmlns:a16="http://schemas.microsoft.com/office/drawing/2014/main" id="{1FBF0AD6-8A2A-4F11-BF08-4E3FD14F60A4}"/>
              </a:ext>
            </a:extLst>
          </p:cNvPr>
          <p:cNvSpPr txBox="1"/>
          <p:nvPr/>
        </p:nvSpPr>
        <p:spPr>
          <a:xfrm>
            <a:off x="8157306" y="4324749"/>
            <a:ext cx="2018469" cy="523220"/>
          </a:xfrm>
          <a:prstGeom prst="rect">
            <a:avLst/>
          </a:prstGeom>
          <a:noFill/>
        </p:spPr>
        <p:txBody>
          <a:bodyPr wrap="square" rtlCol="0">
            <a:spAutoFit/>
          </a:bodyPr>
          <a:lstStyle/>
          <a:p>
            <a:pPr algn="ctr"/>
            <a:r>
              <a:rPr lang="en-GB" sz="1400" b="1" dirty="0">
                <a:latin typeface="Cambria" panose="02040503050406030204" pitchFamily="18" charset="0"/>
              </a:rPr>
              <a:t>pharmacy receipt, checks and issue</a:t>
            </a:r>
          </a:p>
        </p:txBody>
      </p:sp>
      <p:sp>
        <p:nvSpPr>
          <p:cNvPr id="96" name="TextBox 95">
            <a:extLst>
              <a:ext uri="{FF2B5EF4-FFF2-40B4-BE49-F238E27FC236}">
                <a16:creationId xmlns:a16="http://schemas.microsoft.com/office/drawing/2014/main" id="{96FEA2FF-009A-40AA-BA9A-72CD4E69B6EB}"/>
              </a:ext>
            </a:extLst>
          </p:cNvPr>
          <p:cNvSpPr txBox="1"/>
          <p:nvPr/>
        </p:nvSpPr>
        <p:spPr>
          <a:xfrm>
            <a:off x="9960553" y="4336153"/>
            <a:ext cx="1644839" cy="523220"/>
          </a:xfrm>
          <a:prstGeom prst="rect">
            <a:avLst/>
          </a:prstGeom>
          <a:noFill/>
        </p:spPr>
        <p:txBody>
          <a:bodyPr wrap="square" rtlCol="0">
            <a:spAutoFit/>
          </a:bodyPr>
          <a:lstStyle/>
          <a:p>
            <a:pPr algn="ctr"/>
            <a:r>
              <a:rPr lang="en-GB" sz="1400" b="1" dirty="0">
                <a:latin typeface="Cambria" panose="02040503050406030204" pitchFamily="18" charset="0"/>
              </a:rPr>
              <a:t>therapy</a:t>
            </a:r>
          </a:p>
          <a:p>
            <a:pPr algn="ctr"/>
            <a:r>
              <a:rPr lang="en-GB" sz="1400" b="1" dirty="0">
                <a:latin typeface="Cambria" panose="02040503050406030204" pitchFamily="18" charset="0"/>
              </a:rPr>
              <a:t>administered</a:t>
            </a:r>
          </a:p>
        </p:txBody>
      </p:sp>
      <p:pic>
        <p:nvPicPr>
          <p:cNvPr id="97" name="Graphic 96" descr="Medical">
            <a:extLst>
              <a:ext uri="{FF2B5EF4-FFF2-40B4-BE49-F238E27FC236}">
                <a16:creationId xmlns:a16="http://schemas.microsoft.com/office/drawing/2014/main" id="{F49D08CD-0D8C-483E-B470-6C891DAA352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91426" y="2499144"/>
            <a:ext cx="914400" cy="914400"/>
          </a:xfrm>
          <a:prstGeom prst="rect">
            <a:avLst/>
          </a:prstGeom>
        </p:spPr>
      </p:pic>
      <p:sp>
        <p:nvSpPr>
          <p:cNvPr id="99" name="Rectangle 98">
            <a:extLst>
              <a:ext uri="{FF2B5EF4-FFF2-40B4-BE49-F238E27FC236}">
                <a16:creationId xmlns:a16="http://schemas.microsoft.com/office/drawing/2014/main" id="{1B5968DB-5D80-4531-A6A0-18F238C553E2}"/>
              </a:ext>
            </a:extLst>
          </p:cNvPr>
          <p:cNvSpPr/>
          <p:nvPr/>
        </p:nvSpPr>
        <p:spPr>
          <a:xfrm>
            <a:off x="3658282" y="1810757"/>
            <a:ext cx="3690893" cy="369332"/>
          </a:xfrm>
          <a:prstGeom prst="rect">
            <a:avLst/>
          </a:prstGeom>
        </p:spPr>
        <p:txBody>
          <a:bodyPr wrap="square">
            <a:spAutoFit/>
          </a:bodyPr>
          <a:lstStyle/>
          <a:p>
            <a:pPr algn="ctr"/>
            <a:r>
              <a:rPr lang="en-GB" b="1" dirty="0">
                <a:latin typeface="Cambria" panose="02040503050406030204" pitchFamily="18" charset="0"/>
              </a:rPr>
              <a:t>central manufacturing facility</a:t>
            </a:r>
          </a:p>
        </p:txBody>
      </p:sp>
      <p:pic>
        <p:nvPicPr>
          <p:cNvPr id="106" name="Graphic 105" descr="Airplane">
            <a:extLst>
              <a:ext uri="{FF2B5EF4-FFF2-40B4-BE49-F238E27FC236}">
                <a16:creationId xmlns:a16="http://schemas.microsoft.com/office/drawing/2014/main" id="{2825E7D1-224A-4B28-9D5A-B9ECE988E2C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880205" y="4036058"/>
            <a:ext cx="914400" cy="914400"/>
          </a:xfrm>
          <a:prstGeom prst="rect">
            <a:avLst/>
          </a:prstGeom>
        </p:spPr>
      </p:pic>
      <p:pic>
        <p:nvPicPr>
          <p:cNvPr id="107" name="Graphic 106" descr="Airplane">
            <a:extLst>
              <a:ext uri="{FF2B5EF4-FFF2-40B4-BE49-F238E27FC236}">
                <a16:creationId xmlns:a16="http://schemas.microsoft.com/office/drawing/2014/main" id="{9FA301D9-46E0-4BCA-B39F-18979B9388A2}"/>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118967" y="4036058"/>
            <a:ext cx="914400" cy="914400"/>
          </a:xfrm>
          <a:prstGeom prst="rect">
            <a:avLst/>
          </a:prstGeom>
        </p:spPr>
      </p:pic>
      <p:sp>
        <p:nvSpPr>
          <p:cNvPr id="34" name="Title 1">
            <a:extLst>
              <a:ext uri="{FF2B5EF4-FFF2-40B4-BE49-F238E27FC236}">
                <a16:creationId xmlns:a16="http://schemas.microsoft.com/office/drawing/2014/main" id="{64B773C5-96F8-4DB6-9B50-1FBBC243E075}"/>
              </a:ext>
            </a:extLst>
          </p:cNvPr>
          <p:cNvSpPr txBox="1">
            <a:spLocks/>
          </p:cNvSpPr>
          <p:nvPr/>
        </p:nvSpPr>
        <p:spPr>
          <a:xfrm>
            <a:off x="609165" y="559197"/>
            <a:ext cx="9081029" cy="8651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cs typeface="Times New Roman" panose="02020603050405020304" pitchFamily="18" charset="0"/>
              </a:rPr>
              <a:t>Centralised manufacturing model</a:t>
            </a:r>
          </a:p>
        </p:txBody>
      </p:sp>
      <p:sp>
        <p:nvSpPr>
          <p:cNvPr id="35" name="TextBox 34">
            <a:extLst>
              <a:ext uri="{FF2B5EF4-FFF2-40B4-BE49-F238E27FC236}">
                <a16:creationId xmlns:a16="http://schemas.microsoft.com/office/drawing/2014/main" id="{56A9858F-675B-41D9-BDE2-FCAA2B120FE4}"/>
              </a:ext>
            </a:extLst>
          </p:cNvPr>
          <p:cNvSpPr txBox="1"/>
          <p:nvPr/>
        </p:nvSpPr>
        <p:spPr>
          <a:xfrm>
            <a:off x="5627689" y="5372888"/>
            <a:ext cx="1544564" cy="523220"/>
          </a:xfrm>
          <a:prstGeom prst="rect">
            <a:avLst/>
          </a:prstGeom>
          <a:noFill/>
        </p:spPr>
        <p:txBody>
          <a:bodyPr wrap="square" rtlCol="0">
            <a:spAutoFit/>
          </a:bodyPr>
          <a:lstStyle/>
          <a:p>
            <a:pPr algn="ctr"/>
            <a:r>
              <a:rPr lang="en-GB" sz="1400" b="1" dirty="0">
                <a:latin typeface="Cambria" panose="02040503050406030204" pitchFamily="18" charset="0"/>
              </a:rPr>
              <a:t>potential for storage step</a:t>
            </a:r>
          </a:p>
        </p:txBody>
      </p:sp>
      <p:pic>
        <p:nvPicPr>
          <p:cNvPr id="10" name="Graphic 9" descr="Snowflake">
            <a:extLst>
              <a:ext uri="{FF2B5EF4-FFF2-40B4-BE49-F238E27FC236}">
                <a16:creationId xmlns:a16="http://schemas.microsoft.com/office/drawing/2014/main" id="{A5FAFC6F-122F-490E-A037-B8C79FE32A59}"/>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130230" y="4962824"/>
            <a:ext cx="914400" cy="914400"/>
          </a:xfrm>
          <a:prstGeom prst="rect">
            <a:avLst/>
          </a:prstGeom>
        </p:spPr>
      </p:pic>
      <p:sp>
        <p:nvSpPr>
          <p:cNvPr id="11" name="Arc 10">
            <a:extLst>
              <a:ext uri="{FF2B5EF4-FFF2-40B4-BE49-F238E27FC236}">
                <a16:creationId xmlns:a16="http://schemas.microsoft.com/office/drawing/2014/main" id="{FC1085E4-5533-4F5B-8DE3-0FE7BA9F32C1}"/>
              </a:ext>
            </a:extLst>
          </p:cNvPr>
          <p:cNvSpPr/>
          <p:nvPr/>
        </p:nvSpPr>
        <p:spPr>
          <a:xfrm rot="10800000">
            <a:off x="7046941" y="4493258"/>
            <a:ext cx="1080979" cy="1378718"/>
          </a:xfrm>
          <a:prstGeom prst="arc">
            <a:avLst>
              <a:gd name="adj1" fmla="val 10403945"/>
              <a:gd name="adj2" fmla="val 0"/>
            </a:avLst>
          </a:prstGeom>
          <a:ln w="38100">
            <a:solidFill>
              <a:schemeClr val="tx1"/>
            </a:solidFill>
            <a:headEnd type="triangle" w="lg" len="lg"/>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6" name="Group 35">
            <a:extLst>
              <a:ext uri="{FF2B5EF4-FFF2-40B4-BE49-F238E27FC236}">
                <a16:creationId xmlns:a16="http://schemas.microsoft.com/office/drawing/2014/main" id="{3E14A262-02BC-4DDF-933D-BA436A8EB04D}"/>
              </a:ext>
            </a:extLst>
          </p:cNvPr>
          <p:cNvGrpSpPr/>
          <p:nvPr/>
        </p:nvGrpSpPr>
        <p:grpSpPr>
          <a:xfrm>
            <a:off x="5307954" y="3364936"/>
            <a:ext cx="1378718" cy="1378718"/>
            <a:chOff x="6457170" y="3158286"/>
            <a:chExt cx="2029800" cy="2029800"/>
          </a:xfrm>
          <a:effectLst/>
        </p:grpSpPr>
        <p:pic>
          <p:nvPicPr>
            <p:cNvPr id="37" name="Picture 27" descr="BManufacturing-01">
              <a:extLst>
                <a:ext uri="{FF2B5EF4-FFF2-40B4-BE49-F238E27FC236}">
                  <a16:creationId xmlns:a16="http://schemas.microsoft.com/office/drawing/2014/main" id="{B0A4F979-2735-401F-BEAE-0AA75D90E881}"/>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37">
              <a:extLst>
                <a:ext uri="{FF2B5EF4-FFF2-40B4-BE49-F238E27FC236}">
                  <a16:creationId xmlns:a16="http://schemas.microsoft.com/office/drawing/2014/main" id="{A0E6B747-A994-4F5C-9119-54C375C57C39}"/>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Footer Placeholder 1">
            <a:extLst>
              <a:ext uri="{FF2B5EF4-FFF2-40B4-BE49-F238E27FC236}">
                <a16:creationId xmlns:a16="http://schemas.microsoft.com/office/drawing/2014/main" id="{7F9C444F-44F6-45B4-8765-5E92725706D2}"/>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412737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7335-6E51-429F-8A38-1FBA9C2CCCD1}"/>
              </a:ext>
            </a:extLst>
          </p:cNvPr>
          <p:cNvSpPr>
            <a:spLocks noGrp="1"/>
          </p:cNvSpPr>
          <p:nvPr>
            <p:ph type="title"/>
          </p:nvPr>
        </p:nvSpPr>
        <p:spPr>
          <a:xfrm>
            <a:off x="358529" y="729402"/>
            <a:ext cx="5418369" cy="447967"/>
          </a:xfrm>
        </p:spPr>
        <p:txBody>
          <a:bodyPr>
            <a:noAutofit/>
          </a:bodyPr>
          <a:lstStyle/>
          <a:p>
            <a:r>
              <a:rPr lang="en-GB" b="1" dirty="0">
                <a:cs typeface="Times New Roman" panose="02020603050405020304" pitchFamily="18" charset="0"/>
              </a:rPr>
              <a:t>Localised/point of care manufacturing model</a:t>
            </a:r>
          </a:p>
        </p:txBody>
      </p:sp>
      <p:pic>
        <p:nvPicPr>
          <p:cNvPr id="5" name="Picture 27" descr="DTSHospitalCustServices-01">
            <a:extLst>
              <a:ext uri="{FF2B5EF4-FFF2-40B4-BE49-F238E27FC236}">
                <a16:creationId xmlns:a16="http://schemas.microsoft.com/office/drawing/2014/main" id="{3B2522A9-6764-4386-8BB6-1040959F87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482945" y="4741850"/>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89DDB92C-CD71-481D-8303-050C432134AF}"/>
              </a:ext>
            </a:extLst>
          </p:cNvPr>
          <p:cNvSpPr txBox="1"/>
          <p:nvPr/>
        </p:nvSpPr>
        <p:spPr>
          <a:xfrm>
            <a:off x="6043854" y="5745355"/>
            <a:ext cx="2018469" cy="523220"/>
          </a:xfrm>
          <a:prstGeom prst="rect">
            <a:avLst/>
          </a:prstGeom>
          <a:noFill/>
        </p:spPr>
        <p:txBody>
          <a:bodyPr wrap="square" rtlCol="0">
            <a:spAutoFit/>
          </a:bodyPr>
          <a:lstStyle/>
          <a:p>
            <a:pPr algn="ctr"/>
            <a:r>
              <a:rPr lang="en-GB" sz="1400" b="1" dirty="0">
                <a:latin typeface="Cambria" panose="02040503050406030204" pitchFamily="18" charset="0"/>
              </a:rPr>
              <a:t>pharmacy receipt, checks and issue</a:t>
            </a:r>
          </a:p>
        </p:txBody>
      </p:sp>
      <p:sp>
        <p:nvSpPr>
          <p:cNvPr id="23" name="Rectangle: Rounded Corners 22">
            <a:extLst>
              <a:ext uri="{FF2B5EF4-FFF2-40B4-BE49-F238E27FC236}">
                <a16:creationId xmlns:a16="http://schemas.microsoft.com/office/drawing/2014/main" id="{8B3A2A3B-D19C-482E-89D0-D73307B5091A}"/>
              </a:ext>
            </a:extLst>
          </p:cNvPr>
          <p:cNvSpPr/>
          <p:nvPr/>
        </p:nvSpPr>
        <p:spPr>
          <a:xfrm>
            <a:off x="6043854" y="4668467"/>
            <a:ext cx="3902233" cy="175037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F4093BD0-5621-4623-8922-EC84DBA4BD23}"/>
              </a:ext>
            </a:extLst>
          </p:cNvPr>
          <p:cNvGrpSpPr/>
          <p:nvPr/>
        </p:nvGrpSpPr>
        <p:grpSpPr>
          <a:xfrm>
            <a:off x="8354429" y="4688062"/>
            <a:ext cx="1144239" cy="1144239"/>
            <a:chOff x="9481034" y="4413289"/>
            <a:chExt cx="1144239" cy="1144239"/>
          </a:xfrm>
        </p:grpSpPr>
        <p:pic>
          <p:nvPicPr>
            <p:cNvPr id="28" name="Picture 32" descr="patient-01">
              <a:extLst>
                <a:ext uri="{FF2B5EF4-FFF2-40B4-BE49-F238E27FC236}">
                  <a16:creationId xmlns:a16="http://schemas.microsoft.com/office/drawing/2014/main" id="{67CFB27D-37FA-452B-A6B0-E3064D35F51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81034" y="4413289"/>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Rounded Corners 28">
              <a:extLst>
                <a:ext uri="{FF2B5EF4-FFF2-40B4-BE49-F238E27FC236}">
                  <a16:creationId xmlns:a16="http://schemas.microsoft.com/office/drawing/2014/main" id="{5C7A81A2-9B18-4B9F-9739-D8BB8784BD25}"/>
                </a:ext>
              </a:extLst>
            </p:cNvPr>
            <p:cNvSpPr/>
            <p:nvPr/>
          </p:nvSpPr>
          <p:spPr>
            <a:xfrm>
              <a:off x="10035518" y="4661319"/>
              <a:ext cx="102257" cy="134519"/>
            </a:xfrm>
            <a:prstGeom prst="roundRect">
              <a:avLst/>
            </a:prstGeom>
            <a:solidFill>
              <a:srgbClr val="D1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88C8428-73C9-4294-BD2F-17776C35BCAE}"/>
              </a:ext>
            </a:extLst>
          </p:cNvPr>
          <p:cNvGrpSpPr/>
          <p:nvPr/>
        </p:nvGrpSpPr>
        <p:grpSpPr>
          <a:xfrm>
            <a:off x="8567963" y="2250494"/>
            <a:ext cx="1378718" cy="1378718"/>
            <a:chOff x="6457170" y="3158286"/>
            <a:chExt cx="2029800" cy="2029800"/>
          </a:xfrm>
          <a:effectLst/>
        </p:grpSpPr>
        <p:pic>
          <p:nvPicPr>
            <p:cNvPr id="9" name="Picture 27" descr="BManufacturing-01">
              <a:extLst>
                <a:ext uri="{FF2B5EF4-FFF2-40B4-BE49-F238E27FC236}">
                  <a16:creationId xmlns:a16="http://schemas.microsoft.com/office/drawing/2014/main" id="{004479B9-C101-42FA-A59A-1FD7C3EE1EA0}"/>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0D38DC4-13FA-4660-B479-B01A9B9A1E41}"/>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B88124F7-7959-46A0-BCB0-3799EC0B5179}"/>
              </a:ext>
            </a:extLst>
          </p:cNvPr>
          <p:cNvSpPr txBox="1"/>
          <p:nvPr/>
        </p:nvSpPr>
        <p:spPr>
          <a:xfrm>
            <a:off x="6005502" y="2423759"/>
            <a:ext cx="1971773" cy="954107"/>
          </a:xfrm>
          <a:prstGeom prst="rect">
            <a:avLst/>
          </a:prstGeom>
          <a:noFill/>
        </p:spPr>
        <p:txBody>
          <a:bodyPr wrap="square" rtlCol="0">
            <a:spAutoFit/>
          </a:bodyPr>
          <a:lstStyle/>
          <a:p>
            <a:pPr algn="ctr"/>
            <a:r>
              <a:rPr lang="en-GB" sz="1400" b="1" dirty="0">
                <a:latin typeface="Cambria" panose="02040503050406030204" pitchFamily="18" charset="0"/>
              </a:rPr>
              <a:t>Local production</a:t>
            </a:r>
          </a:p>
          <a:p>
            <a:pPr algn="ctr"/>
            <a:r>
              <a:rPr lang="en-GB" sz="1400" b="1" dirty="0">
                <a:latin typeface="Cambria" panose="02040503050406030204" pitchFamily="18" charset="0"/>
              </a:rPr>
              <a:t>and testing of</a:t>
            </a:r>
          </a:p>
          <a:p>
            <a:pPr algn="ctr"/>
            <a:r>
              <a:rPr lang="en-GB" sz="1400" b="1" dirty="0">
                <a:latin typeface="Cambria" panose="02040503050406030204" pitchFamily="18" charset="0"/>
              </a:rPr>
              <a:t>final therapeutic</a:t>
            </a:r>
          </a:p>
          <a:p>
            <a:pPr algn="ctr"/>
            <a:r>
              <a:rPr lang="en-GB" sz="1400" b="1" dirty="0">
                <a:latin typeface="Cambria" panose="02040503050406030204" pitchFamily="18" charset="0"/>
              </a:rPr>
              <a:t>product</a:t>
            </a:r>
          </a:p>
        </p:txBody>
      </p:sp>
      <p:grpSp>
        <p:nvGrpSpPr>
          <p:cNvPr id="20" name="Group 19">
            <a:extLst>
              <a:ext uri="{FF2B5EF4-FFF2-40B4-BE49-F238E27FC236}">
                <a16:creationId xmlns:a16="http://schemas.microsoft.com/office/drawing/2014/main" id="{4277F421-78FC-42FE-9DCC-DF93D95087B9}"/>
              </a:ext>
            </a:extLst>
          </p:cNvPr>
          <p:cNvGrpSpPr/>
          <p:nvPr/>
        </p:nvGrpSpPr>
        <p:grpSpPr>
          <a:xfrm>
            <a:off x="7696154" y="2142408"/>
            <a:ext cx="1115171" cy="1440931"/>
            <a:chOff x="5192091" y="2004922"/>
            <a:chExt cx="885554" cy="1144239"/>
          </a:xfrm>
        </p:grpSpPr>
        <p:pic>
          <p:nvPicPr>
            <p:cNvPr id="21" name="Picture 23" descr="DTSCMT-01">
              <a:extLst>
                <a:ext uri="{FF2B5EF4-FFF2-40B4-BE49-F238E27FC236}">
                  <a16:creationId xmlns:a16="http://schemas.microsoft.com/office/drawing/2014/main" id="{2A9E2392-EE83-44E6-BABB-371D7050F91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313884" y="2004922"/>
              <a:ext cx="763761"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Shape 21">
              <a:extLst>
                <a:ext uri="{FF2B5EF4-FFF2-40B4-BE49-F238E27FC236}">
                  <a16:creationId xmlns:a16="http://schemas.microsoft.com/office/drawing/2014/main" id="{826C093E-B337-449A-B9E3-8BC075E1E980}"/>
                </a:ext>
              </a:extLst>
            </p:cNvPr>
            <p:cNvSpPr/>
            <p:nvPr/>
          </p:nvSpPr>
          <p:spPr>
            <a:xfrm>
              <a:off x="5192091" y="2328333"/>
              <a:ext cx="235801" cy="599036"/>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Rectangle: Rounded Corners 24">
            <a:extLst>
              <a:ext uri="{FF2B5EF4-FFF2-40B4-BE49-F238E27FC236}">
                <a16:creationId xmlns:a16="http://schemas.microsoft.com/office/drawing/2014/main" id="{F64F3775-48FA-4007-B77D-D31C49574F27}"/>
              </a:ext>
            </a:extLst>
          </p:cNvPr>
          <p:cNvSpPr/>
          <p:nvPr/>
        </p:nvSpPr>
        <p:spPr>
          <a:xfrm>
            <a:off x="6043854" y="1433382"/>
            <a:ext cx="3902233" cy="214632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A729738F-A8A4-440C-A82C-7C0B57BCD36F}"/>
              </a:ext>
            </a:extLst>
          </p:cNvPr>
          <p:cNvGrpSpPr/>
          <p:nvPr/>
        </p:nvGrpSpPr>
        <p:grpSpPr>
          <a:xfrm>
            <a:off x="4665614" y="2622891"/>
            <a:ext cx="914400" cy="914400"/>
            <a:chOff x="3592130" y="4272626"/>
            <a:chExt cx="914400" cy="914400"/>
          </a:xfrm>
        </p:grpSpPr>
        <p:pic>
          <p:nvPicPr>
            <p:cNvPr id="33" name="Graphic 32" descr="Walk">
              <a:extLst>
                <a:ext uri="{FF2B5EF4-FFF2-40B4-BE49-F238E27FC236}">
                  <a16:creationId xmlns:a16="http://schemas.microsoft.com/office/drawing/2014/main" id="{5420D8F2-A087-41FC-9449-C09D1D2B367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92130" y="4272626"/>
              <a:ext cx="914400" cy="914400"/>
            </a:xfrm>
            <a:prstGeom prst="rect">
              <a:avLst/>
            </a:prstGeom>
          </p:spPr>
        </p:pic>
        <p:sp>
          <p:nvSpPr>
            <p:cNvPr id="34" name="Rectangle: Rounded Corners 33">
              <a:extLst>
                <a:ext uri="{FF2B5EF4-FFF2-40B4-BE49-F238E27FC236}">
                  <a16:creationId xmlns:a16="http://schemas.microsoft.com/office/drawing/2014/main" id="{3A7ADF57-0A8C-488C-81AB-814F7F16A237}"/>
                </a:ext>
              </a:extLst>
            </p:cNvPr>
            <p:cNvSpPr/>
            <p:nvPr/>
          </p:nvSpPr>
          <p:spPr>
            <a:xfrm>
              <a:off x="4198019" y="4752714"/>
              <a:ext cx="183800" cy="22144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4" name="TextBox 43">
            <a:extLst>
              <a:ext uri="{FF2B5EF4-FFF2-40B4-BE49-F238E27FC236}">
                <a16:creationId xmlns:a16="http://schemas.microsoft.com/office/drawing/2014/main" id="{A54FD4CB-3C96-4F36-BB16-B1C8E2DDA646}"/>
              </a:ext>
            </a:extLst>
          </p:cNvPr>
          <p:cNvSpPr txBox="1"/>
          <p:nvPr/>
        </p:nvSpPr>
        <p:spPr>
          <a:xfrm>
            <a:off x="8104128" y="5745355"/>
            <a:ext cx="1644839" cy="523220"/>
          </a:xfrm>
          <a:prstGeom prst="rect">
            <a:avLst/>
          </a:prstGeom>
          <a:noFill/>
        </p:spPr>
        <p:txBody>
          <a:bodyPr wrap="square" rtlCol="0">
            <a:spAutoFit/>
          </a:bodyPr>
          <a:lstStyle/>
          <a:p>
            <a:pPr algn="ctr"/>
            <a:r>
              <a:rPr lang="en-GB" sz="1400" b="1" dirty="0">
                <a:latin typeface="Cambria" panose="02040503050406030204" pitchFamily="18" charset="0"/>
              </a:rPr>
              <a:t>therapy</a:t>
            </a:r>
          </a:p>
          <a:p>
            <a:pPr algn="ctr"/>
            <a:r>
              <a:rPr lang="en-GB" sz="1400" b="1" dirty="0">
                <a:latin typeface="Cambria" panose="02040503050406030204" pitchFamily="18" charset="0"/>
              </a:rPr>
              <a:t>administered</a:t>
            </a:r>
          </a:p>
        </p:txBody>
      </p:sp>
      <p:sp>
        <p:nvSpPr>
          <p:cNvPr id="45" name="Rectangle 44">
            <a:extLst>
              <a:ext uri="{FF2B5EF4-FFF2-40B4-BE49-F238E27FC236}">
                <a16:creationId xmlns:a16="http://schemas.microsoft.com/office/drawing/2014/main" id="{B29CCAE1-74C0-4EA2-8A2F-9BABB89B7914}"/>
              </a:ext>
            </a:extLst>
          </p:cNvPr>
          <p:cNvSpPr/>
          <p:nvPr/>
        </p:nvSpPr>
        <p:spPr>
          <a:xfrm>
            <a:off x="6088816" y="678966"/>
            <a:ext cx="3677328" cy="646331"/>
          </a:xfrm>
          <a:prstGeom prst="rect">
            <a:avLst/>
          </a:prstGeom>
        </p:spPr>
        <p:txBody>
          <a:bodyPr wrap="square">
            <a:spAutoFit/>
          </a:bodyPr>
          <a:lstStyle/>
          <a:p>
            <a:pPr algn="ctr"/>
            <a:r>
              <a:rPr lang="en-GB" b="1" dirty="0">
                <a:latin typeface="Cambria" panose="02040503050406030204" pitchFamily="18" charset="0"/>
              </a:rPr>
              <a:t>local manufacturing facility at/near the hospital</a:t>
            </a:r>
          </a:p>
        </p:txBody>
      </p:sp>
      <p:pic>
        <p:nvPicPr>
          <p:cNvPr id="4" name="Picture 35" descr="DTSTAS-01">
            <a:extLst>
              <a:ext uri="{FF2B5EF4-FFF2-40B4-BE49-F238E27FC236}">
                <a16:creationId xmlns:a16="http://schemas.microsoft.com/office/drawing/2014/main" id="{5D33A6F2-CE4F-45D4-B52C-5E8FA05103E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172902" y="2730578"/>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5" descr="Medical">
            <a:extLst>
              <a:ext uri="{FF2B5EF4-FFF2-40B4-BE49-F238E27FC236}">
                <a16:creationId xmlns:a16="http://schemas.microsoft.com/office/drawing/2014/main" id="{01D57F91-5F57-4B81-BF09-B5BAEC1ED50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779599" y="1972288"/>
            <a:ext cx="914400" cy="914400"/>
          </a:xfrm>
          <a:prstGeom prst="rect">
            <a:avLst/>
          </a:prstGeom>
        </p:spPr>
      </p:pic>
      <p:grpSp>
        <p:nvGrpSpPr>
          <p:cNvPr id="12" name="Group 11">
            <a:extLst>
              <a:ext uri="{FF2B5EF4-FFF2-40B4-BE49-F238E27FC236}">
                <a16:creationId xmlns:a16="http://schemas.microsoft.com/office/drawing/2014/main" id="{718587D2-DA7C-4354-95CA-CBB72DCA3098}"/>
              </a:ext>
            </a:extLst>
          </p:cNvPr>
          <p:cNvGrpSpPr/>
          <p:nvPr/>
        </p:nvGrpSpPr>
        <p:grpSpPr>
          <a:xfrm>
            <a:off x="2959222" y="2613338"/>
            <a:ext cx="1378718" cy="1378718"/>
            <a:chOff x="6457170" y="3158286"/>
            <a:chExt cx="2029800" cy="2029800"/>
          </a:xfrm>
        </p:grpSpPr>
        <p:pic>
          <p:nvPicPr>
            <p:cNvPr id="13" name="Picture 27" descr="BManufacturing-01">
              <a:extLst>
                <a:ext uri="{FF2B5EF4-FFF2-40B4-BE49-F238E27FC236}">
                  <a16:creationId xmlns:a16="http://schemas.microsoft.com/office/drawing/2014/main" id="{1A71642E-F609-458E-8946-D0D3C616EAA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57170" y="3158286"/>
              <a:ext cx="2029800" cy="20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09794B1-C88F-4898-A88B-27135F4ABD5F}"/>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C7C5949E-3759-4BE4-B645-A3693DA847F2}"/>
              </a:ext>
            </a:extLst>
          </p:cNvPr>
          <p:cNvSpPr txBox="1"/>
          <p:nvPr/>
        </p:nvSpPr>
        <p:spPr>
          <a:xfrm>
            <a:off x="2222283" y="3787871"/>
            <a:ext cx="1895766" cy="523220"/>
          </a:xfrm>
          <a:prstGeom prst="rect">
            <a:avLst/>
          </a:prstGeom>
          <a:noFill/>
        </p:spPr>
        <p:txBody>
          <a:bodyPr wrap="square" rtlCol="0">
            <a:spAutoFit/>
          </a:bodyPr>
          <a:lstStyle/>
          <a:p>
            <a:pPr algn="ctr"/>
            <a:r>
              <a:rPr lang="en-GB" sz="1400" b="1" dirty="0">
                <a:latin typeface="Cambria" panose="02040503050406030204" pitchFamily="18" charset="0"/>
              </a:rPr>
              <a:t>cell collection (starting material)</a:t>
            </a:r>
          </a:p>
        </p:txBody>
      </p:sp>
      <p:sp>
        <p:nvSpPr>
          <p:cNvPr id="24" name="Rectangle: Rounded Corners 23">
            <a:extLst>
              <a:ext uri="{FF2B5EF4-FFF2-40B4-BE49-F238E27FC236}">
                <a16:creationId xmlns:a16="http://schemas.microsoft.com/office/drawing/2014/main" id="{FF3AA127-8D58-4948-9221-B8DE28A5D922}"/>
              </a:ext>
            </a:extLst>
          </p:cNvPr>
          <p:cNvSpPr/>
          <p:nvPr/>
        </p:nvSpPr>
        <p:spPr>
          <a:xfrm>
            <a:off x="2104113" y="1851944"/>
            <a:ext cx="2233827" cy="269709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Medical">
            <a:extLst>
              <a:ext uri="{FF2B5EF4-FFF2-40B4-BE49-F238E27FC236}">
                <a16:creationId xmlns:a16="http://schemas.microsoft.com/office/drawing/2014/main" id="{E05F8B42-7B52-4897-97BD-A94CA449160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77061" y="1510063"/>
            <a:ext cx="914400" cy="914400"/>
          </a:xfrm>
          <a:prstGeom prst="rect">
            <a:avLst/>
          </a:prstGeom>
        </p:spPr>
      </p:pic>
      <p:cxnSp>
        <p:nvCxnSpPr>
          <p:cNvPr id="49" name="Straight Arrow Connector 48">
            <a:extLst>
              <a:ext uri="{FF2B5EF4-FFF2-40B4-BE49-F238E27FC236}">
                <a16:creationId xmlns:a16="http://schemas.microsoft.com/office/drawing/2014/main" id="{DC590902-C25D-4E9F-9E8F-949E756529AD}"/>
              </a:ext>
            </a:extLst>
          </p:cNvPr>
          <p:cNvCxnSpPr>
            <a:cxnSpLocks/>
          </p:cNvCxnSpPr>
          <p:nvPr/>
        </p:nvCxnSpPr>
        <p:spPr>
          <a:xfrm>
            <a:off x="4337940" y="2506702"/>
            <a:ext cx="1705914" cy="0"/>
          </a:xfrm>
          <a:prstGeom prst="straightConnector1">
            <a:avLst/>
          </a:prstGeom>
          <a:ln w="3810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399BDB0-8A00-4F58-AC89-464C97FB24AF}"/>
              </a:ext>
            </a:extLst>
          </p:cNvPr>
          <p:cNvGrpSpPr/>
          <p:nvPr/>
        </p:nvGrpSpPr>
        <p:grpSpPr>
          <a:xfrm>
            <a:off x="6964780" y="3666887"/>
            <a:ext cx="914400" cy="914400"/>
            <a:chOff x="3592130" y="4272626"/>
            <a:chExt cx="914400" cy="914400"/>
          </a:xfrm>
        </p:grpSpPr>
        <p:pic>
          <p:nvPicPr>
            <p:cNvPr id="37" name="Graphic 36" descr="Walk">
              <a:extLst>
                <a:ext uri="{FF2B5EF4-FFF2-40B4-BE49-F238E27FC236}">
                  <a16:creationId xmlns:a16="http://schemas.microsoft.com/office/drawing/2014/main" id="{3654DC1A-6B53-40A6-B8C1-951AC91142B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92130" y="4272626"/>
              <a:ext cx="914400" cy="914400"/>
            </a:xfrm>
            <a:prstGeom prst="rect">
              <a:avLst/>
            </a:prstGeom>
          </p:spPr>
        </p:pic>
        <p:sp>
          <p:nvSpPr>
            <p:cNvPr id="38" name="Rectangle: Rounded Corners 37">
              <a:extLst>
                <a:ext uri="{FF2B5EF4-FFF2-40B4-BE49-F238E27FC236}">
                  <a16:creationId xmlns:a16="http://schemas.microsoft.com/office/drawing/2014/main" id="{B0DB5AC7-BE68-4F9F-9BBF-496054ECF70A}"/>
                </a:ext>
              </a:extLst>
            </p:cNvPr>
            <p:cNvSpPr/>
            <p:nvPr/>
          </p:nvSpPr>
          <p:spPr>
            <a:xfrm>
              <a:off x="4198019" y="4752714"/>
              <a:ext cx="183800" cy="22144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6" name="Straight Arrow Connector 45">
            <a:extLst>
              <a:ext uri="{FF2B5EF4-FFF2-40B4-BE49-F238E27FC236}">
                <a16:creationId xmlns:a16="http://schemas.microsoft.com/office/drawing/2014/main" id="{80F60044-A78F-48A2-8170-C2A89D94F475}"/>
              </a:ext>
            </a:extLst>
          </p:cNvPr>
          <p:cNvCxnSpPr>
            <a:cxnSpLocks/>
            <a:endCxn id="23" idx="0"/>
          </p:cNvCxnSpPr>
          <p:nvPr/>
        </p:nvCxnSpPr>
        <p:spPr>
          <a:xfrm>
            <a:off x="7977275" y="3579707"/>
            <a:ext cx="17696" cy="1088760"/>
          </a:xfrm>
          <a:prstGeom prst="straightConnector1">
            <a:avLst/>
          </a:prstGeom>
          <a:ln w="38100">
            <a:solidFill>
              <a:schemeClr val="tx1"/>
            </a:solidFill>
            <a:prstDash val="sysDot"/>
            <a:tailEnd type="triangle" w="lg" len="lg"/>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87A4ACC-DB54-405C-AE74-0404FA7F803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4245881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hlinkClick r:id="rId3" action="ppaction://hlinksldjump"/>
            <a:extLst>
              <a:ext uri="{FF2B5EF4-FFF2-40B4-BE49-F238E27FC236}">
                <a16:creationId xmlns:a16="http://schemas.microsoft.com/office/drawing/2014/main" id="{D44E7503-C5AA-4DB3-8A57-BD63A1ABCC8B}"/>
              </a:ext>
            </a:extLst>
          </p:cNvPr>
          <p:cNvSpPr/>
          <p:nvPr/>
        </p:nvSpPr>
        <p:spPr>
          <a:xfrm>
            <a:off x="314268" y="237018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CAR T: B cell malignancies</a:t>
            </a:r>
          </a:p>
        </p:txBody>
      </p:sp>
      <p:sp>
        <p:nvSpPr>
          <p:cNvPr id="39" name="Rectangle: Rounded Corners 38">
            <a:hlinkClick r:id="rId4" action="ppaction://hlinksldjump"/>
            <a:extLst>
              <a:ext uri="{FF2B5EF4-FFF2-40B4-BE49-F238E27FC236}">
                <a16:creationId xmlns:a16="http://schemas.microsoft.com/office/drawing/2014/main" id="{6588C7CE-D5E2-47E8-90F5-3D8B5D72FB64}"/>
              </a:ext>
            </a:extLst>
          </p:cNvPr>
          <p:cNvSpPr/>
          <p:nvPr/>
        </p:nvSpPr>
        <p:spPr>
          <a:xfrm>
            <a:off x="314268" y="308036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solidFill>
                  <a:schemeClr val="tx1"/>
                </a:solidFill>
              </a:rPr>
              <a:t>Strimvelis</a:t>
            </a:r>
            <a:r>
              <a:rPr lang="en-GB" dirty="0">
                <a:solidFill>
                  <a:schemeClr val="tx1"/>
                </a:solidFill>
              </a:rPr>
              <a:t>: ADA-SCID</a:t>
            </a:r>
          </a:p>
        </p:txBody>
      </p:sp>
      <p:sp>
        <p:nvSpPr>
          <p:cNvPr id="40" name="Rectangle: Rounded Corners 39">
            <a:hlinkClick r:id="rId5" action="ppaction://hlinksldjump"/>
            <a:extLst>
              <a:ext uri="{FF2B5EF4-FFF2-40B4-BE49-F238E27FC236}">
                <a16:creationId xmlns:a16="http://schemas.microsoft.com/office/drawing/2014/main" id="{7B0DA94B-BF16-4744-9E2E-2EB54333091B}"/>
              </a:ext>
            </a:extLst>
          </p:cNvPr>
          <p:cNvSpPr/>
          <p:nvPr/>
        </p:nvSpPr>
        <p:spPr>
          <a:xfrm>
            <a:off x="314268" y="379054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Gene therapy: sickle cell</a:t>
            </a:r>
          </a:p>
        </p:txBody>
      </p:sp>
      <p:sp>
        <p:nvSpPr>
          <p:cNvPr id="41" name="Rectangle: Rounded Corners 40">
            <a:hlinkClick r:id="rId6" action="ppaction://hlinksldjump"/>
            <a:extLst>
              <a:ext uri="{FF2B5EF4-FFF2-40B4-BE49-F238E27FC236}">
                <a16:creationId xmlns:a16="http://schemas.microsoft.com/office/drawing/2014/main" id="{0AF0711D-EC66-4106-8C50-8DE7F1BB93FD}"/>
              </a:ext>
            </a:extLst>
          </p:cNvPr>
          <p:cNvSpPr/>
          <p:nvPr/>
        </p:nvSpPr>
        <p:spPr>
          <a:xfrm>
            <a:off x="314268" y="5232982"/>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err="1">
                <a:solidFill>
                  <a:schemeClr val="tx1"/>
                </a:solidFill>
              </a:rPr>
              <a:t>Glybera</a:t>
            </a:r>
            <a:r>
              <a:rPr lang="en-GB" dirty="0">
                <a:solidFill>
                  <a:schemeClr val="tx1"/>
                </a:solidFill>
              </a:rPr>
              <a:t>: LPL deficiency</a:t>
            </a:r>
          </a:p>
        </p:txBody>
      </p:sp>
      <p:sp>
        <p:nvSpPr>
          <p:cNvPr id="38" name="Rectangle: Rounded Corners 37">
            <a:hlinkClick r:id="rId7" action="ppaction://hlinksldjump"/>
            <a:extLst>
              <a:ext uri="{FF2B5EF4-FFF2-40B4-BE49-F238E27FC236}">
                <a16:creationId xmlns:a16="http://schemas.microsoft.com/office/drawing/2014/main" id="{4F02D39A-1FE4-46F1-A0F5-94B8D3B3E19F}"/>
              </a:ext>
            </a:extLst>
          </p:cNvPr>
          <p:cNvSpPr/>
          <p:nvPr/>
        </p:nvSpPr>
        <p:spPr>
          <a:xfrm>
            <a:off x="314268" y="4500726"/>
            <a:ext cx="2772000" cy="540000"/>
          </a:xfrm>
          <a:prstGeom prst="round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GB" dirty="0">
                <a:solidFill>
                  <a:schemeClr val="tx1"/>
                </a:solidFill>
              </a:rPr>
              <a:t>Gene therapy: EBA</a:t>
            </a:r>
          </a:p>
        </p:txBody>
      </p:sp>
      <p:sp>
        <p:nvSpPr>
          <p:cNvPr id="2" name="Title 1">
            <a:extLst>
              <a:ext uri="{FF2B5EF4-FFF2-40B4-BE49-F238E27FC236}">
                <a16:creationId xmlns:a16="http://schemas.microsoft.com/office/drawing/2014/main" id="{15BB6F05-B902-4E61-A7CB-95B59BD7DDFF}"/>
              </a:ext>
            </a:extLst>
          </p:cNvPr>
          <p:cNvSpPr>
            <a:spLocks noGrp="1"/>
          </p:cNvSpPr>
          <p:nvPr>
            <p:ph type="title"/>
          </p:nvPr>
        </p:nvSpPr>
        <p:spPr>
          <a:xfrm>
            <a:off x="314268" y="303792"/>
            <a:ext cx="10144182" cy="540000"/>
          </a:xfrm>
        </p:spPr>
        <p:txBody>
          <a:bodyPr>
            <a:normAutofit fontScale="90000"/>
          </a:bodyPr>
          <a:lstStyle/>
          <a:p>
            <a:r>
              <a:rPr lang="en-GB" sz="3600" b="1" dirty="0">
                <a:cs typeface="Times New Roman" panose="02020603050405020304" pitchFamily="18" charset="0"/>
              </a:rPr>
              <a:t>Example advanced therapies (click to learn more)</a:t>
            </a:r>
          </a:p>
        </p:txBody>
      </p:sp>
      <p:pic>
        <p:nvPicPr>
          <p:cNvPr id="4" name="Content Placeholder 4">
            <a:extLst>
              <a:ext uri="{FF2B5EF4-FFF2-40B4-BE49-F238E27FC236}">
                <a16:creationId xmlns:a16="http://schemas.microsoft.com/office/drawing/2014/main" id="{A09C4CFA-7814-4CD6-A187-EBF9EEA4C27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60268" y="1117299"/>
            <a:ext cx="1080000" cy="1082707"/>
          </a:xfrm>
          <a:prstGeom prst="rect">
            <a:avLst/>
          </a:prstGeom>
        </p:spPr>
      </p:pic>
      <p:sp>
        <p:nvSpPr>
          <p:cNvPr id="13" name="Rectangle: Rounded Corners 12">
            <a:hlinkClick r:id="rId9" action="ppaction://hlinksldjump"/>
            <a:extLst>
              <a:ext uri="{FF2B5EF4-FFF2-40B4-BE49-F238E27FC236}">
                <a16:creationId xmlns:a16="http://schemas.microsoft.com/office/drawing/2014/main" id="{51BDBB5C-24C6-438D-ACB3-5F29B8B0C85B}"/>
              </a:ext>
            </a:extLst>
          </p:cNvPr>
          <p:cNvSpPr/>
          <p:nvPr/>
        </p:nvSpPr>
        <p:spPr>
          <a:xfrm>
            <a:off x="7022322" y="4770726"/>
            <a:ext cx="4406889" cy="1055608"/>
          </a:xfrm>
          <a:prstGeom prst="roundRect">
            <a:avLst/>
          </a:prstGeom>
          <a:ln>
            <a:noFill/>
          </a:ln>
        </p:spPr>
        <p:txBody>
          <a:bodyPr wrap="square">
            <a:spAutoFit/>
          </a:bodyPr>
          <a:lstStyle/>
          <a:p>
            <a:pPr algn="ctr"/>
            <a:r>
              <a:rPr lang="en-GB" sz="2800" b="1" dirty="0">
                <a:solidFill>
                  <a:schemeClr val="accent1"/>
                </a:solidFill>
              </a:rPr>
              <a:t>Click here to skip examples and move on to regulation</a:t>
            </a:r>
          </a:p>
        </p:txBody>
      </p:sp>
      <p:pic>
        <p:nvPicPr>
          <p:cNvPr id="56" name="Picture 55" descr="A close up of a logo&#10;&#10;Description generated with high confidence">
            <a:extLst>
              <a:ext uri="{FF2B5EF4-FFF2-40B4-BE49-F238E27FC236}">
                <a16:creationId xmlns:a16="http://schemas.microsoft.com/office/drawing/2014/main" id="{5A61045D-39D0-463A-A227-DE65F94CDE5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91295" y="1117299"/>
            <a:ext cx="1080000" cy="1082706"/>
          </a:xfrm>
          <a:prstGeom prst="rect">
            <a:avLst/>
          </a:prstGeom>
        </p:spPr>
      </p:pic>
      <p:pic>
        <p:nvPicPr>
          <p:cNvPr id="57" name="Picture 56">
            <a:extLst>
              <a:ext uri="{FF2B5EF4-FFF2-40B4-BE49-F238E27FC236}">
                <a16:creationId xmlns:a16="http://schemas.microsoft.com/office/drawing/2014/main" id="{538E1BA6-FE48-4DE1-AE2E-8D5C883ACCB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22322" y="1117299"/>
            <a:ext cx="1080000" cy="1082706"/>
          </a:xfrm>
          <a:prstGeom prst="rect">
            <a:avLst/>
          </a:prstGeom>
        </p:spPr>
      </p:pic>
      <p:pic>
        <p:nvPicPr>
          <p:cNvPr id="58" name="Picture 57" descr="A close up of a logo&#10;&#10;Description generated with high confidence">
            <a:extLst>
              <a:ext uri="{FF2B5EF4-FFF2-40B4-BE49-F238E27FC236}">
                <a16:creationId xmlns:a16="http://schemas.microsoft.com/office/drawing/2014/main" id="{59EF8054-BCCE-4050-8EC3-A9CA54586CA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53350" y="1117299"/>
            <a:ext cx="1080000" cy="1082706"/>
          </a:xfrm>
          <a:prstGeom prst="rect">
            <a:avLst/>
          </a:prstGeom>
        </p:spPr>
      </p:pic>
      <p:sp>
        <p:nvSpPr>
          <p:cNvPr id="61" name="Rectangle: Rounded Corners 60">
            <a:hlinkClick r:id="rId13" action="ppaction://hlinksldjump"/>
            <a:extLst>
              <a:ext uri="{FF2B5EF4-FFF2-40B4-BE49-F238E27FC236}">
                <a16:creationId xmlns:a16="http://schemas.microsoft.com/office/drawing/2014/main" id="{F8837F54-028B-4D6D-B6CD-A7F12D5D486D}"/>
              </a:ext>
            </a:extLst>
          </p:cNvPr>
          <p:cNvSpPr/>
          <p:nvPr/>
        </p:nvSpPr>
        <p:spPr>
          <a:xfrm>
            <a:off x="3245295" y="2370186"/>
            <a:ext cx="2772000" cy="540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schemeClr val="tx1"/>
                </a:solidFill>
              </a:rPr>
              <a:t>Alofisel</a:t>
            </a:r>
            <a:r>
              <a:rPr lang="en-GB" dirty="0">
                <a:solidFill>
                  <a:schemeClr val="tx1"/>
                </a:solidFill>
              </a:rPr>
              <a:t>: Crohn’s</a:t>
            </a:r>
          </a:p>
        </p:txBody>
      </p:sp>
      <p:sp>
        <p:nvSpPr>
          <p:cNvPr id="63" name="Rectangle: Rounded Corners 62">
            <a:hlinkClick r:id="rId14" action="ppaction://hlinksldjump"/>
            <a:extLst>
              <a:ext uri="{FF2B5EF4-FFF2-40B4-BE49-F238E27FC236}">
                <a16:creationId xmlns:a16="http://schemas.microsoft.com/office/drawing/2014/main" id="{978F49E6-2E85-41E5-AB85-19F513FA9D83}"/>
              </a:ext>
            </a:extLst>
          </p:cNvPr>
          <p:cNvSpPr/>
          <p:nvPr/>
        </p:nvSpPr>
        <p:spPr>
          <a:xfrm>
            <a:off x="3245295" y="3080366"/>
            <a:ext cx="2772000" cy="540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solidFill>
                  <a:schemeClr val="tx1"/>
                </a:solidFill>
              </a:rPr>
              <a:t>Provenge</a:t>
            </a:r>
            <a:r>
              <a:rPr lang="en-GB" dirty="0">
                <a:solidFill>
                  <a:schemeClr val="tx1"/>
                </a:solidFill>
              </a:rPr>
              <a:t>: prostate cancer</a:t>
            </a:r>
          </a:p>
        </p:txBody>
      </p:sp>
      <p:sp>
        <p:nvSpPr>
          <p:cNvPr id="64" name="Rectangle: Rounded Corners 63">
            <a:hlinkClick r:id="rId15" action="ppaction://hlinksldjump"/>
            <a:extLst>
              <a:ext uri="{FF2B5EF4-FFF2-40B4-BE49-F238E27FC236}">
                <a16:creationId xmlns:a16="http://schemas.microsoft.com/office/drawing/2014/main" id="{B6B7539F-F840-4590-82A8-D0CCACC47657}"/>
              </a:ext>
            </a:extLst>
          </p:cNvPr>
          <p:cNvSpPr/>
          <p:nvPr/>
        </p:nvSpPr>
        <p:spPr>
          <a:xfrm>
            <a:off x="3245295" y="3790546"/>
            <a:ext cx="2772000" cy="54000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schemeClr val="tx1"/>
                </a:solidFill>
              </a:rPr>
              <a:t>TILs: melanoma</a:t>
            </a:r>
          </a:p>
        </p:txBody>
      </p:sp>
      <p:sp>
        <p:nvSpPr>
          <p:cNvPr id="65" name="Rectangle: Rounded Corners 64">
            <a:hlinkClick r:id="rId16" action="ppaction://hlinksldjump"/>
            <a:extLst>
              <a:ext uri="{FF2B5EF4-FFF2-40B4-BE49-F238E27FC236}">
                <a16:creationId xmlns:a16="http://schemas.microsoft.com/office/drawing/2014/main" id="{D0E41118-1657-462D-8EB3-D65A4943FB50}"/>
              </a:ext>
            </a:extLst>
          </p:cNvPr>
          <p:cNvSpPr/>
          <p:nvPr/>
        </p:nvSpPr>
        <p:spPr>
          <a:xfrm>
            <a:off x="6176322" y="2370186"/>
            <a:ext cx="2772000" cy="540000"/>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err="1">
                <a:solidFill>
                  <a:schemeClr val="tx1"/>
                </a:solidFill>
              </a:rPr>
              <a:t>Holoclar</a:t>
            </a:r>
            <a:r>
              <a:rPr lang="en-GB" dirty="0">
                <a:solidFill>
                  <a:schemeClr val="tx1"/>
                </a:solidFill>
              </a:rPr>
              <a:t>: corneal repair</a:t>
            </a:r>
          </a:p>
        </p:txBody>
      </p:sp>
      <p:sp>
        <p:nvSpPr>
          <p:cNvPr id="69" name="Rectangle: Rounded Corners 68">
            <a:hlinkClick r:id="rId17" action="ppaction://hlinksldjump"/>
            <a:extLst>
              <a:ext uri="{FF2B5EF4-FFF2-40B4-BE49-F238E27FC236}">
                <a16:creationId xmlns:a16="http://schemas.microsoft.com/office/drawing/2014/main" id="{1DA54B12-12F4-4F04-9E99-E5792A56AE65}"/>
              </a:ext>
            </a:extLst>
          </p:cNvPr>
          <p:cNvSpPr/>
          <p:nvPr/>
        </p:nvSpPr>
        <p:spPr>
          <a:xfrm>
            <a:off x="6176322" y="3080366"/>
            <a:ext cx="2772000" cy="540000"/>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dirty="0">
                <a:solidFill>
                  <a:schemeClr val="tx1"/>
                </a:solidFill>
              </a:rPr>
              <a:t>ACI: cartilage repair</a:t>
            </a:r>
          </a:p>
        </p:txBody>
      </p:sp>
      <p:sp>
        <p:nvSpPr>
          <p:cNvPr id="72" name="Rectangle: Rounded Corners 71">
            <a:hlinkClick r:id="rId18" action="ppaction://hlinksldjump"/>
            <a:extLst>
              <a:ext uri="{FF2B5EF4-FFF2-40B4-BE49-F238E27FC236}">
                <a16:creationId xmlns:a16="http://schemas.microsoft.com/office/drawing/2014/main" id="{E35C6E01-FCC1-433A-A664-CC6A31AC8EAD}"/>
              </a:ext>
            </a:extLst>
          </p:cNvPr>
          <p:cNvSpPr/>
          <p:nvPr/>
        </p:nvSpPr>
        <p:spPr>
          <a:xfrm>
            <a:off x="9105732" y="2370186"/>
            <a:ext cx="2772000" cy="540000"/>
          </a:xfrm>
          <a:prstGeom prst="round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GB" dirty="0">
                <a:solidFill>
                  <a:schemeClr val="tx1"/>
                </a:solidFill>
              </a:rPr>
              <a:t>MACI: cartilage repair</a:t>
            </a:r>
          </a:p>
        </p:txBody>
      </p:sp>
      <p:sp>
        <p:nvSpPr>
          <p:cNvPr id="3" name="Footer Placeholder 2">
            <a:extLst>
              <a:ext uri="{FF2B5EF4-FFF2-40B4-BE49-F238E27FC236}">
                <a16:creationId xmlns:a16="http://schemas.microsoft.com/office/drawing/2014/main" id="{507135A0-9AF8-46AE-A26E-307C0656A8E5}"/>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4135286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3A1C22-2EAF-4637-86E9-0A1B8252A586}"/>
              </a:ext>
            </a:extLst>
          </p:cNvPr>
          <p:cNvSpPr>
            <a:spLocks noGrp="1"/>
          </p:cNvSpPr>
          <p:nvPr>
            <p:ph idx="1"/>
          </p:nvPr>
        </p:nvSpPr>
        <p:spPr>
          <a:xfrm>
            <a:off x="838200" y="1825625"/>
            <a:ext cx="8305799" cy="4667250"/>
          </a:xfrm>
        </p:spPr>
        <p:txBody>
          <a:bodyPr>
            <a:normAutofit/>
          </a:bodyPr>
          <a:lstStyle/>
          <a:p>
            <a:pPr marL="0" indent="0">
              <a:spcBef>
                <a:spcPct val="0"/>
              </a:spcBef>
              <a:spcAft>
                <a:spcPts val="1200"/>
              </a:spcAft>
              <a:buNone/>
            </a:pPr>
            <a:r>
              <a:rPr lang="en-GB" altLang="en-US" sz="2400" dirty="0"/>
              <a:t>T cells are white blood cells that help to protect the body from infection and destroy abnormal cells. </a:t>
            </a:r>
          </a:p>
          <a:p>
            <a:pPr marL="0" indent="0">
              <a:spcBef>
                <a:spcPct val="0"/>
              </a:spcBef>
              <a:spcAft>
                <a:spcPts val="1200"/>
              </a:spcAft>
              <a:buNone/>
            </a:pPr>
            <a:endParaRPr lang="en-GB" altLang="en-US" sz="2400" dirty="0"/>
          </a:p>
          <a:p>
            <a:pPr marL="0" indent="0">
              <a:spcBef>
                <a:spcPct val="0"/>
              </a:spcBef>
              <a:spcAft>
                <a:spcPts val="1200"/>
              </a:spcAft>
              <a:buNone/>
            </a:pPr>
            <a:r>
              <a:rPr lang="en-GB" altLang="en-US" sz="2400" dirty="0"/>
              <a:t>T cells can be genetically engineered in the lab to express an artificial </a:t>
            </a:r>
            <a:r>
              <a:rPr lang="en-GB" altLang="en-US" sz="2400" b="1" dirty="0"/>
              <a:t>chimeric antigen receptor</a:t>
            </a:r>
            <a:r>
              <a:rPr lang="en-GB" altLang="en-US" sz="2400" dirty="0"/>
              <a:t> </a:t>
            </a:r>
            <a:r>
              <a:rPr lang="en-GB" altLang="en-US" sz="2400" b="1" dirty="0"/>
              <a:t>(CAR) </a:t>
            </a:r>
            <a:r>
              <a:rPr lang="en-GB" altLang="en-US" sz="2400" dirty="0"/>
              <a:t>that directs them to target cells expressing a specific marker (or antigen). </a:t>
            </a:r>
          </a:p>
          <a:p>
            <a:pPr marL="0" indent="0">
              <a:spcBef>
                <a:spcPct val="0"/>
              </a:spcBef>
              <a:spcAft>
                <a:spcPts val="1200"/>
              </a:spcAft>
              <a:buNone/>
            </a:pPr>
            <a:endParaRPr lang="en-GB" altLang="en-US" sz="2400" dirty="0"/>
          </a:p>
          <a:p>
            <a:pPr marL="0" indent="0">
              <a:spcBef>
                <a:spcPct val="0"/>
              </a:spcBef>
              <a:spcAft>
                <a:spcPts val="1200"/>
              </a:spcAft>
              <a:buNone/>
            </a:pPr>
            <a:r>
              <a:rPr lang="en-GB" altLang="en-US" sz="2400" dirty="0"/>
              <a:t>CAR T cell therapies have proven very effective targeting certain types of blood cancer, even in patients for whom standard treatment has not been effective.</a:t>
            </a:r>
          </a:p>
        </p:txBody>
      </p:sp>
      <p:pic>
        <p:nvPicPr>
          <p:cNvPr id="4" name="Content Placeholder 4">
            <a:extLst>
              <a:ext uri="{FF2B5EF4-FFF2-40B4-BE49-F238E27FC236}">
                <a16:creationId xmlns:a16="http://schemas.microsoft.com/office/drawing/2014/main" id="{2338A5D6-F103-4C5C-8C82-6C877F00F7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6" name="Rectangle 3">
            <a:extLst>
              <a:ext uri="{FF2B5EF4-FFF2-40B4-BE49-F238E27FC236}">
                <a16:creationId xmlns:a16="http://schemas.microsoft.com/office/drawing/2014/main" id="{5CFCB39D-B570-4DB5-92DD-14370657673F}"/>
              </a:ext>
            </a:extLst>
          </p:cNvPr>
          <p:cNvSpPr>
            <a:spLocks noChangeArrowheads="1"/>
          </p:cNvSpPr>
          <p:nvPr/>
        </p:nvSpPr>
        <p:spPr bwMode="auto">
          <a:xfrm>
            <a:off x="9410180" y="5208115"/>
            <a:ext cx="248362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sz="1400" b="1" dirty="0">
                <a:ea typeface="Cambria" panose="02040503050406030204" pitchFamily="18" charset="0"/>
                <a:cs typeface="Times New Roman" panose="02020603050405020304" pitchFamily="18" charset="0"/>
              </a:rPr>
              <a:t>Emily Whitehead, first child in the world to be treated with CAR T cell therapy in 2012.</a:t>
            </a:r>
            <a:endParaRPr lang="en-GB" altLang="en-US" sz="1400" dirty="0">
              <a:latin typeface="+mn-lt"/>
              <a:ea typeface="Cambria" panose="02040503050406030204" pitchFamily="18" charset="0"/>
              <a:cs typeface="Times New Roman" panose="02020603050405020304" pitchFamily="18" charset="0"/>
            </a:endParaRPr>
          </a:p>
        </p:txBody>
      </p:sp>
      <p:pic>
        <p:nvPicPr>
          <p:cNvPr id="7" name="Picture 19" descr="Emily Whitehead, who became the first child in the world to be treated with CAR T cell therapy in 2012. She is posing with her dog and a sign that reads &quot;I'm 5 years cancer free!&quot;.">
            <a:extLst>
              <a:ext uri="{FF2B5EF4-FFF2-40B4-BE49-F238E27FC236}">
                <a16:creationId xmlns:a16="http://schemas.microsoft.com/office/drawing/2014/main" id="{2C643EC0-557F-4608-A633-BF528634B27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10181" y="1838571"/>
            <a:ext cx="2348432" cy="33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1C7E14B-E95A-4FB2-8E18-5A393C3F22E2}"/>
              </a:ext>
            </a:extLst>
          </p:cNvPr>
          <p:cNvSpPr txBox="1">
            <a:spLocks/>
          </p:cNvSpPr>
          <p:nvPr/>
        </p:nvSpPr>
        <p:spPr>
          <a:xfrm>
            <a:off x="838200" y="365125"/>
            <a:ext cx="6324600" cy="846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a:cs typeface="Times New Roman" panose="02020603050405020304" pitchFamily="18" charset="0"/>
              </a:rPr>
              <a:t>CAR T cells: creating cancer assassins</a:t>
            </a:r>
            <a:endParaRPr lang="en-GB" sz="3200" b="1" dirty="0">
              <a:cs typeface="Times New Roman" panose="02020603050405020304" pitchFamily="18" charset="0"/>
            </a:endParaRPr>
          </a:p>
        </p:txBody>
      </p:sp>
      <p:sp>
        <p:nvSpPr>
          <p:cNvPr id="2" name="Footer Placeholder 1">
            <a:extLst>
              <a:ext uri="{FF2B5EF4-FFF2-40B4-BE49-F238E27FC236}">
                <a16:creationId xmlns:a16="http://schemas.microsoft.com/office/drawing/2014/main" id="{808F2BB6-8DCA-4F78-A6AD-35F7821D0B0B}"/>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886911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2338A5D6-F103-4C5C-8C82-6C877F00F75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9" name="TextBox 10">
            <a:extLst>
              <a:ext uri="{FF2B5EF4-FFF2-40B4-BE49-F238E27FC236}">
                <a16:creationId xmlns:a16="http://schemas.microsoft.com/office/drawing/2014/main" id="{57FF0060-954B-47AB-89C8-26F38ED91BA1}"/>
              </a:ext>
            </a:extLst>
          </p:cNvPr>
          <p:cNvSpPr txBox="1">
            <a:spLocks noChangeArrowheads="1"/>
          </p:cNvSpPr>
          <p:nvPr/>
        </p:nvSpPr>
        <p:spPr bwMode="auto">
          <a:xfrm>
            <a:off x="293130" y="6289343"/>
            <a:ext cx="42226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sz="1000" dirty="0"/>
              <a:t>cancer.gov/publications/dictionaries/cancer-terms/def/car-t-cell-therapy</a:t>
            </a:r>
          </a:p>
          <a:p>
            <a:pPr eaLnBrk="1" hangingPunct="1"/>
            <a:r>
              <a:rPr lang="en-GB" altLang="en-US" sz="1000" dirty="0"/>
              <a:t>facebook.com/</a:t>
            </a:r>
            <a:r>
              <a:rPr lang="en-GB" altLang="en-US" sz="1000" dirty="0" err="1"/>
              <a:t>pedromics</a:t>
            </a:r>
            <a:endParaRPr lang="en-GB" altLang="en-US" sz="1000" dirty="0"/>
          </a:p>
        </p:txBody>
      </p:sp>
      <p:pic>
        <p:nvPicPr>
          <p:cNvPr id="31" name="Picture 9" descr="https://i2.wp.com/www.sciwri.club/wp-content/uploads/2017/04/C9sPrnTXUAAtTP5.jpg?fit=1200%2C665">
            <a:extLst>
              <a:ext uri="{FF2B5EF4-FFF2-40B4-BE49-F238E27FC236}">
                <a16:creationId xmlns:a16="http://schemas.microsoft.com/office/drawing/2014/main" id="{FB340067-F58E-45EB-9FDF-B5B1109F328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462625" y="4234789"/>
            <a:ext cx="1729375" cy="176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a:extLst>
              <a:ext uri="{FF2B5EF4-FFF2-40B4-BE49-F238E27FC236}">
                <a16:creationId xmlns:a16="http://schemas.microsoft.com/office/drawing/2014/main" id="{E4D41818-33C3-472E-9839-D66B99A765E3}"/>
              </a:ext>
            </a:extLst>
          </p:cNvPr>
          <p:cNvGrpSpPr/>
          <p:nvPr/>
        </p:nvGrpSpPr>
        <p:grpSpPr>
          <a:xfrm>
            <a:off x="7312970" y="692964"/>
            <a:ext cx="1252359" cy="1807581"/>
            <a:chOff x="112713" y="2264412"/>
            <a:chExt cx="2077555" cy="2806952"/>
          </a:xfrm>
        </p:grpSpPr>
        <p:pic>
          <p:nvPicPr>
            <p:cNvPr id="34" name="Picture 9" descr="https://i2.wp.com/www.sciwri.club/wp-content/uploads/2017/04/C9sPrnTXUAAtTP5.jpg?fit=1200%2C665">
              <a:extLst>
                <a:ext uri="{FF2B5EF4-FFF2-40B4-BE49-F238E27FC236}">
                  <a16:creationId xmlns:a16="http://schemas.microsoft.com/office/drawing/2014/main" id="{B5432E34-251B-46B0-97FA-FD650E6A378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l="-673"/>
            <a:stretch/>
          </p:blipFill>
          <p:spPr bwMode="auto">
            <a:xfrm>
              <a:off x="112713" y="2264412"/>
              <a:ext cx="2077555" cy="280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3C7D725F-22BD-4269-B6C7-B114DBFFA4B9}"/>
                </a:ext>
              </a:extLst>
            </p:cNvPr>
            <p:cNvSpPr/>
            <p:nvPr/>
          </p:nvSpPr>
          <p:spPr>
            <a:xfrm>
              <a:off x="850232" y="2310064"/>
              <a:ext cx="1122947" cy="4383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7" name="Picture 9" descr="https://i2.wp.com/www.sciwri.club/wp-content/uploads/2017/04/C9sPrnTXUAAtTP5.jpg?fit=1200%2C665">
            <a:extLst>
              <a:ext uri="{FF2B5EF4-FFF2-40B4-BE49-F238E27FC236}">
                <a16:creationId xmlns:a16="http://schemas.microsoft.com/office/drawing/2014/main" id="{BEEADFA1-1BDB-4E55-8F78-EA17C82EB15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630794" y="3429000"/>
            <a:ext cx="972619" cy="11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https://i2.wp.com/www.sciwri.club/wp-content/uploads/2017/04/C9sPrnTXUAAtTP5.jpg?fit=1200%2C665">
            <a:extLst>
              <a:ext uri="{FF2B5EF4-FFF2-40B4-BE49-F238E27FC236}">
                <a16:creationId xmlns:a16="http://schemas.microsoft.com/office/drawing/2014/main" id="{D9CB1D74-1623-4702-8979-0DA8A1989AB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658175" y="2334282"/>
            <a:ext cx="972619" cy="114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https://www.cancer.gov/images/cdr/live/CDR774647-750.jpg">
            <a:extLst>
              <a:ext uri="{FF2B5EF4-FFF2-40B4-BE49-F238E27FC236}">
                <a16:creationId xmlns:a16="http://schemas.microsoft.com/office/drawing/2014/main" id="{233EF264-264B-45EE-9E11-B69282F4970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233" y="1124881"/>
            <a:ext cx="6280751" cy="5024599"/>
          </a:xfrm>
          <a:prstGeom prst="rect">
            <a:avLst/>
          </a:prstGeom>
          <a:noFill/>
          <a:extLst>
            <a:ext uri="{909E8E84-426E-40DD-AFC4-6F175D3DCCD1}">
              <a14:hiddenFill xmlns:a14="http://schemas.microsoft.com/office/drawing/2010/main">
                <a:solidFill>
                  <a:srgbClr val="FFFFFF"/>
                </a:solidFill>
              </a14:hiddenFill>
            </a:ext>
          </a:extLst>
        </p:spPr>
      </p:pic>
      <p:sp>
        <p:nvSpPr>
          <p:cNvPr id="52" name="Title 1">
            <a:extLst>
              <a:ext uri="{FF2B5EF4-FFF2-40B4-BE49-F238E27FC236}">
                <a16:creationId xmlns:a16="http://schemas.microsoft.com/office/drawing/2014/main" id="{0507F6E8-A31B-41CF-89C6-ADB080C3445B}"/>
              </a:ext>
            </a:extLst>
          </p:cNvPr>
          <p:cNvSpPr>
            <a:spLocks noGrp="1"/>
          </p:cNvSpPr>
          <p:nvPr>
            <p:ph type="title"/>
          </p:nvPr>
        </p:nvSpPr>
        <p:spPr>
          <a:xfrm>
            <a:off x="838200" y="365125"/>
            <a:ext cx="6324600" cy="846115"/>
          </a:xfrm>
        </p:spPr>
        <p:txBody>
          <a:bodyPr>
            <a:noAutofit/>
          </a:bodyPr>
          <a:lstStyle/>
          <a:p>
            <a:r>
              <a:rPr lang="en-GB" altLang="en-US" sz="3200" b="1" dirty="0">
                <a:cs typeface="Times New Roman" panose="02020603050405020304" pitchFamily="18" charset="0"/>
              </a:rPr>
              <a:t>CAR T cells: creating cancer assassins</a:t>
            </a:r>
            <a:endParaRPr lang="en-GB" sz="3200" b="1" dirty="0">
              <a:cs typeface="Times New Roman" panose="02020603050405020304" pitchFamily="18" charset="0"/>
            </a:endParaRPr>
          </a:p>
        </p:txBody>
      </p:sp>
      <p:sp>
        <p:nvSpPr>
          <p:cNvPr id="2" name="Footer Placeholder 1">
            <a:extLst>
              <a:ext uri="{FF2B5EF4-FFF2-40B4-BE49-F238E27FC236}">
                <a16:creationId xmlns:a16="http://schemas.microsoft.com/office/drawing/2014/main" id="{908E823D-1CBF-453D-9EB7-9A5F73F9270E}"/>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71155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BD13-2971-40C9-BEC2-93C1E8517CE1}"/>
              </a:ext>
            </a:extLst>
          </p:cNvPr>
          <p:cNvSpPr>
            <a:spLocks noGrp="1"/>
          </p:cNvSpPr>
          <p:nvPr>
            <p:ph type="title"/>
          </p:nvPr>
        </p:nvSpPr>
        <p:spPr/>
        <p:txBody>
          <a:bodyPr/>
          <a:lstStyle/>
          <a:p>
            <a:r>
              <a:rPr lang="en-US" altLang="en-US" b="1" dirty="0">
                <a:ea typeface="Cambria" panose="02040503050406030204" pitchFamily="18" charset="0"/>
                <a:cs typeface="Times New Roman" panose="02020603050405020304" pitchFamily="18" charset="0"/>
              </a:rPr>
              <a:t>What is an advanced therapy?</a:t>
            </a:r>
            <a:endParaRPr lang="en-GB" dirty="0"/>
          </a:p>
        </p:txBody>
      </p:sp>
      <p:sp>
        <p:nvSpPr>
          <p:cNvPr id="3" name="Content Placeholder 2">
            <a:extLst>
              <a:ext uri="{FF2B5EF4-FFF2-40B4-BE49-F238E27FC236}">
                <a16:creationId xmlns:a16="http://schemas.microsoft.com/office/drawing/2014/main" id="{8401D467-2D72-44D5-A75F-6DF9265FEA66}"/>
              </a:ext>
            </a:extLst>
          </p:cNvPr>
          <p:cNvSpPr>
            <a:spLocks noGrp="1"/>
          </p:cNvSpPr>
          <p:nvPr>
            <p:ph idx="1"/>
          </p:nvPr>
        </p:nvSpPr>
        <p:spPr/>
        <p:txBody>
          <a:bodyPr>
            <a:normAutofit/>
          </a:bodyPr>
          <a:lstStyle/>
          <a:p>
            <a:pPr lvl="1" indent="-685800">
              <a:spcBef>
                <a:spcPct val="0"/>
              </a:spcBef>
              <a:buFontTx/>
              <a:buNone/>
            </a:pPr>
            <a:r>
              <a:rPr lang="en-GB" altLang="en-US" sz="2000" dirty="0"/>
              <a:t>Advanced therapies are </a:t>
            </a:r>
            <a:r>
              <a:rPr lang="en-GB" sz="2000" dirty="0"/>
              <a:t>a new class of biological medicines</a:t>
            </a:r>
            <a:r>
              <a:rPr lang="en-GB" altLang="en-US" sz="2000" dirty="0"/>
              <a:t> that are based on genes, cells, or tissues</a:t>
            </a:r>
          </a:p>
          <a:p>
            <a:pPr lvl="1" indent="-685800">
              <a:spcBef>
                <a:spcPct val="0"/>
              </a:spcBef>
              <a:buFontTx/>
              <a:buNone/>
            </a:pPr>
            <a:endParaRPr lang="en-GB" altLang="en-US" sz="2000" dirty="0"/>
          </a:p>
          <a:p>
            <a:pPr lvl="1" indent="-685800">
              <a:spcBef>
                <a:spcPct val="0"/>
              </a:spcBef>
              <a:buFontTx/>
              <a:buNone/>
            </a:pPr>
            <a:r>
              <a:rPr lang="en-GB" altLang="en-US" sz="2000" dirty="0"/>
              <a:t>They offer ground-breaking new opportunities for the treatment of disease and injury</a:t>
            </a:r>
          </a:p>
          <a:p>
            <a:pPr lvl="1" indent="-685800">
              <a:spcBef>
                <a:spcPct val="0"/>
              </a:spcBef>
              <a:buFontTx/>
              <a:buNone/>
            </a:pPr>
            <a:endParaRPr lang="en-GB" altLang="en-US" sz="2000" dirty="0"/>
          </a:p>
          <a:p>
            <a:pPr lvl="1" indent="-685800">
              <a:spcBef>
                <a:spcPct val="0"/>
              </a:spcBef>
              <a:buFontTx/>
              <a:buNone/>
            </a:pPr>
            <a:r>
              <a:rPr lang="en-GB" altLang="en-US" sz="2000" b="1" u="sng" dirty="0"/>
              <a:t>A</a:t>
            </a:r>
            <a:r>
              <a:rPr lang="en-GB" altLang="en-US" sz="2000" b="1" dirty="0"/>
              <a:t>dvanced </a:t>
            </a:r>
            <a:r>
              <a:rPr lang="en-GB" altLang="en-US" sz="2000" b="1" u="sng" dirty="0"/>
              <a:t>T</a:t>
            </a:r>
            <a:r>
              <a:rPr lang="en-GB" altLang="en-US" sz="2000" b="1" dirty="0"/>
              <a:t>herapy </a:t>
            </a:r>
            <a:r>
              <a:rPr lang="en-GB" altLang="en-US" sz="2000" b="1" u="sng" dirty="0"/>
              <a:t>M</a:t>
            </a:r>
            <a:r>
              <a:rPr lang="en-GB" altLang="en-US" sz="2000" b="1" dirty="0"/>
              <a:t>edicinal </a:t>
            </a:r>
            <a:r>
              <a:rPr lang="en-GB" altLang="en-US" sz="2000" b="1" u="sng" dirty="0"/>
              <a:t>P</a:t>
            </a:r>
            <a:r>
              <a:rPr lang="en-GB" altLang="en-US" sz="2000" b="1" dirty="0"/>
              <a:t>roducts (ATMPs) </a:t>
            </a:r>
            <a:r>
              <a:rPr lang="en-GB" altLang="en-US" sz="2000" dirty="0"/>
              <a:t>are classified into 4 categories:</a:t>
            </a:r>
            <a:r>
              <a:rPr lang="en-GB" sz="1800" dirty="0"/>
              <a:t>	</a:t>
            </a:r>
          </a:p>
          <a:p>
            <a:endParaRPr lang="en-GB" dirty="0"/>
          </a:p>
        </p:txBody>
      </p:sp>
      <p:pic>
        <p:nvPicPr>
          <p:cNvPr id="7" name="Content Placeholder 4">
            <a:extLst>
              <a:ext uri="{FF2B5EF4-FFF2-40B4-BE49-F238E27FC236}">
                <a16:creationId xmlns:a16="http://schemas.microsoft.com/office/drawing/2014/main" id="{E821910E-375B-4F98-93C0-5ED12181658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0911" y="3651763"/>
            <a:ext cx="1080000" cy="1082706"/>
          </a:xfrm>
          <a:prstGeom prst="rect">
            <a:avLst/>
          </a:prstGeom>
        </p:spPr>
      </p:pic>
      <p:sp>
        <p:nvSpPr>
          <p:cNvPr id="13" name="Rectangle 12">
            <a:extLst>
              <a:ext uri="{FF2B5EF4-FFF2-40B4-BE49-F238E27FC236}">
                <a16:creationId xmlns:a16="http://schemas.microsoft.com/office/drawing/2014/main" id="{33304B98-6272-4CFA-A5E7-AB5BE553E00F}"/>
              </a:ext>
            </a:extLst>
          </p:cNvPr>
          <p:cNvSpPr/>
          <p:nvPr/>
        </p:nvSpPr>
        <p:spPr>
          <a:xfrm>
            <a:off x="838200" y="4942489"/>
            <a:ext cx="2593620" cy="646331"/>
          </a:xfrm>
          <a:prstGeom prst="rect">
            <a:avLst/>
          </a:prstGeom>
        </p:spPr>
        <p:txBody>
          <a:bodyPr wrap="square">
            <a:spAutoFit/>
          </a:bodyPr>
          <a:lstStyle/>
          <a:p>
            <a:pPr algn="ctr"/>
            <a:r>
              <a:rPr lang="en-GB" dirty="0"/>
              <a:t>gene therapy</a:t>
            </a:r>
          </a:p>
          <a:p>
            <a:pPr algn="ctr"/>
            <a:r>
              <a:rPr lang="en-GB" dirty="0"/>
              <a:t>medicinal product</a:t>
            </a:r>
          </a:p>
        </p:txBody>
      </p:sp>
      <p:pic>
        <p:nvPicPr>
          <p:cNvPr id="11" name="Picture 10" descr="A close up of a logo&#10;&#10;Description generated with high confidence">
            <a:extLst>
              <a:ext uri="{FF2B5EF4-FFF2-40B4-BE49-F238E27FC236}">
                <a16:creationId xmlns:a16="http://schemas.microsoft.com/office/drawing/2014/main" id="{DC364881-1F70-4BCD-B7E3-D8F7E683A13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7466" y="3651763"/>
            <a:ext cx="1080000" cy="1082706"/>
          </a:xfrm>
          <a:prstGeom prst="rect">
            <a:avLst/>
          </a:prstGeom>
        </p:spPr>
      </p:pic>
      <p:sp>
        <p:nvSpPr>
          <p:cNvPr id="14" name="Rectangle 13">
            <a:extLst>
              <a:ext uri="{FF2B5EF4-FFF2-40B4-BE49-F238E27FC236}">
                <a16:creationId xmlns:a16="http://schemas.microsoft.com/office/drawing/2014/main" id="{88C612B3-2A40-49CA-861D-DDA86444D218}"/>
              </a:ext>
            </a:extLst>
          </p:cNvPr>
          <p:cNvSpPr/>
          <p:nvPr/>
        </p:nvSpPr>
        <p:spPr>
          <a:xfrm>
            <a:off x="3724170" y="4942489"/>
            <a:ext cx="2066591" cy="646331"/>
          </a:xfrm>
          <a:prstGeom prst="rect">
            <a:avLst/>
          </a:prstGeom>
        </p:spPr>
        <p:txBody>
          <a:bodyPr wrap="none">
            <a:spAutoFit/>
          </a:bodyPr>
          <a:lstStyle/>
          <a:p>
            <a:pPr algn="ctr"/>
            <a:r>
              <a:rPr lang="en-GB" dirty="0"/>
              <a:t>somatic cell therapy</a:t>
            </a:r>
          </a:p>
          <a:p>
            <a:pPr algn="ctr"/>
            <a:r>
              <a:rPr lang="en-GB" dirty="0"/>
              <a:t>medicinal product</a:t>
            </a:r>
          </a:p>
        </p:txBody>
      </p:sp>
      <p:pic>
        <p:nvPicPr>
          <p:cNvPr id="12" name="Picture 11" descr="A close up of a logo&#10;&#10;Description generated with high confidence">
            <a:extLst>
              <a:ext uri="{FF2B5EF4-FFF2-40B4-BE49-F238E27FC236}">
                <a16:creationId xmlns:a16="http://schemas.microsoft.com/office/drawing/2014/main" id="{D65E5259-EEAD-44C5-B5CA-C9E935B973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90575" y="3651763"/>
            <a:ext cx="1080000" cy="1082706"/>
          </a:xfrm>
          <a:prstGeom prst="rect">
            <a:avLst/>
          </a:prstGeom>
        </p:spPr>
      </p:pic>
      <p:sp>
        <p:nvSpPr>
          <p:cNvPr id="15" name="Rectangle 14">
            <a:extLst>
              <a:ext uri="{FF2B5EF4-FFF2-40B4-BE49-F238E27FC236}">
                <a16:creationId xmlns:a16="http://schemas.microsoft.com/office/drawing/2014/main" id="{3C4C1E20-4AAE-4723-BB1E-245702125739}"/>
              </a:ext>
            </a:extLst>
          </p:cNvPr>
          <p:cNvSpPr/>
          <p:nvPr/>
        </p:nvSpPr>
        <p:spPr>
          <a:xfrm>
            <a:off x="9485703" y="4942489"/>
            <a:ext cx="1120500" cy="646331"/>
          </a:xfrm>
          <a:prstGeom prst="rect">
            <a:avLst/>
          </a:prstGeom>
        </p:spPr>
        <p:txBody>
          <a:bodyPr wrap="none">
            <a:spAutoFit/>
          </a:bodyPr>
          <a:lstStyle/>
          <a:p>
            <a:pPr algn="ctr"/>
            <a:r>
              <a:rPr lang="en-GB" dirty="0"/>
              <a:t>combined</a:t>
            </a:r>
          </a:p>
          <a:p>
            <a:pPr algn="ctr"/>
            <a:r>
              <a:rPr lang="en-GB" dirty="0"/>
              <a:t>ATMP</a:t>
            </a:r>
          </a:p>
        </p:txBody>
      </p:sp>
      <p:pic>
        <p:nvPicPr>
          <p:cNvPr id="6" name="Picture 5">
            <a:extLst>
              <a:ext uri="{FF2B5EF4-FFF2-40B4-BE49-F238E27FC236}">
                <a16:creationId xmlns:a16="http://schemas.microsoft.com/office/drawing/2014/main" id="{C5DAC865-3947-4E20-84A7-9E58DD5049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4021" y="3651763"/>
            <a:ext cx="1080000" cy="1082706"/>
          </a:xfrm>
          <a:prstGeom prst="rect">
            <a:avLst/>
          </a:prstGeom>
        </p:spPr>
      </p:pic>
      <p:sp>
        <p:nvSpPr>
          <p:cNvPr id="16" name="Rectangle 15">
            <a:extLst>
              <a:ext uri="{FF2B5EF4-FFF2-40B4-BE49-F238E27FC236}">
                <a16:creationId xmlns:a16="http://schemas.microsoft.com/office/drawing/2014/main" id="{4D4B57F8-39C3-4649-BF6C-10A7AC74D1BB}"/>
              </a:ext>
            </a:extLst>
          </p:cNvPr>
          <p:cNvSpPr/>
          <p:nvPr/>
        </p:nvSpPr>
        <p:spPr>
          <a:xfrm>
            <a:off x="6467621" y="4942489"/>
            <a:ext cx="1850378" cy="646331"/>
          </a:xfrm>
          <a:prstGeom prst="rect">
            <a:avLst/>
          </a:prstGeom>
        </p:spPr>
        <p:txBody>
          <a:bodyPr wrap="none">
            <a:spAutoFit/>
          </a:bodyPr>
          <a:lstStyle/>
          <a:p>
            <a:pPr algn="ctr"/>
            <a:r>
              <a:rPr lang="en-GB" dirty="0"/>
              <a:t>tissue engineered</a:t>
            </a:r>
          </a:p>
          <a:p>
            <a:pPr algn="ctr"/>
            <a:r>
              <a:rPr lang="en-GB" dirty="0"/>
              <a:t>product</a:t>
            </a:r>
          </a:p>
        </p:txBody>
      </p:sp>
      <p:sp>
        <p:nvSpPr>
          <p:cNvPr id="4" name="Footer Placeholder 3">
            <a:extLst>
              <a:ext uri="{FF2B5EF4-FFF2-40B4-BE49-F238E27FC236}">
                <a16:creationId xmlns:a16="http://schemas.microsoft.com/office/drawing/2014/main" id="{CE28B384-C769-4701-910A-79854B9349F7}"/>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431989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1C7E14B-E95A-4FB2-8E18-5A393C3F22E2}"/>
              </a:ext>
            </a:extLst>
          </p:cNvPr>
          <p:cNvSpPr txBox="1">
            <a:spLocks/>
          </p:cNvSpPr>
          <p:nvPr/>
        </p:nvSpPr>
        <p:spPr>
          <a:xfrm>
            <a:off x="838200" y="365125"/>
            <a:ext cx="6324600" cy="846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200" b="1" dirty="0">
                <a:cs typeface="Times New Roman" panose="02020603050405020304" pitchFamily="18" charset="0"/>
              </a:rPr>
              <a:t>CAR T cells side effects and toxicities</a:t>
            </a:r>
            <a:endParaRPr lang="en-GB" sz="3200" b="1" dirty="0">
              <a:cs typeface="Times New Roman" panose="02020603050405020304" pitchFamily="18" charset="0"/>
            </a:endParaRPr>
          </a:p>
        </p:txBody>
      </p:sp>
      <p:grpSp>
        <p:nvGrpSpPr>
          <p:cNvPr id="24" name="Group 23">
            <a:extLst>
              <a:ext uri="{FF2B5EF4-FFF2-40B4-BE49-F238E27FC236}">
                <a16:creationId xmlns:a16="http://schemas.microsoft.com/office/drawing/2014/main" id="{E39C27EE-7F28-4DD1-9CD8-18BF7D7AD62D}"/>
              </a:ext>
            </a:extLst>
          </p:cNvPr>
          <p:cNvGrpSpPr/>
          <p:nvPr/>
        </p:nvGrpSpPr>
        <p:grpSpPr>
          <a:xfrm>
            <a:off x="1387727" y="2626728"/>
            <a:ext cx="9502354" cy="1359397"/>
            <a:chOff x="1387727" y="2594644"/>
            <a:chExt cx="9502354" cy="1359397"/>
          </a:xfrm>
        </p:grpSpPr>
        <p:sp>
          <p:nvSpPr>
            <p:cNvPr id="18" name="Rectangle 17">
              <a:extLst>
                <a:ext uri="{FF2B5EF4-FFF2-40B4-BE49-F238E27FC236}">
                  <a16:creationId xmlns:a16="http://schemas.microsoft.com/office/drawing/2014/main" id="{26294A8B-4318-45CA-B21E-6EF81BF433E1}"/>
                </a:ext>
              </a:extLst>
            </p:cNvPr>
            <p:cNvSpPr/>
            <p:nvPr/>
          </p:nvSpPr>
          <p:spPr>
            <a:xfrm>
              <a:off x="1387727"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C0BF9BAF-F691-4FD1-8BC9-156B6A639986}"/>
                </a:ext>
              </a:extLst>
            </p:cNvPr>
            <p:cNvSpPr/>
            <p:nvPr/>
          </p:nvSpPr>
          <p:spPr>
            <a:xfrm>
              <a:off x="3423466"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1381DFDD-D3A8-4ED1-98FE-95EE1C460672}"/>
                </a:ext>
              </a:extLst>
            </p:cNvPr>
            <p:cNvSpPr/>
            <p:nvPr/>
          </p:nvSpPr>
          <p:spPr>
            <a:xfrm>
              <a:off x="5459206"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DA6919A-244E-4421-B4EB-889E55628CF4}"/>
                </a:ext>
              </a:extLst>
            </p:cNvPr>
            <p:cNvSpPr/>
            <p:nvPr/>
          </p:nvSpPr>
          <p:spPr>
            <a:xfrm>
              <a:off x="7494945"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95AF6A6-6718-48AF-B7A1-0C04E67FA7FB}"/>
                </a:ext>
              </a:extLst>
            </p:cNvPr>
            <p:cNvSpPr/>
            <p:nvPr/>
          </p:nvSpPr>
          <p:spPr>
            <a:xfrm>
              <a:off x="9530685" y="2594644"/>
              <a:ext cx="1359396" cy="1359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6" name="Graphic 15" descr="Brain in head">
            <a:extLst>
              <a:ext uri="{FF2B5EF4-FFF2-40B4-BE49-F238E27FC236}">
                <a16:creationId xmlns:a16="http://schemas.microsoft.com/office/drawing/2014/main" id="{4D07E780-F21F-4D3A-9FC5-86CFDB3732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63616" y="2845299"/>
            <a:ext cx="914400" cy="914400"/>
          </a:xfrm>
          <a:prstGeom prst="rect">
            <a:avLst/>
          </a:prstGeom>
        </p:spPr>
      </p:pic>
      <p:pic>
        <p:nvPicPr>
          <p:cNvPr id="12" name="Graphic 11" descr="Thermometer">
            <a:extLst>
              <a:ext uri="{FF2B5EF4-FFF2-40B4-BE49-F238E27FC236}">
                <a16:creationId xmlns:a16="http://schemas.microsoft.com/office/drawing/2014/main" id="{E2DF523A-D2E9-4935-9F76-7698C59DEF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02963" y="2871368"/>
            <a:ext cx="914400" cy="914400"/>
          </a:xfrm>
          <a:prstGeom prst="rect">
            <a:avLst/>
          </a:prstGeom>
        </p:spPr>
      </p:pic>
      <p:pic>
        <p:nvPicPr>
          <p:cNvPr id="5" name="Content Placeholder 4" descr="Bullseye">
            <a:extLst>
              <a:ext uri="{FF2B5EF4-FFF2-40B4-BE49-F238E27FC236}">
                <a16:creationId xmlns:a16="http://schemas.microsoft.com/office/drawing/2014/main" id="{7391CF18-639F-45BE-9A30-64A3FFD7886F}"/>
              </a:ext>
            </a:extLst>
          </p:cNvPr>
          <p:cNvPicPr>
            <a:picLocks noGrp="1" noChangeAspect="1"/>
          </p:cNvPicPr>
          <p:nvPr>
            <p:ph idx="1"/>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14234" y="2819231"/>
            <a:ext cx="914400" cy="914400"/>
          </a:xfrm>
        </p:spPr>
      </p:pic>
      <p:pic>
        <p:nvPicPr>
          <p:cNvPr id="10" name="Graphic 9" descr="Lightning bolt">
            <a:extLst>
              <a:ext uri="{FF2B5EF4-FFF2-40B4-BE49-F238E27FC236}">
                <a16:creationId xmlns:a16="http://schemas.microsoft.com/office/drawing/2014/main" id="{7F8BDE4F-D94B-4A23-9243-50ABA50C6D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10225" y="2871368"/>
            <a:ext cx="914400" cy="914400"/>
          </a:xfrm>
          <a:prstGeom prst="rect">
            <a:avLst/>
          </a:prstGeom>
        </p:spPr>
      </p:pic>
      <p:sp>
        <p:nvSpPr>
          <p:cNvPr id="25" name="TextBox 24">
            <a:extLst>
              <a:ext uri="{FF2B5EF4-FFF2-40B4-BE49-F238E27FC236}">
                <a16:creationId xmlns:a16="http://schemas.microsoft.com/office/drawing/2014/main" id="{DD6B6095-2C90-471A-AFA4-E41FFBDEBD28}"/>
              </a:ext>
            </a:extLst>
          </p:cNvPr>
          <p:cNvSpPr txBox="1"/>
          <p:nvPr/>
        </p:nvSpPr>
        <p:spPr>
          <a:xfrm>
            <a:off x="1112963" y="4253848"/>
            <a:ext cx="1908923" cy="646331"/>
          </a:xfrm>
          <a:prstGeom prst="rect">
            <a:avLst/>
          </a:prstGeom>
          <a:noFill/>
        </p:spPr>
        <p:txBody>
          <a:bodyPr wrap="square" rtlCol="0">
            <a:spAutoFit/>
          </a:bodyPr>
          <a:lstStyle/>
          <a:p>
            <a:pPr algn="ctr"/>
            <a:r>
              <a:rPr lang="en-GB" dirty="0"/>
              <a:t>Cytokine release syndrome (CRS)</a:t>
            </a:r>
          </a:p>
        </p:txBody>
      </p:sp>
      <p:sp>
        <p:nvSpPr>
          <p:cNvPr id="26" name="TextBox 25">
            <a:extLst>
              <a:ext uri="{FF2B5EF4-FFF2-40B4-BE49-F238E27FC236}">
                <a16:creationId xmlns:a16="http://schemas.microsoft.com/office/drawing/2014/main" id="{8BB6348D-60AC-4C93-9B7A-85661E196259}"/>
              </a:ext>
            </a:extLst>
          </p:cNvPr>
          <p:cNvSpPr txBox="1"/>
          <p:nvPr/>
        </p:nvSpPr>
        <p:spPr>
          <a:xfrm>
            <a:off x="3151502" y="4392347"/>
            <a:ext cx="1908923" cy="369332"/>
          </a:xfrm>
          <a:prstGeom prst="rect">
            <a:avLst/>
          </a:prstGeom>
          <a:noFill/>
        </p:spPr>
        <p:txBody>
          <a:bodyPr wrap="square" rtlCol="0">
            <a:spAutoFit/>
          </a:bodyPr>
          <a:lstStyle/>
          <a:p>
            <a:pPr algn="ctr"/>
            <a:r>
              <a:rPr lang="en-GB" dirty="0"/>
              <a:t>Neurotoxicity</a:t>
            </a:r>
          </a:p>
        </p:txBody>
      </p:sp>
      <p:sp>
        <p:nvSpPr>
          <p:cNvPr id="27" name="TextBox 26">
            <a:extLst>
              <a:ext uri="{FF2B5EF4-FFF2-40B4-BE49-F238E27FC236}">
                <a16:creationId xmlns:a16="http://schemas.microsoft.com/office/drawing/2014/main" id="{DCAC145B-F832-478C-A312-1E7379C8BFD9}"/>
              </a:ext>
            </a:extLst>
          </p:cNvPr>
          <p:cNvSpPr txBox="1"/>
          <p:nvPr/>
        </p:nvSpPr>
        <p:spPr>
          <a:xfrm>
            <a:off x="5190041" y="4253848"/>
            <a:ext cx="1908923" cy="646331"/>
          </a:xfrm>
          <a:prstGeom prst="rect">
            <a:avLst/>
          </a:prstGeom>
          <a:noFill/>
        </p:spPr>
        <p:txBody>
          <a:bodyPr wrap="square" rtlCol="0">
            <a:spAutoFit/>
          </a:bodyPr>
          <a:lstStyle/>
          <a:p>
            <a:pPr algn="ctr"/>
            <a:r>
              <a:rPr lang="en-GB" dirty="0"/>
              <a:t>Tumour lysis</a:t>
            </a:r>
          </a:p>
          <a:p>
            <a:pPr algn="ctr"/>
            <a:r>
              <a:rPr lang="en-GB" dirty="0"/>
              <a:t>syndrome</a:t>
            </a:r>
          </a:p>
        </p:txBody>
      </p:sp>
      <p:sp>
        <p:nvSpPr>
          <p:cNvPr id="28" name="TextBox 27">
            <a:extLst>
              <a:ext uri="{FF2B5EF4-FFF2-40B4-BE49-F238E27FC236}">
                <a16:creationId xmlns:a16="http://schemas.microsoft.com/office/drawing/2014/main" id="{64478470-C557-4A1F-B229-8D0DED04820F}"/>
              </a:ext>
            </a:extLst>
          </p:cNvPr>
          <p:cNvSpPr txBox="1"/>
          <p:nvPr/>
        </p:nvSpPr>
        <p:spPr>
          <a:xfrm>
            <a:off x="7228580" y="4253848"/>
            <a:ext cx="1908923" cy="646331"/>
          </a:xfrm>
          <a:prstGeom prst="rect">
            <a:avLst/>
          </a:prstGeom>
          <a:noFill/>
        </p:spPr>
        <p:txBody>
          <a:bodyPr wrap="square" rtlCol="0">
            <a:spAutoFit/>
          </a:bodyPr>
          <a:lstStyle/>
          <a:p>
            <a:pPr algn="ctr"/>
            <a:r>
              <a:rPr lang="en-GB" dirty="0"/>
              <a:t>On-target, off-tumour toxicity</a:t>
            </a:r>
          </a:p>
        </p:txBody>
      </p:sp>
      <p:sp>
        <p:nvSpPr>
          <p:cNvPr id="29" name="TextBox 28">
            <a:extLst>
              <a:ext uri="{FF2B5EF4-FFF2-40B4-BE49-F238E27FC236}">
                <a16:creationId xmlns:a16="http://schemas.microsoft.com/office/drawing/2014/main" id="{9B1CC6D4-94E5-41B9-84F3-5E20521A3B9E}"/>
              </a:ext>
            </a:extLst>
          </p:cNvPr>
          <p:cNvSpPr txBox="1"/>
          <p:nvPr/>
        </p:nvSpPr>
        <p:spPr>
          <a:xfrm>
            <a:off x="9267119" y="4392347"/>
            <a:ext cx="1908923" cy="646331"/>
          </a:xfrm>
          <a:prstGeom prst="rect">
            <a:avLst/>
          </a:prstGeom>
          <a:noFill/>
        </p:spPr>
        <p:txBody>
          <a:bodyPr wrap="square" rtlCol="0">
            <a:spAutoFit/>
          </a:bodyPr>
          <a:lstStyle/>
          <a:p>
            <a:pPr algn="ctr"/>
            <a:r>
              <a:rPr lang="en-GB" dirty="0"/>
              <a:t>Allergic reactions and anaphylaxis</a:t>
            </a:r>
          </a:p>
        </p:txBody>
      </p:sp>
      <p:pic>
        <p:nvPicPr>
          <p:cNvPr id="31" name="Graphic 30" descr="Siren">
            <a:extLst>
              <a:ext uri="{FF2B5EF4-FFF2-40B4-BE49-F238E27FC236}">
                <a16:creationId xmlns:a16="http://schemas.microsoft.com/office/drawing/2014/main" id="{062E3C97-C6A4-44F5-BB1B-B59BB7F080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3183" y="2817636"/>
            <a:ext cx="914400" cy="914400"/>
          </a:xfrm>
          <a:prstGeom prst="rect">
            <a:avLst/>
          </a:prstGeom>
        </p:spPr>
      </p:pic>
      <p:sp>
        <p:nvSpPr>
          <p:cNvPr id="2" name="Footer Placeholder 1">
            <a:extLst>
              <a:ext uri="{FF2B5EF4-FFF2-40B4-BE49-F238E27FC236}">
                <a16:creationId xmlns:a16="http://schemas.microsoft.com/office/drawing/2014/main" id="{CFBB6F9C-6A82-4746-B595-8B1135E3557E}"/>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475161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CE4353-0EAE-4511-9EF7-C90BDA49811B}"/>
              </a:ext>
            </a:extLst>
          </p:cNvPr>
          <p:cNvSpPr/>
          <p:nvPr/>
        </p:nvSpPr>
        <p:spPr>
          <a:xfrm>
            <a:off x="838200" y="1633351"/>
            <a:ext cx="9026045" cy="2215991"/>
          </a:xfrm>
          <a:prstGeom prst="rect">
            <a:avLst/>
          </a:prstGeom>
        </p:spPr>
        <p:txBody>
          <a:bodyPr wrap="square">
            <a:spAutoFit/>
          </a:bodyPr>
          <a:lstStyle/>
          <a:p>
            <a:pPr>
              <a:spcBef>
                <a:spcPct val="0"/>
              </a:spcBef>
            </a:pPr>
            <a:r>
              <a:rPr lang="en-GB" altLang="en-US" sz="3200" b="1" dirty="0">
                <a:solidFill>
                  <a:schemeClr val="accent1"/>
                </a:solidFill>
                <a:latin typeface="lato"/>
              </a:rPr>
              <a:t>“CAR-T therapy is a true game changer</a:t>
            </a:r>
            <a:endParaRPr lang="en-GB" altLang="en-US" sz="2000" b="1" dirty="0">
              <a:solidFill>
                <a:schemeClr val="accent1"/>
              </a:solidFill>
              <a:latin typeface="lato"/>
            </a:endParaRPr>
          </a:p>
          <a:p>
            <a:pPr>
              <a:spcBef>
                <a:spcPct val="0"/>
              </a:spcBef>
            </a:pPr>
            <a:r>
              <a:rPr lang="en-GB" altLang="en-US" sz="2400" b="1" dirty="0">
                <a:solidFill>
                  <a:schemeClr val="accent1"/>
                </a:solidFill>
                <a:latin typeface="lato"/>
              </a:rPr>
              <a:t>and NHS cancer patients are now going to be amongst the first in the world to benefit.”</a:t>
            </a:r>
          </a:p>
          <a:p>
            <a:pPr algn="r">
              <a:spcBef>
                <a:spcPts val="600"/>
              </a:spcBef>
              <a:buFontTx/>
              <a:buNone/>
            </a:pPr>
            <a:r>
              <a:rPr lang="en-GB" altLang="en-US" dirty="0">
                <a:solidFill>
                  <a:schemeClr val="accent1"/>
                </a:solidFill>
                <a:latin typeface="lato"/>
              </a:rPr>
              <a:t>Simon Stevens, Chief Executive of NHS England</a:t>
            </a:r>
          </a:p>
          <a:p>
            <a:pPr algn="r">
              <a:spcBef>
                <a:spcPct val="0"/>
              </a:spcBef>
              <a:buFontTx/>
              <a:buNone/>
            </a:pPr>
            <a:endParaRPr lang="en-GB" altLang="en-US" sz="2000" b="1" dirty="0">
              <a:solidFill>
                <a:schemeClr val="accent1"/>
              </a:solidFill>
              <a:latin typeface="lato"/>
            </a:endParaRPr>
          </a:p>
          <a:p>
            <a:pPr>
              <a:spcBef>
                <a:spcPct val="0"/>
              </a:spcBef>
              <a:buFontTx/>
              <a:buNone/>
            </a:pPr>
            <a:endParaRPr lang="en-GB" altLang="en-US" sz="1600" dirty="0">
              <a:solidFill>
                <a:schemeClr val="accent1"/>
              </a:solidFill>
              <a:latin typeface="lato"/>
            </a:endParaRPr>
          </a:p>
        </p:txBody>
      </p:sp>
      <p:pic>
        <p:nvPicPr>
          <p:cNvPr id="6" name="Content Placeholder 4">
            <a:extLst>
              <a:ext uri="{FF2B5EF4-FFF2-40B4-BE49-F238E27FC236}">
                <a16:creationId xmlns:a16="http://schemas.microsoft.com/office/drawing/2014/main" id="{BFE3317B-AC61-46CB-A63F-4A90CA642F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Rectangle: Rounded Corners 6">
            <a:hlinkClick r:id="rId4" action="ppaction://hlinksldjump"/>
            <a:extLst>
              <a:ext uri="{FF2B5EF4-FFF2-40B4-BE49-F238E27FC236}">
                <a16:creationId xmlns:a16="http://schemas.microsoft.com/office/drawing/2014/main" id="{EF0E1B64-902B-400F-8217-C13937179210}"/>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E6C2BCDC-91E6-45F3-95D5-54271331F797}"/>
              </a:ext>
            </a:extLst>
          </p:cNvPr>
          <p:cNvSpPr>
            <a:spLocks noGrp="1"/>
          </p:cNvSpPr>
          <p:nvPr>
            <p:ph type="title"/>
          </p:nvPr>
        </p:nvSpPr>
        <p:spPr>
          <a:xfrm>
            <a:off x="838200" y="365125"/>
            <a:ext cx="6324600" cy="846115"/>
          </a:xfrm>
        </p:spPr>
        <p:txBody>
          <a:bodyPr>
            <a:noAutofit/>
          </a:bodyPr>
          <a:lstStyle/>
          <a:p>
            <a:r>
              <a:rPr lang="en-GB" altLang="en-US" sz="3200" b="1" dirty="0">
                <a:cs typeface="Times New Roman" panose="02020603050405020304" pitchFamily="18" charset="0"/>
              </a:rPr>
              <a:t>CAR T cells: creating cancer assassins</a:t>
            </a:r>
            <a:endParaRPr lang="en-GB" sz="3200" b="1" dirty="0">
              <a:cs typeface="Times New Roman" panose="02020603050405020304" pitchFamily="18" charset="0"/>
            </a:endParaRPr>
          </a:p>
        </p:txBody>
      </p:sp>
      <p:sp>
        <p:nvSpPr>
          <p:cNvPr id="2" name="Rectangle 1">
            <a:extLst>
              <a:ext uri="{FF2B5EF4-FFF2-40B4-BE49-F238E27FC236}">
                <a16:creationId xmlns:a16="http://schemas.microsoft.com/office/drawing/2014/main" id="{BD085999-3E18-47F3-BF44-326E58F9DA7F}"/>
              </a:ext>
            </a:extLst>
          </p:cNvPr>
          <p:cNvSpPr/>
          <p:nvPr/>
        </p:nvSpPr>
        <p:spPr>
          <a:xfrm>
            <a:off x="838200" y="3726120"/>
            <a:ext cx="8259233" cy="2400657"/>
          </a:xfrm>
          <a:prstGeom prst="rect">
            <a:avLst/>
          </a:prstGeom>
        </p:spPr>
        <p:txBody>
          <a:bodyPr wrap="square">
            <a:spAutoFit/>
          </a:bodyPr>
          <a:lstStyle/>
          <a:p>
            <a:r>
              <a:rPr lang="en-GB" sz="2400" b="1" dirty="0">
                <a:solidFill>
                  <a:schemeClr val="accent1"/>
                </a:solidFill>
                <a:latin typeface="lato"/>
              </a:rPr>
              <a:t>“CAR T-cell therapy is the most promising </a:t>
            </a:r>
            <a:r>
              <a:rPr lang="en-GB" sz="3200" b="1" dirty="0">
                <a:solidFill>
                  <a:schemeClr val="accent1"/>
                </a:solidFill>
                <a:latin typeface="lato"/>
              </a:rPr>
              <a:t>breakthrough in blood cancer treatment </a:t>
            </a:r>
            <a:r>
              <a:rPr lang="en-GB" sz="2400" b="1" dirty="0">
                <a:solidFill>
                  <a:schemeClr val="accent1"/>
                </a:solidFill>
                <a:latin typeface="lato"/>
              </a:rPr>
              <a:t>of the past decade, with the potential to be used much more widely in the future.”</a:t>
            </a:r>
          </a:p>
          <a:p>
            <a:pPr>
              <a:spcBef>
                <a:spcPts val="1200"/>
              </a:spcBef>
            </a:pPr>
            <a:r>
              <a:rPr lang="en-GB" dirty="0">
                <a:solidFill>
                  <a:schemeClr val="accent1"/>
                </a:solidFill>
                <a:latin typeface="lato"/>
              </a:rPr>
              <a:t>Dr Alasdair Rankin, Director of Research and Patient Experience at the blood cancer charity </a:t>
            </a:r>
            <a:r>
              <a:rPr lang="en-GB" dirty="0" err="1">
                <a:solidFill>
                  <a:schemeClr val="accent1"/>
                </a:solidFill>
                <a:latin typeface="lato"/>
              </a:rPr>
              <a:t>Bloodwise</a:t>
            </a:r>
            <a:endParaRPr lang="en-GB" dirty="0">
              <a:solidFill>
                <a:schemeClr val="accent1"/>
              </a:solidFill>
              <a:latin typeface="lato"/>
            </a:endParaRPr>
          </a:p>
        </p:txBody>
      </p:sp>
      <p:sp>
        <p:nvSpPr>
          <p:cNvPr id="3" name="Footer Placeholder 2">
            <a:extLst>
              <a:ext uri="{FF2B5EF4-FFF2-40B4-BE49-F238E27FC236}">
                <a16:creationId xmlns:a16="http://schemas.microsoft.com/office/drawing/2014/main" id="{5532885B-B7F1-451D-9671-93EF8EC0E5A8}"/>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940499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87CFA-068C-4E4D-8145-A78B23E3E61C}"/>
              </a:ext>
            </a:extLst>
          </p:cNvPr>
          <p:cNvSpPr>
            <a:spLocks noGrp="1"/>
          </p:cNvSpPr>
          <p:nvPr>
            <p:ph type="title"/>
          </p:nvPr>
        </p:nvSpPr>
        <p:spPr/>
        <p:txBody>
          <a:bodyPr>
            <a:normAutofit/>
          </a:bodyPr>
          <a:lstStyle/>
          <a:p>
            <a:r>
              <a:rPr lang="en-GB" sz="3200" b="1" dirty="0">
                <a:cs typeface="Times New Roman" panose="02020603050405020304" pitchFamily="18" charset="0"/>
              </a:rPr>
              <a:t>Strimvelis: bursting the bubble</a:t>
            </a:r>
          </a:p>
        </p:txBody>
      </p:sp>
      <p:sp>
        <p:nvSpPr>
          <p:cNvPr id="3" name="Content Placeholder 2">
            <a:extLst>
              <a:ext uri="{FF2B5EF4-FFF2-40B4-BE49-F238E27FC236}">
                <a16:creationId xmlns:a16="http://schemas.microsoft.com/office/drawing/2014/main" id="{6B4BBDAC-4C8D-44D8-86A5-3A93977807CB}"/>
              </a:ext>
            </a:extLst>
          </p:cNvPr>
          <p:cNvSpPr>
            <a:spLocks noGrp="1"/>
          </p:cNvSpPr>
          <p:nvPr>
            <p:ph idx="1"/>
          </p:nvPr>
        </p:nvSpPr>
        <p:spPr>
          <a:xfrm>
            <a:off x="626533" y="1924543"/>
            <a:ext cx="6920315" cy="4252420"/>
          </a:xfrm>
        </p:spPr>
        <p:txBody>
          <a:bodyPr>
            <a:normAutofit fontScale="70000" lnSpcReduction="20000"/>
          </a:bodyPr>
          <a:lstStyle/>
          <a:p>
            <a:pPr marL="0" indent="0">
              <a:buNone/>
              <a:defRPr/>
            </a:pPr>
            <a:r>
              <a:rPr lang="en-GB" altLang="en-US" dirty="0">
                <a:ea typeface="Cambria" panose="02040503050406030204" pitchFamily="18" charset="0"/>
                <a:cs typeface="Times New Roman" panose="02020603050405020304" pitchFamily="18" charset="0"/>
              </a:rPr>
              <a:t>ADA–SCID is a rare inherited condition that affects ~15 patients per year in Europe.</a:t>
            </a:r>
          </a:p>
          <a:p>
            <a:pPr marL="0" indent="0">
              <a:buNone/>
              <a:defRPr/>
            </a:pPr>
            <a:endParaRPr lang="en-GB" altLang="en-US" dirty="0">
              <a:ea typeface="Cambria" panose="02040503050406030204" pitchFamily="18" charset="0"/>
              <a:cs typeface="Times New Roman" panose="02020603050405020304" pitchFamily="18" charset="0"/>
            </a:endParaRPr>
          </a:p>
          <a:p>
            <a:pPr marL="0" indent="0">
              <a:buNone/>
              <a:defRPr/>
            </a:pPr>
            <a:r>
              <a:rPr lang="en-GB" altLang="en-US" dirty="0">
                <a:ea typeface="Cambria" panose="02040503050406030204" pitchFamily="18" charset="0"/>
                <a:cs typeface="Times New Roman" panose="02020603050405020304" pitchFamily="18" charset="0"/>
              </a:rPr>
              <a:t>Patients have a genetic deficiency in an enzyme that is essential for maintaining healthy lymphocytes. Their immune systems are severely impaired which can result in life-threatening infections.</a:t>
            </a:r>
          </a:p>
          <a:p>
            <a:pPr marL="0" indent="0">
              <a:buNone/>
              <a:defRPr/>
            </a:pPr>
            <a:endParaRPr lang="en-GB" altLang="en-US" dirty="0">
              <a:ea typeface="Cambria" panose="02040503050406030204" pitchFamily="18" charset="0"/>
              <a:cs typeface="Times New Roman" panose="02020603050405020304" pitchFamily="18" charset="0"/>
            </a:endParaRPr>
          </a:p>
          <a:p>
            <a:pPr marL="0" indent="0">
              <a:buNone/>
              <a:defRPr/>
            </a:pPr>
            <a:r>
              <a:rPr lang="en-GB" altLang="en-US" dirty="0">
                <a:ea typeface="Cambria" panose="02040503050406030204" pitchFamily="18" charset="0"/>
                <a:cs typeface="Times New Roman" panose="02020603050405020304" pitchFamily="18" charset="0"/>
              </a:rPr>
              <a:t>Treatment for ADA–SCID includes allogeneic haematopoietic stem cell transplant. These are carry risks and it is not always possible to find a good match. </a:t>
            </a:r>
          </a:p>
          <a:p>
            <a:pPr marL="0" indent="0">
              <a:buNone/>
              <a:defRPr/>
            </a:pPr>
            <a:endParaRPr lang="en-GB" altLang="en-US" dirty="0">
              <a:ea typeface="Cambria" panose="02040503050406030204" pitchFamily="18" charset="0"/>
              <a:cs typeface="Times New Roman" panose="02020603050405020304" pitchFamily="18" charset="0"/>
            </a:endParaRPr>
          </a:p>
          <a:p>
            <a:pPr marL="0" indent="0">
              <a:buNone/>
              <a:defRPr/>
            </a:pPr>
            <a:r>
              <a:rPr lang="en-GB" altLang="en-US" dirty="0">
                <a:ea typeface="Cambria" panose="02040503050406030204" pitchFamily="18" charset="0"/>
                <a:cs typeface="Times New Roman" panose="02020603050405020304" pitchFamily="18" charset="0"/>
              </a:rPr>
              <a:t>In February 2018 NICE approved Strimvelis for treating ADA-SCID patients without a suitably matched stem cell donor.</a:t>
            </a:r>
          </a:p>
        </p:txBody>
      </p:sp>
      <p:pic>
        <p:nvPicPr>
          <p:cNvPr id="4" name="Picture 2" descr="https://media.wired.com/photos/5934813f714b881cb296d53c/master/w_500,c_limit/bubbleboy1_f.jpg">
            <a:extLst>
              <a:ext uri="{FF2B5EF4-FFF2-40B4-BE49-F238E27FC236}">
                <a16:creationId xmlns:a16="http://schemas.microsoft.com/office/drawing/2014/main" id="{34B3FFBA-35BA-4573-8854-3026D5DCFF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15568" y="1924543"/>
            <a:ext cx="3549897" cy="241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DE387B71-70B0-4BF2-884F-F7A3AAC57661}"/>
              </a:ext>
            </a:extLst>
          </p:cNvPr>
          <p:cNvSpPr>
            <a:spLocks noChangeArrowheads="1"/>
          </p:cNvSpPr>
          <p:nvPr/>
        </p:nvSpPr>
        <p:spPr bwMode="auto">
          <a:xfrm>
            <a:off x="8015567" y="4525214"/>
            <a:ext cx="354989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spcAft>
                <a:spcPts val="1200"/>
              </a:spcAft>
              <a:defRPr/>
            </a:pPr>
            <a:r>
              <a:rPr lang="en-GB" altLang="en-US" sz="1400" b="1" dirty="0">
                <a:ea typeface="Cambria" panose="02040503050406030204" pitchFamily="18" charset="0"/>
                <a:cs typeface="Times New Roman" panose="02020603050405020304" pitchFamily="18" charset="0"/>
              </a:rPr>
              <a:t>Children with ADA-SCID are extremely vulnerable to infection and usually live in isolation to minimise the risk, hence the nickname ‘bubble baby syndrome’</a:t>
            </a:r>
          </a:p>
        </p:txBody>
      </p:sp>
      <p:pic>
        <p:nvPicPr>
          <p:cNvPr id="6" name="Content Placeholder 4">
            <a:extLst>
              <a:ext uri="{FF2B5EF4-FFF2-40B4-BE49-F238E27FC236}">
                <a16:creationId xmlns:a16="http://schemas.microsoft.com/office/drawing/2014/main" id="{8BC43029-1375-4C01-9523-36CC326605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Footer Placeholder 6">
            <a:extLst>
              <a:ext uri="{FF2B5EF4-FFF2-40B4-BE49-F238E27FC236}">
                <a16:creationId xmlns:a16="http://schemas.microsoft.com/office/drawing/2014/main" id="{E5F4F4AF-3FF3-46B0-ACC2-7702B4E2A46E}"/>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097066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4">
            <a:extLst>
              <a:ext uri="{FF2B5EF4-FFF2-40B4-BE49-F238E27FC236}">
                <a16:creationId xmlns:a16="http://schemas.microsoft.com/office/drawing/2014/main" id="{601642C6-58B6-4666-9120-7E17EBA1A8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1" name="Title 1">
            <a:extLst>
              <a:ext uri="{FF2B5EF4-FFF2-40B4-BE49-F238E27FC236}">
                <a16:creationId xmlns:a16="http://schemas.microsoft.com/office/drawing/2014/main" id="{30BD480F-A438-41E3-92EB-66069E45796A}"/>
              </a:ext>
            </a:extLst>
          </p:cNvPr>
          <p:cNvSpPr>
            <a:spLocks noGrp="1"/>
          </p:cNvSpPr>
          <p:nvPr>
            <p:ph type="title"/>
          </p:nvPr>
        </p:nvSpPr>
        <p:spPr/>
        <p:txBody>
          <a:bodyPr>
            <a:normAutofit/>
          </a:bodyPr>
          <a:lstStyle/>
          <a:p>
            <a:r>
              <a:rPr lang="en-GB" sz="3200" b="1" dirty="0">
                <a:cs typeface="Times New Roman" panose="02020603050405020304" pitchFamily="18" charset="0"/>
              </a:rPr>
              <a:t>Strimvelis: bursting the bubble</a:t>
            </a:r>
          </a:p>
        </p:txBody>
      </p:sp>
      <p:grpSp>
        <p:nvGrpSpPr>
          <p:cNvPr id="20" name="Group 9">
            <a:extLst>
              <a:ext uri="{FF2B5EF4-FFF2-40B4-BE49-F238E27FC236}">
                <a16:creationId xmlns:a16="http://schemas.microsoft.com/office/drawing/2014/main" id="{DF89E0EB-6CBB-4028-9B3F-59BAC8BB1A37}"/>
              </a:ext>
            </a:extLst>
          </p:cNvPr>
          <p:cNvGrpSpPr>
            <a:grpSpLocks/>
          </p:cNvGrpSpPr>
          <p:nvPr/>
        </p:nvGrpSpPr>
        <p:grpSpPr bwMode="auto">
          <a:xfrm>
            <a:off x="6342218" y="2660558"/>
            <a:ext cx="1261006" cy="1352549"/>
            <a:chOff x="4432037" y="2063838"/>
            <a:chExt cx="1282813" cy="1352948"/>
          </a:xfrm>
        </p:grpSpPr>
        <p:sp>
          <p:nvSpPr>
            <p:cNvPr id="22" name="Rectangle 21">
              <a:extLst>
                <a:ext uri="{FF2B5EF4-FFF2-40B4-BE49-F238E27FC236}">
                  <a16:creationId xmlns:a16="http://schemas.microsoft.com/office/drawing/2014/main" id="{63F2ABFC-0E95-43CB-BBC3-6D7BB5E21FEA}"/>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23" name="Rectangle 22">
              <a:extLst>
                <a:ext uri="{FF2B5EF4-FFF2-40B4-BE49-F238E27FC236}">
                  <a16:creationId xmlns:a16="http://schemas.microsoft.com/office/drawing/2014/main" id="{2BC404DA-585C-4786-A27A-19AB4F551BF5}"/>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24" name="TextBox 2">
            <a:extLst>
              <a:ext uri="{FF2B5EF4-FFF2-40B4-BE49-F238E27FC236}">
                <a16:creationId xmlns:a16="http://schemas.microsoft.com/office/drawing/2014/main" id="{724E9553-C202-4D75-A25D-C12FCE0E5B95}"/>
              </a:ext>
            </a:extLst>
          </p:cNvPr>
          <p:cNvSpPr txBox="1">
            <a:spLocks noChangeArrowheads="1"/>
          </p:cNvSpPr>
          <p:nvPr/>
        </p:nvSpPr>
        <p:spPr bwMode="auto">
          <a:xfrm>
            <a:off x="1631043" y="4823599"/>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pic>
        <p:nvPicPr>
          <p:cNvPr id="25" name="Picture 24">
            <a:extLst>
              <a:ext uri="{FF2B5EF4-FFF2-40B4-BE49-F238E27FC236}">
                <a16:creationId xmlns:a16="http://schemas.microsoft.com/office/drawing/2014/main" id="{CE6F662C-C07E-4EA4-A2F2-8151AB06586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9269" y="4505162"/>
            <a:ext cx="886358" cy="567485"/>
          </a:xfrm>
          <a:prstGeom prst="rect">
            <a:avLst/>
          </a:prstGeom>
        </p:spPr>
      </p:pic>
      <p:pic>
        <p:nvPicPr>
          <p:cNvPr id="26" name="Graphic 25" descr="Line arrow: Straight">
            <a:extLst>
              <a:ext uri="{FF2B5EF4-FFF2-40B4-BE49-F238E27FC236}">
                <a16:creationId xmlns:a16="http://schemas.microsoft.com/office/drawing/2014/main" id="{2ADD2983-5C77-40E4-B6D5-3DB9421E474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6659388" y="3972664"/>
            <a:ext cx="411480" cy="411480"/>
          </a:xfrm>
          <a:prstGeom prst="rect">
            <a:avLst/>
          </a:prstGeom>
        </p:spPr>
      </p:pic>
      <p:cxnSp>
        <p:nvCxnSpPr>
          <p:cNvPr id="27" name="Straight Connector 26">
            <a:extLst>
              <a:ext uri="{FF2B5EF4-FFF2-40B4-BE49-F238E27FC236}">
                <a16:creationId xmlns:a16="http://schemas.microsoft.com/office/drawing/2014/main" id="{24BDCDC7-E09A-412E-A94D-85B97A38517B}"/>
              </a:ext>
            </a:extLst>
          </p:cNvPr>
          <p:cNvCxnSpPr/>
          <p:nvPr/>
        </p:nvCxnSpPr>
        <p:spPr>
          <a:xfrm>
            <a:off x="5826554" y="159408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8" name="TextBox 2">
            <a:extLst>
              <a:ext uri="{FF2B5EF4-FFF2-40B4-BE49-F238E27FC236}">
                <a16:creationId xmlns:a16="http://schemas.microsoft.com/office/drawing/2014/main" id="{147DAF91-6A8A-4657-982E-6683DAD829CC}"/>
              </a:ext>
            </a:extLst>
          </p:cNvPr>
          <p:cNvSpPr txBox="1">
            <a:spLocks noChangeArrowheads="1"/>
          </p:cNvSpPr>
          <p:nvPr/>
        </p:nvSpPr>
        <p:spPr bwMode="auto">
          <a:xfrm>
            <a:off x="6041358" y="1660320"/>
            <a:ext cx="1826034"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Manufacturing lab </a:t>
            </a:r>
          </a:p>
        </p:txBody>
      </p:sp>
      <p:sp>
        <p:nvSpPr>
          <p:cNvPr id="29" name="TextBox 2">
            <a:extLst>
              <a:ext uri="{FF2B5EF4-FFF2-40B4-BE49-F238E27FC236}">
                <a16:creationId xmlns:a16="http://schemas.microsoft.com/office/drawing/2014/main" id="{EB604642-A6A2-4126-BACC-E5CD34C2975C}"/>
              </a:ext>
            </a:extLst>
          </p:cNvPr>
          <p:cNvSpPr txBox="1">
            <a:spLocks noChangeArrowheads="1"/>
          </p:cNvSpPr>
          <p:nvPr/>
        </p:nvSpPr>
        <p:spPr bwMode="auto">
          <a:xfrm>
            <a:off x="4027218" y="1637549"/>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sp>
        <p:nvSpPr>
          <p:cNvPr id="30" name="Arc 29">
            <a:extLst>
              <a:ext uri="{FF2B5EF4-FFF2-40B4-BE49-F238E27FC236}">
                <a16:creationId xmlns:a16="http://schemas.microsoft.com/office/drawing/2014/main" id="{A9703DE3-751F-4B53-8BF8-0CEF416A91D0}"/>
              </a:ext>
            </a:extLst>
          </p:cNvPr>
          <p:cNvSpPr/>
          <p:nvPr/>
        </p:nvSpPr>
        <p:spPr>
          <a:xfrm rot="19032300">
            <a:off x="5057289" y="3259823"/>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a:extLst>
              <a:ext uri="{FF2B5EF4-FFF2-40B4-BE49-F238E27FC236}">
                <a16:creationId xmlns:a16="http://schemas.microsoft.com/office/drawing/2014/main" id="{B2DDDC20-A3C5-47D7-9023-F39DAF386530}"/>
              </a:ext>
            </a:extLst>
          </p:cNvPr>
          <p:cNvSpPr/>
          <p:nvPr/>
        </p:nvSpPr>
        <p:spPr>
          <a:xfrm rot="19032300" flipH="1" flipV="1">
            <a:off x="5125144" y="3887650"/>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TextBox 2">
            <a:extLst>
              <a:ext uri="{FF2B5EF4-FFF2-40B4-BE49-F238E27FC236}">
                <a16:creationId xmlns:a16="http://schemas.microsoft.com/office/drawing/2014/main" id="{BECFAF75-9043-4C32-84DC-B0476DCA67AF}"/>
              </a:ext>
            </a:extLst>
          </p:cNvPr>
          <p:cNvSpPr txBox="1">
            <a:spLocks noChangeArrowheads="1"/>
          </p:cNvSpPr>
          <p:nvPr/>
        </p:nvSpPr>
        <p:spPr bwMode="auto">
          <a:xfrm>
            <a:off x="4232039" y="1660320"/>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grpSp>
        <p:nvGrpSpPr>
          <p:cNvPr id="33" name="Group 32">
            <a:extLst>
              <a:ext uri="{FF2B5EF4-FFF2-40B4-BE49-F238E27FC236}">
                <a16:creationId xmlns:a16="http://schemas.microsoft.com/office/drawing/2014/main" id="{D6363EEC-D8E5-4BE5-8465-53E6FAE6D7F6}"/>
              </a:ext>
            </a:extLst>
          </p:cNvPr>
          <p:cNvGrpSpPr/>
          <p:nvPr/>
        </p:nvGrpSpPr>
        <p:grpSpPr>
          <a:xfrm>
            <a:off x="643168" y="2810150"/>
            <a:ext cx="3881170" cy="584775"/>
            <a:chOff x="404770" y="2365569"/>
            <a:chExt cx="3881170" cy="584775"/>
          </a:xfrm>
        </p:grpSpPr>
        <p:sp>
          <p:nvSpPr>
            <p:cNvPr id="34" name="TextBox 2">
              <a:extLst>
                <a:ext uri="{FF2B5EF4-FFF2-40B4-BE49-F238E27FC236}">
                  <a16:creationId xmlns:a16="http://schemas.microsoft.com/office/drawing/2014/main" id="{856855EB-38B4-4AC1-97BE-6AD172C99DF1}"/>
                </a:ext>
              </a:extLst>
            </p:cNvPr>
            <p:cNvSpPr txBox="1">
              <a:spLocks noChangeArrowheads="1"/>
            </p:cNvSpPr>
            <p:nvPr/>
          </p:nvSpPr>
          <p:spPr bwMode="auto">
            <a:xfrm>
              <a:off x="729194" y="2365569"/>
              <a:ext cx="3556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latin typeface="+mn-lt"/>
                </a:rPr>
                <a:t>Bone marrow-derived blood-forming stem cells are collected from the patient</a:t>
              </a:r>
            </a:p>
          </p:txBody>
        </p:sp>
        <p:sp>
          <p:nvSpPr>
            <p:cNvPr id="35" name="TextBox 34">
              <a:extLst>
                <a:ext uri="{FF2B5EF4-FFF2-40B4-BE49-F238E27FC236}">
                  <a16:creationId xmlns:a16="http://schemas.microsoft.com/office/drawing/2014/main" id="{B1F88AD4-E086-4EA3-BCD0-9458087C3157}"/>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sp>
        <p:nvSpPr>
          <p:cNvPr id="37" name="TextBox 2">
            <a:extLst>
              <a:ext uri="{FF2B5EF4-FFF2-40B4-BE49-F238E27FC236}">
                <a16:creationId xmlns:a16="http://schemas.microsoft.com/office/drawing/2014/main" id="{88980608-B1FE-4567-92D4-BFA130072BE6}"/>
              </a:ext>
            </a:extLst>
          </p:cNvPr>
          <p:cNvSpPr txBox="1">
            <a:spLocks noChangeArrowheads="1"/>
          </p:cNvSpPr>
          <p:nvPr/>
        </p:nvSpPr>
        <p:spPr bwMode="auto">
          <a:xfrm>
            <a:off x="8225686" y="4132236"/>
            <a:ext cx="3556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The modified stem cells are expanded in the laboratory</a:t>
            </a:r>
          </a:p>
          <a:p>
            <a:pPr>
              <a:spcBef>
                <a:spcPct val="0"/>
              </a:spcBef>
              <a:buFontTx/>
              <a:buNone/>
              <a:defRPr/>
            </a:pPr>
            <a:endParaRPr lang="en-GB" altLang="en-US" sz="1600" dirty="0">
              <a:latin typeface="+mn-lt"/>
            </a:endParaRPr>
          </a:p>
        </p:txBody>
      </p:sp>
      <p:sp>
        <p:nvSpPr>
          <p:cNvPr id="38" name="TextBox 37">
            <a:extLst>
              <a:ext uri="{FF2B5EF4-FFF2-40B4-BE49-F238E27FC236}">
                <a16:creationId xmlns:a16="http://schemas.microsoft.com/office/drawing/2014/main" id="{672AF694-8C92-4B97-B1BB-38F003EF29DE}"/>
              </a:ext>
            </a:extLst>
          </p:cNvPr>
          <p:cNvSpPr txBox="1"/>
          <p:nvPr/>
        </p:nvSpPr>
        <p:spPr>
          <a:xfrm>
            <a:off x="7908527" y="4178403"/>
            <a:ext cx="275080" cy="369332"/>
          </a:xfrm>
          <a:prstGeom prst="rect">
            <a:avLst/>
          </a:prstGeom>
          <a:solidFill>
            <a:schemeClr val="accent1">
              <a:lumMod val="40000"/>
              <a:lumOff val="60000"/>
            </a:schemeClr>
          </a:solidFill>
        </p:spPr>
        <p:txBody>
          <a:bodyPr wrap="square" rtlCol="0">
            <a:spAutoFit/>
          </a:bodyPr>
          <a:lstStyle/>
          <a:p>
            <a:r>
              <a:rPr lang="en-GB" dirty="0"/>
              <a:t>3</a:t>
            </a:r>
          </a:p>
        </p:txBody>
      </p:sp>
      <p:sp>
        <p:nvSpPr>
          <p:cNvPr id="40" name="TextBox 2">
            <a:extLst>
              <a:ext uri="{FF2B5EF4-FFF2-40B4-BE49-F238E27FC236}">
                <a16:creationId xmlns:a16="http://schemas.microsoft.com/office/drawing/2014/main" id="{23A4216E-7FAB-4E65-ACAF-D6FE11058ED8}"/>
              </a:ext>
            </a:extLst>
          </p:cNvPr>
          <p:cNvSpPr txBox="1">
            <a:spLocks noChangeArrowheads="1"/>
          </p:cNvSpPr>
          <p:nvPr/>
        </p:nvSpPr>
        <p:spPr bwMode="auto">
          <a:xfrm>
            <a:off x="936499" y="4132236"/>
            <a:ext cx="3861208" cy="2062103"/>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1600" dirty="0">
                <a:latin typeface="+mn-lt"/>
              </a:rPr>
              <a:t>The patient undergoes chemotherapy to wipe out their remaining faulty stem cells</a:t>
            </a:r>
          </a:p>
          <a:p>
            <a:pPr>
              <a:spcBef>
                <a:spcPct val="0"/>
              </a:spcBef>
              <a:buFontTx/>
              <a:buNone/>
            </a:pPr>
            <a:endParaRPr lang="en-GB" altLang="en-US" sz="1600" dirty="0">
              <a:latin typeface="+mn-lt"/>
            </a:endParaRPr>
          </a:p>
          <a:p>
            <a:pPr>
              <a:spcBef>
                <a:spcPct val="0"/>
              </a:spcBef>
              <a:buFontTx/>
              <a:buNone/>
            </a:pPr>
            <a:r>
              <a:rPr lang="en-GB" altLang="en-US" sz="1600" dirty="0">
                <a:latin typeface="+mn-lt"/>
              </a:rPr>
              <a:t>The new, modified stem cells are infused into the patient’s bloodstream and transported to the bone marrow where they engraft and repopulate the patient’s blood with new healthy cells that produce ADA</a:t>
            </a:r>
          </a:p>
        </p:txBody>
      </p:sp>
      <p:sp>
        <p:nvSpPr>
          <p:cNvPr id="41" name="TextBox 40">
            <a:extLst>
              <a:ext uri="{FF2B5EF4-FFF2-40B4-BE49-F238E27FC236}">
                <a16:creationId xmlns:a16="http://schemas.microsoft.com/office/drawing/2014/main" id="{F214EA39-6C1D-43B2-BFAE-95CDE4B1AFD1}"/>
              </a:ext>
            </a:extLst>
          </p:cNvPr>
          <p:cNvSpPr txBox="1"/>
          <p:nvPr/>
        </p:nvSpPr>
        <p:spPr>
          <a:xfrm>
            <a:off x="642252" y="4178403"/>
            <a:ext cx="301686" cy="369332"/>
          </a:xfrm>
          <a:prstGeom prst="rect">
            <a:avLst/>
          </a:prstGeom>
          <a:solidFill>
            <a:schemeClr val="accent1">
              <a:lumMod val="40000"/>
              <a:lumOff val="60000"/>
            </a:schemeClr>
          </a:solidFill>
        </p:spPr>
        <p:txBody>
          <a:bodyPr wrap="none" rtlCol="0">
            <a:spAutoFit/>
          </a:bodyPr>
          <a:lstStyle/>
          <a:p>
            <a:r>
              <a:rPr lang="en-GB" dirty="0"/>
              <a:t>4</a:t>
            </a:r>
          </a:p>
        </p:txBody>
      </p:sp>
      <p:sp>
        <p:nvSpPr>
          <p:cNvPr id="42" name="TextBox 41">
            <a:extLst>
              <a:ext uri="{FF2B5EF4-FFF2-40B4-BE49-F238E27FC236}">
                <a16:creationId xmlns:a16="http://schemas.microsoft.com/office/drawing/2014/main" id="{85E71757-802A-46D6-A314-425FB3CBA5D4}"/>
              </a:ext>
            </a:extLst>
          </p:cNvPr>
          <p:cNvSpPr txBox="1"/>
          <p:nvPr/>
        </p:nvSpPr>
        <p:spPr>
          <a:xfrm>
            <a:off x="7895224" y="2885193"/>
            <a:ext cx="301686" cy="369332"/>
          </a:xfrm>
          <a:prstGeom prst="rect">
            <a:avLst/>
          </a:prstGeom>
          <a:solidFill>
            <a:schemeClr val="accent1">
              <a:lumMod val="40000"/>
              <a:lumOff val="60000"/>
            </a:schemeClr>
          </a:solidFill>
        </p:spPr>
        <p:txBody>
          <a:bodyPr wrap="square" rtlCol="0">
            <a:spAutoFit/>
          </a:bodyPr>
          <a:lstStyle/>
          <a:p>
            <a:r>
              <a:rPr lang="en-GB" dirty="0"/>
              <a:t>2</a:t>
            </a:r>
          </a:p>
        </p:txBody>
      </p:sp>
      <p:pic>
        <p:nvPicPr>
          <p:cNvPr id="43" name="Picture 42" descr="A picture containing vector graphics&#10;&#10;Description automatically generated">
            <a:extLst>
              <a:ext uri="{FF2B5EF4-FFF2-40B4-BE49-F238E27FC236}">
                <a16:creationId xmlns:a16="http://schemas.microsoft.com/office/drawing/2014/main" id="{E806C4D4-9742-4A64-88F4-21BCF6AB2A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6762" y="2144193"/>
            <a:ext cx="602070" cy="682060"/>
          </a:xfrm>
          <a:prstGeom prst="rect">
            <a:avLst/>
          </a:prstGeom>
        </p:spPr>
      </p:pic>
      <p:pic>
        <p:nvPicPr>
          <p:cNvPr id="44" name="Graphic 43" descr="Line arrow Clockwise curve">
            <a:extLst>
              <a:ext uri="{FF2B5EF4-FFF2-40B4-BE49-F238E27FC236}">
                <a16:creationId xmlns:a16="http://schemas.microsoft.com/office/drawing/2014/main" id="{45817F94-6FFC-4819-A7E5-425CCB5AF2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6590698" y="2667949"/>
            <a:ext cx="548859" cy="548859"/>
          </a:xfrm>
          <a:prstGeom prst="rect">
            <a:avLst/>
          </a:prstGeom>
        </p:spPr>
      </p:pic>
      <p:sp>
        <p:nvSpPr>
          <p:cNvPr id="45" name="TextBox 2">
            <a:extLst>
              <a:ext uri="{FF2B5EF4-FFF2-40B4-BE49-F238E27FC236}">
                <a16:creationId xmlns:a16="http://schemas.microsoft.com/office/drawing/2014/main" id="{4A08C69B-5A92-4E46-88A7-188920963143}"/>
              </a:ext>
            </a:extLst>
          </p:cNvPr>
          <p:cNvSpPr txBox="1">
            <a:spLocks noChangeArrowheads="1"/>
          </p:cNvSpPr>
          <p:nvPr/>
        </p:nvSpPr>
        <p:spPr bwMode="auto">
          <a:xfrm>
            <a:off x="8225686" y="2808032"/>
            <a:ext cx="3382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A healthy copy of the ADA gene is inserted into the patients’ stem cells using a viral vector </a:t>
            </a:r>
          </a:p>
        </p:txBody>
      </p:sp>
      <p:pic>
        <p:nvPicPr>
          <p:cNvPr id="46" name="Graphic 45" descr="Man">
            <a:extLst>
              <a:ext uri="{FF2B5EF4-FFF2-40B4-BE49-F238E27FC236}">
                <a16:creationId xmlns:a16="http://schemas.microsoft.com/office/drawing/2014/main" id="{30C57B25-2090-4523-9CBF-43B9E216482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034016" y="3270571"/>
            <a:ext cx="1723549" cy="1723549"/>
          </a:xfrm>
          <a:prstGeom prst="rect">
            <a:avLst/>
          </a:prstGeom>
        </p:spPr>
      </p:pic>
      <p:pic>
        <p:nvPicPr>
          <p:cNvPr id="47" name="Picture 46">
            <a:extLst>
              <a:ext uri="{FF2B5EF4-FFF2-40B4-BE49-F238E27FC236}">
                <a16:creationId xmlns:a16="http://schemas.microsoft.com/office/drawing/2014/main" id="{A6C4CCD8-3410-4733-AAD7-0EAC051EB9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9271" y="3246566"/>
            <a:ext cx="886355" cy="568311"/>
          </a:xfrm>
          <a:prstGeom prst="rect">
            <a:avLst/>
          </a:prstGeom>
        </p:spPr>
      </p:pic>
      <p:sp>
        <p:nvSpPr>
          <p:cNvPr id="2" name="Footer Placeholder 1">
            <a:extLst>
              <a:ext uri="{FF2B5EF4-FFF2-40B4-BE49-F238E27FC236}">
                <a16:creationId xmlns:a16="http://schemas.microsoft.com/office/drawing/2014/main" id="{14D005E0-D62D-4765-A433-AFF6E297D89F}"/>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543449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9D34B3-FE60-4B9C-9F42-F6CF1F2B5364}"/>
              </a:ext>
            </a:extLst>
          </p:cNvPr>
          <p:cNvSpPr>
            <a:spLocks noChangeArrowheads="1"/>
          </p:cNvSpPr>
          <p:nvPr/>
        </p:nvSpPr>
        <p:spPr bwMode="auto">
          <a:xfrm>
            <a:off x="945577" y="2306718"/>
            <a:ext cx="9868223"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400" b="1" dirty="0">
                <a:solidFill>
                  <a:schemeClr val="accent1"/>
                </a:solidFill>
                <a:latin typeface="lato"/>
              </a:rPr>
              <a:t>“Children born with ADA-SCID will now have a better chance of being able to </a:t>
            </a:r>
            <a:r>
              <a:rPr lang="en-GB" altLang="en-US" b="1" dirty="0">
                <a:solidFill>
                  <a:schemeClr val="accent1"/>
                </a:solidFill>
                <a:latin typeface="lato"/>
              </a:rPr>
              <a:t>lead as near normal a life as possible, </a:t>
            </a:r>
            <a:r>
              <a:rPr lang="en-GB" altLang="en-US" sz="2400" b="1" dirty="0">
                <a:solidFill>
                  <a:schemeClr val="accent1"/>
                </a:solidFill>
                <a:latin typeface="lato"/>
              </a:rPr>
              <a:t>going to school, mixing with friends, free from the constant threat of getting a potentially life-threatening infection.”</a:t>
            </a:r>
          </a:p>
          <a:p>
            <a:pPr eaLnBrk="1" hangingPunct="1">
              <a:spcBef>
                <a:spcPct val="0"/>
              </a:spcBef>
              <a:buFontTx/>
              <a:buNone/>
            </a:pPr>
            <a:endParaRPr lang="en-GB" altLang="en-US" sz="1600" b="1" dirty="0">
              <a:solidFill>
                <a:schemeClr val="accent1"/>
              </a:solidFill>
              <a:latin typeface="lato"/>
            </a:endParaRPr>
          </a:p>
          <a:p>
            <a:pPr algn="r">
              <a:spcBef>
                <a:spcPct val="0"/>
              </a:spcBef>
              <a:buFontTx/>
              <a:buNone/>
            </a:pPr>
            <a:r>
              <a:rPr lang="en-GB" altLang="en-US" sz="1800" dirty="0">
                <a:solidFill>
                  <a:schemeClr val="accent1"/>
                </a:solidFill>
                <a:latin typeface="lato"/>
              </a:rPr>
              <a:t>Professor Carole Longson, Director of the </a:t>
            </a:r>
          </a:p>
          <a:p>
            <a:pPr algn="r">
              <a:spcBef>
                <a:spcPct val="0"/>
              </a:spcBef>
              <a:buFontTx/>
              <a:buNone/>
            </a:pPr>
            <a:r>
              <a:rPr lang="en-GB" altLang="en-US" sz="1800" dirty="0">
                <a:solidFill>
                  <a:schemeClr val="accent1"/>
                </a:solidFill>
                <a:latin typeface="lato"/>
              </a:rPr>
              <a:t>Centre for Health Technology Assessment, NICE</a:t>
            </a:r>
          </a:p>
          <a:p>
            <a:pPr algn="r">
              <a:spcBef>
                <a:spcPct val="0"/>
              </a:spcBef>
              <a:buFontTx/>
              <a:buNone/>
            </a:pPr>
            <a:endParaRPr lang="en-GB" altLang="en-US" sz="1800" dirty="0">
              <a:solidFill>
                <a:schemeClr val="accent1"/>
              </a:solidFill>
              <a:latin typeface="lato"/>
            </a:endParaRPr>
          </a:p>
          <a:p>
            <a:pPr>
              <a:spcBef>
                <a:spcPct val="0"/>
              </a:spcBef>
              <a:buFontTx/>
              <a:buNone/>
            </a:pPr>
            <a:endParaRPr lang="en-GB" altLang="en-US" sz="1400" dirty="0">
              <a:solidFill>
                <a:schemeClr val="accent1"/>
              </a:solidFill>
              <a:latin typeface="lato"/>
            </a:endParaRPr>
          </a:p>
        </p:txBody>
      </p:sp>
      <p:pic>
        <p:nvPicPr>
          <p:cNvPr id="7" name="Content Placeholder 4">
            <a:extLst>
              <a:ext uri="{FF2B5EF4-FFF2-40B4-BE49-F238E27FC236}">
                <a16:creationId xmlns:a16="http://schemas.microsoft.com/office/drawing/2014/main" id="{E99D9F41-1293-49AD-B6E2-9541775C5D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5" name="Rectangle: Rounded Corners 4">
            <a:hlinkClick r:id="rId4" action="ppaction://hlinksldjump"/>
            <a:extLst>
              <a:ext uri="{FF2B5EF4-FFF2-40B4-BE49-F238E27FC236}">
                <a16:creationId xmlns:a16="http://schemas.microsoft.com/office/drawing/2014/main" id="{12A38568-716E-4ECC-A749-DF27253B7281}"/>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C7727BDA-DA7C-485F-986E-2414B53F86DA}"/>
              </a:ext>
            </a:extLst>
          </p:cNvPr>
          <p:cNvSpPr>
            <a:spLocks noGrp="1"/>
          </p:cNvSpPr>
          <p:nvPr>
            <p:ph type="title"/>
          </p:nvPr>
        </p:nvSpPr>
        <p:spPr/>
        <p:txBody>
          <a:bodyPr>
            <a:normAutofit/>
          </a:bodyPr>
          <a:lstStyle/>
          <a:p>
            <a:r>
              <a:rPr lang="en-GB" sz="3200" b="1" dirty="0">
                <a:cs typeface="Times New Roman" panose="02020603050405020304" pitchFamily="18" charset="0"/>
              </a:rPr>
              <a:t>Strimvelis: bursting the bubble</a:t>
            </a:r>
          </a:p>
        </p:txBody>
      </p:sp>
      <p:sp>
        <p:nvSpPr>
          <p:cNvPr id="2" name="Footer Placeholder 1">
            <a:extLst>
              <a:ext uri="{FF2B5EF4-FFF2-40B4-BE49-F238E27FC236}">
                <a16:creationId xmlns:a16="http://schemas.microsoft.com/office/drawing/2014/main" id="{DB213031-186A-49B5-B677-535EB32C75DE}"/>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708350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1FD773DB-298F-4A41-8001-4CF0A37175F6}"/>
              </a:ext>
            </a:extLst>
          </p:cNvPr>
          <p:cNvSpPr>
            <a:spLocks noChangeArrowheads="1"/>
          </p:cNvSpPr>
          <p:nvPr/>
        </p:nvSpPr>
        <p:spPr bwMode="auto">
          <a:xfrm>
            <a:off x="3877733" y="1795462"/>
            <a:ext cx="7805738"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dirty="0">
                <a:latin typeface="Arial" panose="020B0604020202020204" pitchFamily="34" charset="0"/>
              </a:rPr>
              <a:t>Sickle cell disease is a lifelong condition caused by a faulty gene that affects how red blood cells develop. </a:t>
            </a:r>
          </a:p>
          <a:p>
            <a:pPr eaLnBrk="1" hangingPunct="1">
              <a:spcBef>
                <a:spcPct val="0"/>
              </a:spcBef>
              <a:buFontTx/>
              <a:buNone/>
            </a:pPr>
            <a:endParaRPr lang="en-GB" altLang="en-US" sz="1800" dirty="0">
              <a:latin typeface="Arial" panose="020B0604020202020204" pitchFamily="34" charset="0"/>
            </a:endParaRPr>
          </a:p>
          <a:p>
            <a:pPr eaLnBrk="1" hangingPunct="1">
              <a:spcBef>
                <a:spcPct val="0"/>
              </a:spcBef>
              <a:buFontTx/>
              <a:buNone/>
            </a:pPr>
            <a:r>
              <a:rPr lang="en-GB" altLang="en-US" sz="1800" dirty="0">
                <a:latin typeface="Arial" panose="020B0604020202020204" pitchFamily="34" charset="0"/>
              </a:rPr>
              <a:t>Patients experience problems with flow of blood around the body. This can cause intense pain, anaemia, bacterial infections, organ damage and may be fatal. Patients often need lifelong blood transfusions every few weeks.</a:t>
            </a:r>
          </a:p>
          <a:p>
            <a:pPr eaLnBrk="1" hangingPunct="1">
              <a:spcBef>
                <a:spcPct val="0"/>
              </a:spcBef>
              <a:buFontTx/>
              <a:buNone/>
            </a:pPr>
            <a:br>
              <a:rPr lang="en-GB" altLang="en-US" sz="1800" dirty="0">
                <a:latin typeface="Arial" panose="020B0604020202020204" pitchFamily="34" charset="0"/>
              </a:rPr>
            </a:br>
            <a:r>
              <a:rPr lang="en-GB" altLang="en-US" sz="1800" dirty="0">
                <a:latin typeface="Arial" panose="020B0604020202020204" pitchFamily="34" charset="0"/>
              </a:rPr>
              <a:t>In 2017 a 13 year old boy with sickle cell disease received an experimental gene therapy. Stem cells were collected from his bone marrow and modified in the lab by introducing healthy copies of the haemoglobin gene. </a:t>
            </a:r>
          </a:p>
          <a:p>
            <a:pPr eaLnBrk="1" hangingPunct="1">
              <a:spcBef>
                <a:spcPct val="0"/>
              </a:spcBef>
              <a:buFontTx/>
              <a:buNone/>
            </a:pPr>
            <a:endParaRPr lang="en-GB" altLang="en-US" sz="1800" dirty="0">
              <a:latin typeface="Arial" panose="020B0604020202020204" pitchFamily="34" charset="0"/>
            </a:endParaRPr>
          </a:p>
          <a:p>
            <a:pPr eaLnBrk="1" hangingPunct="1">
              <a:spcBef>
                <a:spcPct val="0"/>
              </a:spcBef>
              <a:buFontTx/>
              <a:buNone/>
            </a:pPr>
            <a:r>
              <a:rPr lang="en-GB" altLang="en-US" sz="1800" dirty="0">
                <a:latin typeface="Arial" panose="020B0604020202020204" pitchFamily="34" charset="0"/>
              </a:rPr>
              <a:t>Over two years after treatment, he has enough normal red blood cells to avoid transfusions, and no longer suffers any of the effects of the disorder. </a:t>
            </a:r>
          </a:p>
        </p:txBody>
      </p:sp>
      <p:pic>
        <p:nvPicPr>
          <p:cNvPr id="5" name="Picture 19" descr="Sickle cell">
            <a:extLst>
              <a:ext uri="{FF2B5EF4-FFF2-40B4-BE49-F238E27FC236}">
                <a16:creationId xmlns:a16="http://schemas.microsoft.com/office/drawing/2014/main" id="{747FF9CF-55F4-429A-ADA0-893011EA64A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5680" y="1795462"/>
            <a:ext cx="2753252" cy="309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B9BC8A93-BA93-44BE-AB77-EB90CD8E6AAA}"/>
              </a:ext>
            </a:extLst>
          </p:cNvPr>
          <p:cNvSpPr>
            <a:spLocks noChangeArrowheads="1"/>
          </p:cNvSpPr>
          <p:nvPr/>
        </p:nvSpPr>
        <p:spPr bwMode="auto">
          <a:xfrm>
            <a:off x="508529" y="5005917"/>
            <a:ext cx="28104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GB" altLang="en-US" sz="1400" b="1" dirty="0">
                <a:latin typeface="Helmet"/>
              </a:rPr>
              <a:t>Healthy red blood cells are round, but a genetic defect in sickle cell patients deforms the cell shape.</a:t>
            </a:r>
            <a:endParaRPr lang="en-GB" altLang="en-US" sz="1400" b="1" dirty="0">
              <a:latin typeface="Arial" panose="020B0604020202020204" pitchFamily="34" charset="0"/>
            </a:endParaRPr>
          </a:p>
        </p:txBody>
      </p:sp>
      <p:sp>
        <p:nvSpPr>
          <p:cNvPr id="7" name="Title 1">
            <a:extLst>
              <a:ext uri="{FF2B5EF4-FFF2-40B4-BE49-F238E27FC236}">
                <a16:creationId xmlns:a16="http://schemas.microsoft.com/office/drawing/2014/main" id="{53716564-B800-4CC6-8726-ADF3CB5C9C68}"/>
              </a:ext>
            </a:extLst>
          </p:cNvPr>
          <p:cNvSpPr>
            <a:spLocks noGrp="1"/>
          </p:cNvSpPr>
          <p:nvPr>
            <p:ph type="title"/>
          </p:nvPr>
        </p:nvSpPr>
        <p:spPr/>
        <p:txBody>
          <a:bodyPr>
            <a:normAutofit/>
          </a:bodyPr>
          <a:lstStyle/>
          <a:p>
            <a:r>
              <a:rPr lang="en-GB" sz="3600" b="1" dirty="0">
                <a:cs typeface="Times New Roman" panose="02020603050405020304" pitchFamily="18" charset="0"/>
              </a:rPr>
              <a:t>Transforming lives for sickle cell patients</a:t>
            </a:r>
          </a:p>
        </p:txBody>
      </p:sp>
      <p:pic>
        <p:nvPicPr>
          <p:cNvPr id="8" name="Content Placeholder 4">
            <a:extLst>
              <a:ext uri="{FF2B5EF4-FFF2-40B4-BE49-F238E27FC236}">
                <a16:creationId xmlns:a16="http://schemas.microsoft.com/office/drawing/2014/main" id="{E2AEA7E0-C0C0-4923-BCB2-69C7B6B396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2" name="Footer Placeholder 1">
            <a:extLst>
              <a:ext uri="{FF2B5EF4-FFF2-40B4-BE49-F238E27FC236}">
                <a16:creationId xmlns:a16="http://schemas.microsoft.com/office/drawing/2014/main" id="{5DC939A1-E2F6-4981-821D-5B22622BFC0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660899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4D9C49C-6D8A-44FF-848C-C2FC525C368C}"/>
              </a:ext>
            </a:extLst>
          </p:cNvPr>
          <p:cNvSpPr>
            <a:spLocks noGrp="1"/>
          </p:cNvSpPr>
          <p:nvPr>
            <p:ph type="title"/>
          </p:nvPr>
        </p:nvSpPr>
        <p:spPr/>
        <p:txBody>
          <a:bodyPr>
            <a:normAutofit/>
          </a:bodyPr>
          <a:lstStyle/>
          <a:p>
            <a:r>
              <a:rPr lang="en-GB" sz="3600" b="1" dirty="0">
                <a:cs typeface="Times New Roman" panose="02020603050405020304" pitchFamily="18" charset="0"/>
              </a:rPr>
              <a:t>Transforming lives for sickle cell patients</a:t>
            </a:r>
          </a:p>
        </p:txBody>
      </p:sp>
      <p:pic>
        <p:nvPicPr>
          <p:cNvPr id="16" name="Content Placeholder 4">
            <a:extLst>
              <a:ext uri="{FF2B5EF4-FFF2-40B4-BE49-F238E27FC236}">
                <a16:creationId xmlns:a16="http://schemas.microsoft.com/office/drawing/2014/main" id="{FB0D2F38-ADE3-400F-8850-3F96F6E911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18" name="Group 9">
            <a:extLst>
              <a:ext uri="{FF2B5EF4-FFF2-40B4-BE49-F238E27FC236}">
                <a16:creationId xmlns:a16="http://schemas.microsoft.com/office/drawing/2014/main" id="{692FCB8D-DCB3-4162-80C7-BA2C90793A53}"/>
              </a:ext>
            </a:extLst>
          </p:cNvPr>
          <p:cNvGrpSpPr>
            <a:grpSpLocks/>
          </p:cNvGrpSpPr>
          <p:nvPr/>
        </p:nvGrpSpPr>
        <p:grpSpPr bwMode="auto">
          <a:xfrm>
            <a:off x="6342218" y="2660558"/>
            <a:ext cx="1261006" cy="1352549"/>
            <a:chOff x="4432037" y="2063838"/>
            <a:chExt cx="1282813" cy="1352948"/>
          </a:xfrm>
        </p:grpSpPr>
        <p:sp>
          <p:nvSpPr>
            <p:cNvPr id="19" name="Rectangle 18">
              <a:extLst>
                <a:ext uri="{FF2B5EF4-FFF2-40B4-BE49-F238E27FC236}">
                  <a16:creationId xmlns:a16="http://schemas.microsoft.com/office/drawing/2014/main" id="{C52A42B2-5379-49A5-817A-93B624EC6873}"/>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20" name="Rectangle 19">
              <a:extLst>
                <a:ext uri="{FF2B5EF4-FFF2-40B4-BE49-F238E27FC236}">
                  <a16:creationId xmlns:a16="http://schemas.microsoft.com/office/drawing/2014/main" id="{C6AF40FA-F654-4D7E-B09B-66467281354B}"/>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21" name="TextBox 2">
            <a:extLst>
              <a:ext uri="{FF2B5EF4-FFF2-40B4-BE49-F238E27FC236}">
                <a16:creationId xmlns:a16="http://schemas.microsoft.com/office/drawing/2014/main" id="{248EB84D-22D9-4369-9EB6-2C2821CF5517}"/>
              </a:ext>
            </a:extLst>
          </p:cNvPr>
          <p:cNvSpPr txBox="1">
            <a:spLocks noChangeArrowheads="1"/>
          </p:cNvSpPr>
          <p:nvPr/>
        </p:nvSpPr>
        <p:spPr bwMode="auto">
          <a:xfrm>
            <a:off x="1631043" y="4823599"/>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pic>
        <p:nvPicPr>
          <p:cNvPr id="23" name="Picture 22">
            <a:extLst>
              <a:ext uri="{FF2B5EF4-FFF2-40B4-BE49-F238E27FC236}">
                <a16:creationId xmlns:a16="http://schemas.microsoft.com/office/drawing/2014/main" id="{538F6B5B-9F8F-4A8A-883B-A5179E29557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9269" y="4505162"/>
            <a:ext cx="886358" cy="567485"/>
          </a:xfrm>
          <a:prstGeom prst="rect">
            <a:avLst/>
          </a:prstGeom>
        </p:spPr>
      </p:pic>
      <p:pic>
        <p:nvPicPr>
          <p:cNvPr id="24" name="Graphic 23" descr="Line arrow: Straight">
            <a:extLst>
              <a:ext uri="{FF2B5EF4-FFF2-40B4-BE49-F238E27FC236}">
                <a16:creationId xmlns:a16="http://schemas.microsoft.com/office/drawing/2014/main" id="{5F5629A6-A5C7-47CF-857E-105C7319AD0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6659388" y="3972664"/>
            <a:ext cx="411480" cy="411480"/>
          </a:xfrm>
          <a:prstGeom prst="rect">
            <a:avLst/>
          </a:prstGeom>
        </p:spPr>
      </p:pic>
      <p:cxnSp>
        <p:nvCxnSpPr>
          <p:cNvPr id="26" name="Straight Connector 25">
            <a:extLst>
              <a:ext uri="{FF2B5EF4-FFF2-40B4-BE49-F238E27FC236}">
                <a16:creationId xmlns:a16="http://schemas.microsoft.com/office/drawing/2014/main" id="{BAA7F059-9499-4F40-9A2B-E7ECAF801256}"/>
              </a:ext>
            </a:extLst>
          </p:cNvPr>
          <p:cNvCxnSpPr/>
          <p:nvPr/>
        </p:nvCxnSpPr>
        <p:spPr>
          <a:xfrm>
            <a:off x="5826554" y="159408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7" name="TextBox 2">
            <a:extLst>
              <a:ext uri="{FF2B5EF4-FFF2-40B4-BE49-F238E27FC236}">
                <a16:creationId xmlns:a16="http://schemas.microsoft.com/office/drawing/2014/main" id="{3319BE82-ABC3-48FC-93D4-291682BFF0E8}"/>
              </a:ext>
            </a:extLst>
          </p:cNvPr>
          <p:cNvSpPr txBox="1">
            <a:spLocks noChangeArrowheads="1"/>
          </p:cNvSpPr>
          <p:nvPr/>
        </p:nvSpPr>
        <p:spPr bwMode="auto">
          <a:xfrm>
            <a:off x="6041358" y="1660320"/>
            <a:ext cx="1826034"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Manufacturing lab </a:t>
            </a:r>
          </a:p>
        </p:txBody>
      </p:sp>
      <p:sp>
        <p:nvSpPr>
          <p:cNvPr id="28" name="TextBox 2">
            <a:extLst>
              <a:ext uri="{FF2B5EF4-FFF2-40B4-BE49-F238E27FC236}">
                <a16:creationId xmlns:a16="http://schemas.microsoft.com/office/drawing/2014/main" id="{A51D82FF-77EA-4284-9F58-54733B72AFD7}"/>
              </a:ext>
            </a:extLst>
          </p:cNvPr>
          <p:cNvSpPr txBox="1">
            <a:spLocks noChangeArrowheads="1"/>
          </p:cNvSpPr>
          <p:nvPr/>
        </p:nvSpPr>
        <p:spPr bwMode="auto">
          <a:xfrm>
            <a:off x="4027218" y="1637549"/>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sp>
        <p:nvSpPr>
          <p:cNvPr id="29" name="Arc 28">
            <a:extLst>
              <a:ext uri="{FF2B5EF4-FFF2-40B4-BE49-F238E27FC236}">
                <a16:creationId xmlns:a16="http://schemas.microsoft.com/office/drawing/2014/main" id="{19047923-1C33-48CC-8401-07932993B95A}"/>
              </a:ext>
            </a:extLst>
          </p:cNvPr>
          <p:cNvSpPr/>
          <p:nvPr/>
        </p:nvSpPr>
        <p:spPr>
          <a:xfrm rot="19032300">
            <a:off x="5057289" y="3259823"/>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6AFE927F-4D8D-4A80-A9F1-98BD3FCE80D7}"/>
              </a:ext>
            </a:extLst>
          </p:cNvPr>
          <p:cNvSpPr/>
          <p:nvPr/>
        </p:nvSpPr>
        <p:spPr>
          <a:xfrm rot="19032300" flipH="1" flipV="1">
            <a:off x="5125144" y="3887650"/>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extBox 2">
            <a:extLst>
              <a:ext uri="{FF2B5EF4-FFF2-40B4-BE49-F238E27FC236}">
                <a16:creationId xmlns:a16="http://schemas.microsoft.com/office/drawing/2014/main" id="{3F53B0D1-2560-4CD7-A377-6AE9BFB58B21}"/>
              </a:ext>
            </a:extLst>
          </p:cNvPr>
          <p:cNvSpPr txBox="1">
            <a:spLocks noChangeArrowheads="1"/>
          </p:cNvSpPr>
          <p:nvPr/>
        </p:nvSpPr>
        <p:spPr bwMode="auto">
          <a:xfrm>
            <a:off x="4232039" y="1660320"/>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grpSp>
        <p:nvGrpSpPr>
          <p:cNvPr id="32" name="Group 31">
            <a:extLst>
              <a:ext uri="{FF2B5EF4-FFF2-40B4-BE49-F238E27FC236}">
                <a16:creationId xmlns:a16="http://schemas.microsoft.com/office/drawing/2014/main" id="{42B7C5FF-9619-4DF3-ADA0-4FA7235A860F}"/>
              </a:ext>
            </a:extLst>
          </p:cNvPr>
          <p:cNvGrpSpPr/>
          <p:nvPr/>
        </p:nvGrpSpPr>
        <p:grpSpPr>
          <a:xfrm>
            <a:off x="643168" y="2810150"/>
            <a:ext cx="3881170" cy="584775"/>
            <a:chOff x="404770" y="2365569"/>
            <a:chExt cx="3881170" cy="584775"/>
          </a:xfrm>
        </p:grpSpPr>
        <p:sp>
          <p:nvSpPr>
            <p:cNvPr id="33" name="TextBox 2">
              <a:extLst>
                <a:ext uri="{FF2B5EF4-FFF2-40B4-BE49-F238E27FC236}">
                  <a16:creationId xmlns:a16="http://schemas.microsoft.com/office/drawing/2014/main" id="{E59553A6-4ECF-4C76-BE8B-F5EA1796930E}"/>
                </a:ext>
              </a:extLst>
            </p:cNvPr>
            <p:cNvSpPr txBox="1">
              <a:spLocks noChangeArrowheads="1"/>
            </p:cNvSpPr>
            <p:nvPr/>
          </p:nvSpPr>
          <p:spPr bwMode="auto">
            <a:xfrm>
              <a:off x="729194" y="2365569"/>
              <a:ext cx="35567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latin typeface="+mn-lt"/>
                </a:rPr>
                <a:t>Bone marrow-derived blood-forming stem cells are collected from the patient</a:t>
              </a:r>
            </a:p>
          </p:txBody>
        </p:sp>
        <p:sp>
          <p:nvSpPr>
            <p:cNvPr id="34" name="TextBox 33">
              <a:extLst>
                <a:ext uri="{FF2B5EF4-FFF2-40B4-BE49-F238E27FC236}">
                  <a16:creationId xmlns:a16="http://schemas.microsoft.com/office/drawing/2014/main" id="{110F7EA5-102F-4563-8E15-43F8D8BACA6A}"/>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sp>
        <p:nvSpPr>
          <p:cNvPr id="36" name="TextBox 2">
            <a:extLst>
              <a:ext uri="{FF2B5EF4-FFF2-40B4-BE49-F238E27FC236}">
                <a16:creationId xmlns:a16="http://schemas.microsoft.com/office/drawing/2014/main" id="{39FD7EDC-90EF-4596-BCFA-0AB5CA6BD15C}"/>
              </a:ext>
            </a:extLst>
          </p:cNvPr>
          <p:cNvSpPr txBox="1">
            <a:spLocks noChangeArrowheads="1"/>
          </p:cNvSpPr>
          <p:nvPr/>
        </p:nvSpPr>
        <p:spPr bwMode="auto">
          <a:xfrm>
            <a:off x="8225686" y="4161498"/>
            <a:ext cx="3556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The modified stem cells are expanded in the laboratory</a:t>
            </a:r>
          </a:p>
          <a:p>
            <a:pPr>
              <a:spcBef>
                <a:spcPct val="0"/>
              </a:spcBef>
              <a:buFontTx/>
              <a:buNone/>
              <a:defRPr/>
            </a:pPr>
            <a:endParaRPr lang="en-GB" altLang="en-US" sz="1600" dirty="0">
              <a:latin typeface="+mn-lt"/>
            </a:endParaRPr>
          </a:p>
        </p:txBody>
      </p:sp>
      <p:sp>
        <p:nvSpPr>
          <p:cNvPr id="37" name="TextBox 36">
            <a:extLst>
              <a:ext uri="{FF2B5EF4-FFF2-40B4-BE49-F238E27FC236}">
                <a16:creationId xmlns:a16="http://schemas.microsoft.com/office/drawing/2014/main" id="{DE3A2AE9-7BB5-487A-B5AB-9021D0F72248}"/>
              </a:ext>
            </a:extLst>
          </p:cNvPr>
          <p:cNvSpPr txBox="1"/>
          <p:nvPr/>
        </p:nvSpPr>
        <p:spPr>
          <a:xfrm>
            <a:off x="7891115" y="4262898"/>
            <a:ext cx="275080" cy="369332"/>
          </a:xfrm>
          <a:prstGeom prst="rect">
            <a:avLst/>
          </a:prstGeom>
          <a:solidFill>
            <a:schemeClr val="accent1">
              <a:lumMod val="40000"/>
              <a:lumOff val="60000"/>
            </a:schemeClr>
          </a:solidFill>
        </p:spPr>
        <p:txBody>
          <a:bodyPr wrap="square" rtlCol="0">
            <a:spAutoFit/>
          </a:bodyPr>
          <a:lstStyle/>
          <a:p>
            <a:r>
              <a:rPr lang="en-GB" dirty="0"/>
              <a:t>3</a:t>
            </a:r>
          </a:p>
        </p:txBody>
      </p:sp>
      <p:sp>
        <p:nvSpPr>
          <p:cNvPr id="39" name="TextBox 2">
            <a:extLst>
              <a:ext uri="{FF2B5EF4-FFF2-40B4-BE49-F238E27FC236}">
                <a16:creationId xmlns:a16="http://schemas.microsoft.com/office/drawing/2014/main" id="{C7C632C6-EEFF-4877-B288-2E053356CFB6}"/>
              </a:ext>
            </a:extLst>
          </p:cNvPr>
          <p:cNvSpPr txBox="1">
            <a:spLocks noChangeArrowheads="1"/>
          </p:cNvSpPr>
          <p:nvPr/>
        </p:nvSpPr>
        <p:spPr bwMode="auto">
          <a:xfrm>
            <a:off x="936499" y="4161498"/>
            <a:ext cx="3861208" cy="2062103"/>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pPr>
            <a:r>
              <a:rPr lang="en-GB" altLang="en-US" sz="1600" dirty="0">
                <a:latin typeface="+mn-lt"/>
              </a:rPr>
              <a:t>The patient undergoes chemotherapy to wipe out their remaining faulty stem cells</a:t>
            </a:r>
          </a:p>
          <a:p>
            <a:pPr>
              <a:spcBef>
                <a:spcPct val="0"/>
              </a:spcBef>
              <a:buFontTx/>
              <a:buNone/>
            </a:pPr>
            <a:endParaRPr lang="en-GB" altLang="en-US" sz="1600" dirty="0">
              <a:latin typeface="+mn-lt"/>
            </a:endParaRPr>
          </a:p>
          <a:p>
            <a:pPr>
              <a:spcBef>
                <a:spcPct val="0"/>
              </a:spcBef>
              <a:buFontTx/>
              <a:buNone/>
            </a:pPr>
            <a:r>
              <a:rPr lang="en-GB" altLang="en-US" sz="1600" dirty="0">
                <a:latin typeface="+mn-lt"/>
              </a:rPr>
              <a:t>The new, modified stem cells are infused into the patient’s bloodstream and transported to the bone marrow where they engraft and repopulate the patient’s blood with new healthy red blood cells</a:t>
            </a:r>
          </a:p>
        </p:txBody>
      </p:sp>
      <p:sp>
        <p:nvSpPr>
          <p:cNvPr id="40" name="TextBox 39">
            <a:extLst>
              <a:ext uri="{FF2B5EF4-FFF2-40B4-BE49-F238E27FC236}">
                <a16:creationId xmlns:a16="http://schemas.microsoft.com/office/drawing/2014/main" id="{AAB664DB-9B77-492C-AB0B-E601A9CB2646}"/>
              </a:ext>
            </a:extLst>
          </p:cNvPr>
          <p:cNvSpPr txBox="1"/>
          <p:nvPr/>
        </p:nvSpPr>
        <p:spPr>
          <a:xfrm>
            <a:off x="642252" y="4262898"/>
            <a:ext cx="301686" cy="369332"/>
          </a:xfrm>
          <a:prstGeom prst="rect">
            <a:avLst/>
          </a:prstGeom>
          <a:solidFill>
            <a:schemeClr val="accent1">
              <a:lumMod val="40000"/>
              <a:lumOff val="60000"/>
            </a:schemeClr>
          </a:solidFill>
        </p:spPr>
        <p:txBody>
          <a:bodyPr wrap="none" rtlCol="0">
            <a:spAutoFit/>
          </a:bodyPr>
          <a:lstStyle/>
          <a:p>
            <a:r>
              <a:rPr lang="en-GB" dirty="0"/>
              <a:t>4</a:t>
            </a:r>
          </a:p>
        </p:txBody>
      </p:sp>
      <p:sp>
        <p:nvSpPr>
          <p:cNvPr id="42" name="TextBox 41">
            <a:extLst>
              <a:ext uri="{FF2B5EF4-FFF2-40B4-BE49-F238E27FC236}">
                <a16:creationId xmlns:a16="http://schemas.microsoft.com/office/drawing/2014/main" id="{6DD2869D-6F67-4370-88DD-954FDED8C264}"/>
              </a:ext>
            </a:extLst>
          </p:cNvPr>
          <p:cNvSpPr txBox="1"/>
          <p:nvPr/>
        </p:nvSpPr>
        <p:spPr>
          <a:xfrm>
            <a:off x="7895224" y="2885193"/>
            <a:ext cx="301686" cy="369332"/>
          </a:xfrm>
          <a:prstGeom prst="rect">
            <a:avLst/>
          </a:prstGeom>
          <a:solidFill>
            <a:schemeClr val="accent1">
              <a:lumMod val="40000"/>
              <a:lumOff val="60000"/>
            </a:schemeClr>
          </a:solidFill>
        </p:spPr>
        <p:txBody>
          <a:bodyPr wrap="square" rtlCol="0">
            <a:spAutoFit/>
          </a:bodyPr>
          <a:lstStyle/>
          <a:p>
            <a:r>
              <a:rPr lang="en-GB" dirty="0"/>
              <a:t>2</a:t>
            </a:r>
          </a:p>
        </p:txBody>
      </p:sp>
      <p:pic>
        <p:nvPicPr>
          <p:cNvPr id="3" name="Picture 2" descr="A picture containing vector graphics&#10;&#10;Description automatically generated">
            <a:extLst>
              <a:ext uri="{FF2B5EF4-FFF2-40B4-BE49-F238E27FC236}">
                <a16:creationId xmlns:a16="http://schemas.microsoft.com/office/drawing/2014/main" id="{C4E126C7-3997-460A-8397-1D87AE8BAB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6762" y="2144193"/>
            <a:ext cx="602070" cy="682060"/>
          </a:xfrm>
          <a:prstGeom prst="rect">
            <a:avLst/>
          </a:prstGeom>
        </p:spPr>
      </p:pic>
      <p:pic>
        <p:nvPicPr>
          <p:cNvPr id="44" name="Graphic 43" descr="Line arrow Clockwise curve">
            <a:extLst>
              <a:ext uri="{FF2B5EF4-FFF2-40B4-BE49-F238E27FC236}">
                <a16:creationId xmlns:a16="http://schemas.microsoft.com/office/drawing/2014/main" id="{4526228A-7A44-4872-8638-5B526D05F1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6590698" y="2667949"/>
            <a:ext cx="548859" cy="548859"/>
          </a:xfrm>
          <a:prstGeom prst="rect">
            <a:avLst/>
          </a:prstGeom>
        </p:spPr>
      </p:pic>
      <p:sp>
        <p:nvSpPr>
          <p:cNvPr id="45" name="TextBox 2">
            <a:extLst>
              <a:ext uri="{FF2B5EF4-FFF2-40B4-BE49-F238E27FC236}">
                <a16:creationId xmlns:a16="http://schemas.microsoft.com/office/drawing/2014/main" id="{BB7F6BC1-AC60-453D-9558-5CEA3B91FC49}"/>
              </a:ext>
            </a:extLst>
          </p:cNvPr>
          <p:cNvSpPr txBox="1">
            <a:spLocks noChangeArrowheads="1"/>
          </p:cNvSpPr>
          <p:nvPr/>
        </p:nvSpPr>
        <p:spPr bwMode="auto">
          <a:xfrm>
            <a:off x="8225686" y="2808032"/>
            <a:ext cx="3382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A healthy copy of the beta globin gene is inserted into the patients’ stem cells using a viral vector </a:t>
            </a:r>
          </a:p>
        </p:txBody>
      </p:sp>
      <p:pic>
        <p:nvPicPr>
          <p:cNvPr id="25" name="Graphic 24" descr="Man">
            <a:extLst>
              <a:ext uri="{FF2B5EF4-FFF2-40B4-BE49-F238E27FC236}">
                <a16:creationId xmlns:a16="http://schemas.microsoft.com/office/drawing/2014/main" id="{1D2C2A0B-0ECA-490A-B643-2523833A0D05}"/>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034016" y="3270571"/>
            <a:ext cx="1723549" cy="1723549"/>
          </a:xfrm>
          <a:prstGeom prst="rect">
            <a:avLst/>
          </a:prstGeom>
        </p:spPr>
      </p:pic>
      <p:pic>
        <p:nvPicPr>
          <p:cNvPr id="47" name="Picture 46">
            <a:extLst>
              <a:ext uri="{FF2B5EF4-FFF2-40B4-BE49-F238E27FC236}">
                <a16:creationId xmlns:a16="http://schemas.microsoft.com/office/drawing/2014/main" id="{11504441-8A43-4A62-BA7D-32FE270BC7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9271" y="3246566"/>
            <a:ext cx="886355" cy="568311"/>
          </a:xfrm>
          <a:prstGeom prst="rect">
            <a:avLst/>
          </a:prstGeom>
        </p:spPr>
      </p:pic>
      <p:sp>
        <p:nvSpPr>
          <p:cNvPr id="2" name="Footer Placeholder 1">
            <a:extLst>
              <a:ext uri="{FF2B5EF4-FFF2-40B4-BE49-F238E27FC236}">
                <a16:creationId xmlns:a16="http://schemas.microsoft.com/office/drawing/2014/main" id="{73C78E37-4734-4599-9D29-D5BA04C6416F}"/>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6499555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C8F4B9FA-2217-410E-93AE-318C204C9396}"/>
              </a:ext>
            </a:extLst>
          </p:cNvPr>
          <p:cNvSpPr>
            <a:spLocks noChangeArrowheads="1"/>
          </p:cNvSpPr>
          <p:nvPr/>
        </p:nvSpPr>
        <p:spPr bwMode="auto">
          <a:xfrm>
            <a:off x="2528732" y="2053087"/>
            <a:ext cx="8365066"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0"/>
              </a:spcBef>
              <a:spcAft>
                <a:spcPts val="1200"/>
              </a:spcAft>
              <a:buFontTx/>
              <a:buNone/>
            </a:pPr>
            <a:r>
              <a:rPr lang="en-GB" altLang="en-US" sz="2000" b="1" dirty="0">
                <a:solidFill>
                  <a:schemeClr val="accent1"/>
                </a:solidFill>
                <a:latin typeface="lato"/>
              </a:rPr>
              <a:t>“All the tests we performed on his blood show that he’s been </a:t>
            </a:r>
            <a:r>
              <a:rPr lang="en-GB" altLang="en-US" sz="3600" b="1" dirty="0">
                <a:solidFill>
                  <a:schemeClr val="accent1"/>
                </a:solidFill>
                <a:latin typeface="lato"/>
              </a:rPr>
              <a:t>cured</a:t>
            </a:r>
            <a:r>
              <a:rPr lang="en-GB" altLang="en-US" sz="2000" b="1" dirty="0">
                <a:solidFill>
                  <a:schemeClr val="accent1"/>
                </a:solidFill>
                <a:latin typeface="lato"/>
              </a:rPr>
              <a:t> of sickle cell disease”</a:t>
            </a:r>
          </a:p>
          <a:p>
            <a:pPr algn="r">
              <a:spcBef>
                <a:spcPct val="0"/>
              </a:spcBef>
              <a:buFontTx/>
              <a:buNone/>
            </a:pPr>
            <a:r>
              <a:rPr lang="en-GB" altLang="en-US" sz="1400" dirty="0">
                <a:solidFill>
                  <a:schemeClr val="accent1"/>
                </a:solidFill>
                <a:latin typeface="lato"/>
              </a:rPr>
              <a:t>Dr Marina </a:t>
            </a:r>
            <a:r>
              <a:rPr lang="en-GB" altLang="en-US" sz="1400" dirty="0" err="1">
                <a:solidFill>
                  <a:schemeClr val="accent1"/>
                </a:solidFill>
                <a:latin typeface="lato"/>
              </a:rPr>
              <a:t>Cavazzana</a:t>
            </a:r>
            <a:r>
              <a:rPr lang="en-GB" altLang="en-US" sz="1400" dirty="0">
                <a:solidFill>
                  <a:schemeClr val="accent1"/>
                </a:solidFill>
                <a:latin typeface="lato"/>
              </a:rPr>
              <a:t>,</a:t>
            </a:r>
          </a:p>
          <a:p>
            <a:pPr algn="r">
              <a:spcBef>
                <a:spcPct val="0"/>
              </a:spcBef>
              <a:buFontTx/>
              <a:buNone/>
            </a:pPr>
            <a:r>
              <a:rPr lang="en-GB" altLang="en-US" sz="1400" dirty="0" err="1">
                <a:solidFill>
                  <a:schemeClr val="accent1"/>
                </a:solidFill>
                <a:latin typeface="lato"/>
              </a:rPr>
              <a:t>Hôpital</a:t>
            </a:r>
            <a:r>
              <a:rPr lang="en-GB" altLang="en-US" sz="1400" dirty="0">
                <a:solidFill>
                  <a:schemeClr val="accent1"/>
                </a:solidFill>
                <a:latin typeface="lato"/>
              </a:rPr>
              <a:t> </a:t>
            </a:r>
            <a:r>
              <a:rPr lang="en-GB" altLang="en-US" sz="1400" dirty="0" err="1">
                <a:solidFill>
                  <a:schemeClr val="accent1"/>
                </a:solidFill>
                <a:latin typeface="lato"/>
              </a:rPr>
              <a:t>Universitaire</a:t>
            </a:r>
            <a:r>
              <a:rPr lang="en-GB" altLang="en-US" sz="1400" dirty="0">
                <a:solidFill>
                  <a:schemeClr val="accent1"/>
                </a:solidFill>
                <a:latin typeface="lato"/>
              </a:rPr>
              <a:t> Necker, Paris</a:t>
            </a:r>
          </a:p>
          <a:p>
            <a:pPr>
              <a:spcBef>
                <a:spcPct val="0"/>
              </a:spcBef>
              <a:buFontTx/>
              <a:buNone/>
            </a:pPr>
            <a:endParaRPr lang="en-GB" altLang="en-US" sz="1000" dirty="0">
              <a:solidFill>
                <a:schemeClr val="accent1"/>
              </a:solidFill>
              <a:latin typeface="lato"/>
            </a:endParaRPr>
          </a:p>
          <a:p>
            <a:pPr>
              <a:spcBef>
                <a:spcPct val="0"/>
              </a:spcBef>
              <a:buFontTx/>
              <a:buNone/>
            </a:pPr>
            <a:endParaRPr lang="en-GB" altLang="en-US" sz="1000" dirty="0">
              <a:solidFill>
                <a:schemeClr val="accent1"/>
              </a:solidFill>
              <a:latin typeface="lato"/>
            </a:endParaRPr>
          </a:p>
          <a:p>
            <a:pPr>
              <a:spcBef>
                <a:spcPct val="0"/>
              </a:spcBef>
              <a:buFontTx/>
              <a:buNone/>
            </a:pPr>
            <a:endParaRPr lang="en-GB" altLang="en-US" sz="1800" dirty="0">
              <a:solidFill>
                <a:schemeClr val="accent1"/>
              </a:solidFill>
              <a:latin typeface="lato"/>
            </a:endParaRPr>
          </a:p>
        </p:txBody>
      </p:sp>
      <p:pic>
        <p:nvPicPr>
          <p:cNvPr id="6" name="Content Placeholder 4">
            <a:extLst>
              <a:ext uri="{FF2B5EF4-FFF2-40B4-BE49-F238E27FC236}">
                <a16:creationId xmlns:a16="http://schemas.microsoft.com/office/drawing/2014/main" id="{F73DE80F-4EBD-4A09-A45B-A88A6B3138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Rectangle: Rounded Corners 6">
            <a:hlinkClick r:id="rId4" action="ppaction://hlinksldjump"/>
            <a:extLst>
              <a:ext uri="{FF2B5EF4-FFF2-40B4-BE49-F238E27FC236}">
                <a16:creationId xmlns:a16="http://schemas.microsoft.com/office/drawing/2014/main" id="{0C0CE6EB-213D-42F5-9BA3-0526975BE90C}"/>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4891421C-6955-42E2-B5D4-3B21C1DEBD3A}"/>
              </a:ext>
            </a:extLst>
          </p:cNvPr>
          <p:cNvSpPr>
            <a:spLocks noGrp="1"/>
          </p:cNvSpPr>
          <p:nvPr>
            <p:ph type="title"/>
          </p:nvPr>
        </p:nvSpPr>
        <p:spPr/>
        <p:txBody>
          <a:bodyPr>
            <a:normAutofit/>
          </a:bodyPr>
          <a:lstStyle/>
          <a:p>
            <a:r>
              <a:rPr lang="en-GB" sz="3600" b="1" dirty="0">
                <a:cs typeface="Times New Roman" panose="02020603050405020304" pitchFamily="18" charset="0"/>
              </a:rPr>
              <a:t>Transforming lives for sickle cell patients</a:t>
            </a:r>
          </a:p>
        </p:txBody>
      </p:sp>
      <p:sp>
        <p:nvSpPr>
          <p:cNvPr id="2" name="Rectangle 1">
            <a:extLst>
              <a:ext uri="{FF2B5EF4-FFF2-40B4-BE49-F238E27FC236}">
                <a16:creationId xmlns:a16="http://schemas.microsoft.com/office/drawing/2014/main" id="{9424EBCC-4522-40E9-A173-47FFE989208C}"/>
              </a:ext>
            </a:extLst>
          </p:cNvPr>
          <p:cNvSpPr/>
          <p:nvPr/>
        </p:nvSpPr>
        <p:spPr>
          <a:xfrm>
            <a:off x="1087141" y="3818453"/>
            <a:ext cx="6126460" cy="2277547"/>
          </a:xfrm>
          <a:prstGeom prst="rect">
            <a:avLst/>
          </a:prstGeom>
        </p:spPr>
        <p:txBody>
          <a:bodyPr wrap="square">
            <a:spAutoFit/>
          </a:bodyPr>
          <a:lstStyle/>
          <a:p>
            <a:r>
              <a:rPr lang="en-GB" sz="1600" dirty="0">
                <a:solidFill>
                  <a:schemeClr val="accent1"/>
                </a:solidFill>
                <a:latin typeface="lato"/>
              </a:rPr>
              <a:t>Until now, the only way to treat someone was with a matched sibling transplant. But many patients do not have a full sibling, and even if they do, there is only a 15% chance of a match.</a:t>
            </a:r>
          </a:p>
          <a:p>
            <a:endParaRPr lang="en-GB" sz="1600" b="1" dirty="0">
              <a:solidFill>
                <a:schemeClr val="accent1"/>
              </a:solidFill>
              <a:latin typeface="lato"/>
            </a:endParaRPr>
          </a:p>
          <a:p>
            <a:r>
              <a:rPr lang="en-GB" sz="2000" b="1" dirty="0">
                <a:solidFill>
                  <a:schemeClr val="accent1"/>
                </a:solidFill>
                <a:latin typeface="lato"/>
              </a:rPr>
              <a:t>“This is a huge deal…. we hope it will be curative, but we can’t say that yet”</a:t>
            </a:r>
          </a:p>
          <a:p>
            <a:pPr>
              <a:spcBef>
                <a:spcPts val="1200"/>
              </a:spcBef>
            </a:pPr>
            <a:r>
              <a:rPr lang="en-GB" sz="1400" dirty="0">
                <a:solidFill>
                  <a:schemeClr val="accent1"/>
                </a:solidFill>
                <a:latin typeface="lato"/>
              </a:rPr>
              <a:t>Dr Julie Kanter,</a:t>
            </a:r>
          </a:p>
          <a:p>
            <a:r>
              <a:rPr lang="en-GB" sz="1400" dirty="0">
                <a:solidFill>
                  <a:schemeClr val="accent1"/>
                </a:solidFill>
                <a:latin typeface="lato"/>
              </a:rPr>
              <a:t>University of Alabama</a:t>
            </a:r>
          </a:p>
        </p:txBody>
      </p:sp>
      <p:sp>
        <p:nvSpPr>
          <p:cNvPr id="3" name="Footer Placeholder 2">
            <a:extLst>
              <a:ext uri="{FF2B5EF4-FFF2-40B4-BE49-F238E27FC236}">
                <a16:creationId xmlns:a16="http://schemas.microsoft.com/office/drawing/2014/main" id="{D07B3038-F81F-4D93-874B-220CBA2A63C8}"/>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88518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D9791B-AAF3-48FE-A9F5-1A7EA33DC81D}"/>
              </a:ext>
            </a:extLst>
          </p:cNvPr>
          <p:cNvSpPr>
            <a:spLocks noChangeArrowheads="1"/>
          </p:cNvSpPr>
          <p:nvPr/>
        </p:nvSpPr>
        <p:spPr bwMode="auto">
          <a:xfrm>
            <a:off x="838198" y="2484666"/>
            <a:ext cx="734241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GB" altLang="en-US" sz="2000" dirty="0"/>
              <a:t>Junctional epidermolysis bullosa is a rare, inherited connective tissue disorder that causes the skin to become extremely fragile.</a:t>
            </a:r>
          </a:p>
          <a:p>
            <a:pPr>
              <a:spcBef>
                <a:spcPct val="0"/>
              </a:spcBef>
              <a:buNone/>
            </a:pPr>
            <a:endParaRPr lang="en-GB" altLang="en-US" sz="2000" dirty="0"/>
          </a:p>
          <a:p>
            <a:pPr>
              <a:spcBef>
                <a:spcPct val="0"/>
              </a:spcBef>
              <a:buNone/>
            </a:pPr>
            <a:r>
              <a:rPr lang="en-GB" altLang="en-US" sz="2000" dirty="0"/>
              <a:t>Trauma or friction to skin results in blisters and tears, requiring painful daily wound dressing and risking frequent infections. </a:t>
            </a:r>
          </a:p>
          <a:p>
            <a:pPr eaLnBrk="1" hangingPunct="1">
              <a:spcBef>
                <a:spcPct val="0"/>
              </a:spcBef>
              <a:buFontTx/>
              <a:buNone/>
            </a:pPr>
            <a:endParaRPr lang="en-GB" altLang="en-US" sz="2000" dirty="0"/>
          </a:p>
          <a:p>
            <a:pPr>
              <a:spcBef>
                <a:spcPct val="0"/>
              </a:spcBef>
              <a:buNone/>
            </a:pPr>
            <a:r>
              <a:rPr lang="en-GB" altLang="en-US" sz="2000" dirty="0"/>
              <a:t>In 2017 an experimental gene therapy approach was used to treat a 7-year-old boy with EB living in Germany. He had lost 80% of his epidermis and developed severe infections and sepsis. Transplanting healthy skin from his father had failed to help.</a:t>
            </a:r>
          </a:p>
        </p:txBody>
      </p:sp>
      <p:sp>
        <p:nvSpPr>
          <p:cNvPr id="7" name="Title 1">
            <a:extLst>
              <a:ext uri="{FF2B5EF4-FFF2-40B4-BE49-F238E27FC236}">
                <a16:creationId xmlns:a16="http://schemas.microsoft.com/office/drawing/2014/main" id="{5BEBE93E-A6FC-4C9E-AEF4-8C097537D4BF}"/>
              </a:ext>
            </a:extLst>
          </p:cNvPr>
          <p:cNvSpPr>
            <a:spLocks noGrp="1"/>
          </p:cNvSpPr>
          <p:nvPr>
            <p:ph type="title"/>
          </p:nvPr>
        </p:nvSpPr>
        <p:spPr/>
        <p:txBody>
          <a:bodyPr>
            <a:normAutofit/>
          </a:bodyPr>
          <a:lstStyle/>
          <a:p>
            <a:r>
              <a:rPr lang="en-GB" sz="3600" b="1" dirty="0">
                <a:cs typeface="Times New Roman" panose="02020603050405020304" pitchFamily="18" charset="0"/>
              </a:rPr>
              <a:t>Growing life-saving new skin</a:t>
            </a:r>
          </a:p>
        </p:txBody>
      </p:sp>
      <p:pic>
        <p:nvPicPr>
          <p:cNvPr id="8" name="Content Placeholder 4">
            <a:extLst>
              <a:ext uri="{FF2B5EF4-FFF2-40B4-BE49-F238E27FC236}">
                <a16:creationId xmlns:a16="http://schemas.microsoft.com/office/drawing/2014/main" id="{DD10482B-0339-4B04-99EA-C5A602D4AB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pic>
        <p:nvPicPr>
          <p:cNvPr id="10" name="Picture 4" descr="Image result for hassan eb epidermolysis father transplant">
            <a:extLst>
              <a:ext uri="{FF2B5EF4-FFF2-40B4-BE49-F238E27FC236}">
                <a16:creationId xmlns:a16="http://schemas.microsoft.com/office/drawing/2014/main" id="{C5AD8F1D-4224-45E8-8503-010F015950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683"/>
          <a:stretch/>
        </p:blipFill>
        <p:spPr bwMode="auto">
          <a:xfrm>
            <a:off x="8591339" y="2225877"/>
            <a:ext cx="2762462" cy="342888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D431801C-5CFB-4303-AF1E-F64F2AC0E32F}"/>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91908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Graphic">
            <a:extLst>
              <a:ext uri="{FF2B5EF4-FFF2-40B4-BE49-F238E27FC236}">
                <a16:creationId xmlns:a16="http://schemas.microsoft.com/office/drawing/2014/main" id="{66E97D40-A8C3-4044-9B78-C146DFB7FEC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53240" y="2675161"/>
            <a:ext cx="576103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51213BBC-509B-4294-9057-96EF21D45F19}"/>
              </a:ext>
            </a:extLst>
          </p:cNvPr>
          <p:cNvSpPr>
            <a:spLocks noGrp="1"/>
          </p:cNvSpPr>
          <p:nvPr>
            <p:ph type="title"/>
          </p:nvPr>
        </p:nvSpPr>
        <p:spPr/>
        <p:txBody>
          <a:bodyPr>
            <a:normAutofit/>
          </a:bodyPr>
          <a:lstStyle/>
          <a:p>
            <a:r>
              <a:rPr lang="en-GB" sz="3600" b="1">
                <a:cs typeface="Times New Roman" panose="02020603050405020304" pitchFamily="18" charset="0"/>
              </a:rPr>
              <a:t>Growing life-saving new skin</a:t>
            </a:r>
            <a:endParaRPr lang="en-GB" sz="3600" b="1" dirty="0">
              <a:cs typeface="Times New Roman" panose="02020603050405020304" pitchFamily="18" charset="0"/>
            </a:endParaRPr>
          </a:p>
        </p:txBody>
      </p:sp>
      <p:sp>
        <p:nvSpPr>
          <p:cNvPr id="2" name="Rectangle 1">
            <a:extLst>
              <a:ext uri="{FF2B5EF4-FFF2-40B4-BE49-F238E27FC236}">
                <a16:creationId xmlns:a16="http://schemas.microsoft.com/office/drawing/2014/main" id="{E09B1C2D-FC87-4355-9676-5F09C9D8273E}"/>
              </a:ext>
            </a:extLst>
          </p:cNvPr>
          <p:cNvSpPr/>
          <p:nvPr/>
        </p:nvSpPr>
        <p:spPr>
          <a:xfrm>
            <a:off x="838199" y="2083605"/>
            <a:ext cx="5257789" cy="3785652"/>
          </a:xfrm>
          <a:prstGeom prst="rect">
            <a:avLst/>
          </a:prstGeom>
        </p:spPr>
        <p:txBody>
          <a:bodyPr wrap="square">
            <a:spAutoFit/>
          </a:bodyPr>
          <a:lstStyle/>
          <a:p>
            <a:pPr>
              <a:spcBef>
                <a:spcPct val="0"/>
              </a:spcBef>
            </a:pPr>
            <a:r>
              <a:rPr lang="en-GB" altLang="en-US" sz="2000" dirty="0"/>
              <a:t>Scientists in Italy grew cells from an unblistered patch of the boy’s skin.</a:t>
            </a:r>
          </a:p>
          <a:p>
            <a:pPr>
              <a:spcBef>
                <a:spcPct val="0"/>
              </a:spcBef>
            </a:pPr>
            <a:endParaRPr lang="en-GB" altLang="en-US" sz="2000" dirty="0"/>
          </a:p>
          <a:p>
            <a:pPr>
              <a:spcBef>
                <a:spcPct val="0"/>
              </a:spcBef>
            </a:pPr>
            <a:r>
              <a:rPr lang="en-GB" altLang="en-US" sz="2000" dirty="0"/>
              <a:t>A healthy version of the faulty gene was added using a viral vector before growing cells into sheets.</a:t>
            </a:r>
          </a:p>
          <a:p>
            <a:pPr>
              <a:spcBef>
                <a:spcPct val="0"/>
              </a:spcBef>
            </a:pPr>
            <a:endParaRPr lang="en-GB" altLang="en-US" sz="2000" dirty="0"/>
          </a:p>
          <a:p>
            <a:pPr>
              <a:spcBef>
                <a:spcPct val="0"/>
              </a:spcBef>
            </a:pPr>
            <a:r>
              <a:rPr lang="en-GB" altLang="en-US" sz="2000" dirty="0"/>
              <a:t>9 square feet of laboratory-grown, genetically-corrected skin was grafted over 3 surgeries.</a:t>
            </a:r>
          </a:p>
          <a:p>
            <a:pPr>
              <a:spcBef>
                <a:spcPct val="0"/>
              </a:spcBef>
            </a:pPr>
            <a:endParaRPr lang="en-GB" altLang="en-US" sz="2000" dirty="0"/>
          </a:p>
          <a:p>
            <a:pPr>
              <a:spcBef>
                <a:spcPct val="0"/>
              </a:spcBef>
            </a:pPr>
            <a:r>
              <a:rPr lang="en-GB" altLang="en-US" sz="2000" dirty="0"/>
              <a:t>Two years after treatment, the patient continues to enjoy a vastly improved quality of life.</a:t>
            </a:r>
          </a:p>
        </p:txBody>
      </p:sp>
      <p:pic>
        <p:nvPicPr>
          <p:cNvPr id="17" name="Content Placeholder 4">
            <a:extLst>
              <a:ext uri="{FF2B5EF4-FFF2-40B4-BE49-F238E27FC236}">
                <a16:creationId xmlns:a16="http://schemas.microsoft.com/office/drawing/2014/main" id="{31501127-989E-4C67-A673-694A1F14DE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grpSp>
        <p:nvGrpSpPr>
          <p:cNvPr id="12" name="Group 11">
            <a:extLst>
              <a:ext uri="{FF2B5EF4-FFF2-40B4-BE49-F238E27FC236}">
                <a16:creationId xmlns:a16="http://schemas.microsoft.com/office/drawing/2014/main" id="{CBCA840A-69CD-461E-B75A-DBBD611614F7}"/>
              </a:ext>
            </a:extLst>
          </p:cNvPr>
          <p:cNvGrpSpPr/>
          <p:nvPr/>
        </p:nvGrpSpPr>
        <p:grpSpPr>
          <a:xfrm>
            <a:off x="9077121" y="1879461"/>
            <a:ext cx="1897241" cy="2446306"/>
            <a:chOff x="9028136" y="1863132"/>
            <a:chExt cx="1897241" cy="2446306"/>
          </a:xfrm>
        </p:grpSpPr>
        <p:cxnSp>
          <p:nvCxnSpPr>
            <p:cNvPr id="6" name="Straight Connector 5">
              <a:extLst>
                <a:ext uri="{FF2B5EF4-FFF2-40B4-BE49-F238E27FC236}">
                  <a16:creationId xmlns:a16="http://schemas.microsoft.com/office/drawing/2014/main" id="{674DA4A5-56D6-471D-85DE-FA4FA13832C2}"/>
                </a:ext>
              </a:extLst>
            </p:cNvPr>
            <p:cNvCxnSpPr/>
            <p:nvPr/>
          </p:nvCxnSpPr>
          <p:spPr>
            <a:xfrm>
              <a:off x="9976756" y="3001477"/>
              <a:ext cx="0" cy="1307961"/>
            </a:xfrm>
            <a:prstGeom prst="line">
              <a:avLst/>
            </a:prstGeom>
            <a:ln w="28575">
              <a:solidFill>
                <a:srgbClr val="007D7C"/>
              </a:solidFill>
            </a:ln>
          </p:spPr>
          <p:style>
            <a:lnRef idx="1">
              <a:schemeClr val="accent1"/>
            </a:lnRef>
            <a:fillRef idx="0">
              <a:schemeClr val="accent1"/>
            </a:fillRef>
            <a:effectRef idx="0">
              <a:schemeClr val="accent1"/>
            </a:effectRef>
            <a:fontRef idx="minor">
              <a:schemeClr val="tx1"/>
            </a:fontRef>
          </p:style>
        </p:cxnSp>
        <p:pic>
          <p:nvPicPr>
            <p:cNvPr id="2056" name="Picture 8" descr="A sheet of the laboratory-grown, genetically modified skin.">
              <a:extLst>
                <a:ext uri="{FF2B5EF4-FFF2-40B4-BE49-F238E27FC236}">
                  <a16:creationId xmlns:a16="http://schemas.microsoft.com/office/drawing/2014/main" id="{EDE78258-FD49-43F6-B28E-26109BD9C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8136" y="1863132"/>
              <a:ext cx="1897241" cy="1138345"/>
            </a:xfrm>
            <a:prstGeom prst="rect">
              <a:avLst/>
            </a:prstGeom>
            <a:noFill/>
            <a:ln w="28575">
              <a:solidFill>
                <a:srgbClr val="007D7C"/>
              </a:solidFill>
            </a:ln>
            <a:extLst>
              <a:ext uri="{909E8E84-426E-40DD-AFC4-6F175D3DCCD1}">
                <a14:hiddenFill xmlns:a14="http://schemas.microsoft.com/office/drawing/2010/main">
                  <a:solidFill>
                    <a:srgbClr val="FFFFFF"/>
                  </a:solidFill>
                </a14:hiddenFill>
              </a:ext>
            </a:extLst>
          </p:spPr>
        </p:pic>
      </p:grpSp>
      <p:sp>
        <p:nvSpPr>
          <p:cNvPr id="3" name="Footer Placeholder 2">
            <a:extLst>
              <a:ext uri="{FF2B5EF4-FFF2-40B4-BE49-F238E27FC236}">
                <a16:creationId xmlns:a16="http://schemas.microsoft.com/office/drawing/2014/main" id="{6663A590-4B25-4EBF-A914-551F1BB24D5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77225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Apologies for inaccuracies. I tried.">
            <a:extLst>
              <a:ext uri="{FF2B5EF4-FFF2-40B4-BE49-F238E27FC236}">
                <a16:creationId xmlns:a16="http://schemas.microsoft.com/office/drawing/2014/main" id="{56771B15-3A6B-4C2A-B236-4A6547B58959}"/>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319099" y="2261490"/>
            <a:ext cx="2187301" cy="2922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904E73-90F2-435D-BBCF-451CE50D1B66}"/>
              </a:ext>
            </a:extLst>
          </p:cNvPr>
          <p:cNvSpPr/>
          <p:nvPr/>
        </p:nvSpPr>
        <p:spPr>
          <a:xfrm>
            <a:off x="554261" y="5953327"/>
            <a:ext cx="6760937" cy="400110"/>
          </a:xfrm>
          <a:prstGeom prst="rect">
            <a:avLst/>
          </a:prstGeom>
        </p:spPr>
        <p:txBody>
          <a:bodyPr wrap="square">
            <a:spAutoFit/>
          </a:bodyPr>
          <a:lstStyle/>
          <a:p>
            <a:r>
              <a:rPr lang="en-GB" sz="2000" dirty="0">
                <a:hlinkClick r:id="rId4"/>
              </a:rPr>
              <a:t>Click to watch a video of a mesenchymal stem cell dividing</a:t>
            </a:r>
            <a:endParaRPr lang="en-GB" sz="2000" dirty="0"/>
          </a:p>
        </p:txBody>
      </p:sp>
      <p:sp>
        <p:nvSpPr>
          <p:cNvPr id="9" name="Title 1">
            <a:extLst>
              <a:ext uri="{FF2B5EF4-FFF2-40B4-BE49-F238E27FC236}">
                <a16:creationId xmlns:a16="http://schemas.microsoft.com/office/drawing/2014/main" id="{6E0E069F-C40B-4F73-BB3E-58C6C51CDDA3}"/>
              </a:ext>
            </a:extLst>
          </p:cNvPr>
          <p:cNvSpPr>
            <a:spLocks noGrp="1"/>
          </p:cNvSpPr>
          <p:nvPr>
            <p:ph type="title"/>
          </p:nvPr>
        </p:nvSpPr>
        <p:spPr/>
        <p:txBody>
          <a:bodyPr/>
          <a:lstStyle/>
          <a:p>
            <a:r>
              <a:rPr lang="en-US" b="1" dirty="0">
                <a:cs typeface="Times New Roman" panose="02020603050405020304" pitchFamily="18" charset="0"/>
              </a:rPr>
              <a:t>Revising the basics: cells and tissues</a:t>
            </a:r>
            <a:endParaRPr lang="en-GB" dirty="0"/>
          </a:p>
        </p:txBody>
      </p:sp>
      <p:sp>
        <p:nvSpPr>
          <p:cNvPr id="11" name="Content Placeholder 2">
            <a:extLst>
              <a:ext uri="{FF2B5EF4-FFF2-40B4-BE49-F238E27FC236}">
                <a16:creationId xmlns:a16="http://schemas.microsoft.com/office/drawing/2014/main" id="{0837564C-9CC4-4269-BEE0-C3564262FB66}"/>
              </a:ext>
            </a:extLst>
          </p:cNvPr>
          <p:cNvSpPr>
            <a:spLocks noGrp="1"/>
          </p:cNvSpPr>
          <p:nvPr>
            <p:ph idx="1"/>
          </p:nvPr>
        </p:nvSpPr>
        <p:spPr>
          <a:xfrm>
            <a:off x="838200" y="1922498"/>
            <a:ext cx="8480899" cy="3600617"/>
          </a:xfrm>
        </p:spPr>
        <p:txBody>
          <a:bodyPr>
            <a:normAutofit/>
          </a:bodyPr>
          <a:lstStyle/>
          <a:p>
            <a:pPr marL="0" indent="0">
              <a:spcAft>
                <a:spcPts val="600"/>
              </a:spcAft>
              <a:buNone/>
            </a:pPr>
            <a:r>
              <a:rPr lang="en-GB" sz="2400" dirty="0"/>
              <a:t>The human body contains an </a:t>
            </a:r>
            <a:r>
              <a:rPr lang="en-GB" sz="2400" i="1" dirty="0"/>
              <a:t>estimated</a:t>
            </a:r>
            <a:r>
              <a:rPr lang="en-GB" sz="2400" dirty="0"/>
              <a:t> 30 trillion human cells (plus another 39 trillion microbial cells).</a:t>
            </a:r>
          </a:p>
          <a:p>
            <a:pPr marL="0" indent="0">
              <a:spcBef>
                <a:spcPts val="0"/>
              </a:spcBef>
              <a:spcAft>
                <a:spcPts val="1200"/>
              </a:spcAft>
              <a:buNone/>
            </a:pPr>
            <a:endParaRPr lang="en-GB" sz="2400" dirty="0"/>
          </a:p>
          <a:p>
            <a:pPr marL="0" indent="0">
              <a:spcBef>
                <a:spcPts val="0"/>
              </a:spcBef>
              <a:spcAft>
                <a:spcPts val="1200"/>
              </a:spcAft>
              <a:buNone/>
            </a:pPr>
            <a:r>
              <a:rPr lang="en-GB" sz="2400" dirty="0"/>
              <a:t>A </a:t>
            </a:r>
            <a:r>
              <a:rPr lang="en-GB" sz="2400" b="1" dirty="0"/>
              <a:t>cell</a:t>
            </a:r>
            <a:r>
              <a:rPr lang="en-GB" sz="2400" dirty="0"/>
              <a:t> is the basic unit of life – the smallest unit capable of independent reproduction.</a:t>
            </a:r>
          </a:p>
          <a:p>
            <a:pPr marL="0" indent="0">
              <a:spcBef>
                <a:spcPts val="0"/>
              </a:spcBef>
              <a:spcAft>
                <a:spcPts val="1200"/>
              </a:spcAft>
              <a:buNone/>
            </a:pPr>
            <a:endParaRPr lang="en-GB" sz="2400" dirty="0"/>
          </a:p>
          <a:p>
            <a:pPr marL="0" indent="0">
              <a:spcBef>
                <a:spcPts val="0"/>
              </a:spcBef>
              <a:spcAft>
                <a:spcPts val="1200"/>
              </a:spcAft>
              <a:buNone/>
            </a:pPr>
            <a:r>
              <a:rPr lang="en-GB" sz="2400" b="1" dirty="0"/>
              <a:t>Tissues</a:t>
            </a:r>
            <a:r>
              <a:rPr lang="en-GB" sz="2400" dirty="0"/>
              <a:t> are groups of cells that have a similar structure and act together to perform a specific function.</a:t>
            </a:r>
          </a:p>
          <a:p>
            <a:pPr marL="0" indent="0">
              <a:buNone/>
            </a:pPr>
            <a:endParaRPr lang="en-GB" dirty="0"/>
          </a:p>
        </p:txBody>
      </p:sp>
      <p:sp>
        <p:nvSpPr>
          <p:cNvPr id="2" name="Footer Placeholder 1">
            <a:extLst>
              <a:ext uri="{FF2B5EF4-FFF2-40B4-BE49-F238E27FC236}">
                <a16:creationId xmlns:a16="http://schemas.microsoft.com/office/drawing/2014/main" id="{D730362F-61EE-4B4A-BB56-03321468C676}"/>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4259663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6">
            <a:extLst>
              <a:ext uri="{FF2B5EF4-FFF2-40B4-BE49-F238E27FC236}">
                <a16:creationId xmlns:a16="http://schemas.microsoft.com/office/drawing/2014/main" id="{862207C6-908E-4FFE-A7C0-1BA8A3110E1B}"/>
              </a:ext>
            </a:extLst>
          </p:cNvPr>
          <p:cNvSpPr>
            <a:spLocks noChangeArrowheads="1"/>
          </p:cNvSpPr>
          <p:nvPr/>
        </p:nvSpPr>
        <p:spPr bwMode="auto">
          <a:xfrm>
            <a:off x="5812971" y="1467652"/>
            <a:ext cx="5358189"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ts val="3600"/>
              </a:lnSpc>
              <a:spcBef>
                <a:spcPct val="0"/>
              </a:spcBef>
              <a:buFontTx/>
              <a:buNone/>
            </a:pPr>
            <a:r>
              <a:rPr lang="en-GB" altLang="en-US" sz="2000" b="1" dirty="0">
                <a:solidFill>
                  <a:schemeClr val="accent1"/>
                </a:solidFill>
                <a:latin typeface="lato"/>
              </a:rPr>
              <a:t>“I have never experienced anything else that worked out so well”</a:t>
            </a:r>
          </a:p>
          <a:p>
            <a:pPr algn="r">
              <a:spcBef>
                <a:spcPct val="0"/>
              </a:spcBef>
              <a:buFontTx/>
              <a:buNone/>
            </a:pPr>
            <a:r>
              <a:rPr lang="en-GB" altLang="en-US" sz="1800" dirty="0">
                <a:solidFill>
                  <a:schemeClr val="accent1"/>
                </a:solidFill>
                <a:latin typeface="lato"/>
              </a:rPr>
              <a:t>Dr Tobias </a:t>
            </a:r>
            <a:r>
              <a:rPr lang="en-GB" altLang="en-US" sz="1800" dirty="0" err="1">
                <a:solidFill>
                  <a:schemeClr val="accent1"/>
                </a:solidFill>
                <a:latin typeface="lato"/>
              </a:rPr>
              <a:t>Rothoeft</a:t>
            </a:r>
            <a:r>
              <a:rPr lang="en-GB" altLang="en-US" sz="1800" dirty="0">
                <a:solidFill>
                  <a:schemeClr val="accent1"/>
                </a:solidFill>
                <a:latin typeface="lato"/>
              </a:rPr>
              <a:t>,</a:t>
            </a:r>
          </a:p>
          <a:p>
            <a:pPr algn="r">
              <a:spcBef>
                <a:spcPct val="0"/>
              </a:spcBef>
              <a:buFontTx/>
              <a:buNone/>
            </a:pPr>
            <a:r>
              <a:rPr lang="en-GB" altLang="en-US" sz="1800" dirty="0">
                <a:solidFill>
                  <a:schemeClr val="accent1"/>
                </a:solidFill>
                <a:latin typeface="lato"/>
              </a:rPr>
              <a:t>Ruhr-Universität Bochum</a:t>
            </a:r>
          </a:p>
          <a:p>
            <a:pPr>
              <a:spcBef>
                <a:spcPct val="0"/>
              </a:spcBef>
              <a:buFontTx/>
              <a:buNone/>
            </a:pPr>
            <a:endParaRPr lang="en-GB" altLang="en-US" sz="1000" dirty="0">
              <a:solidFill>
                <a:schemeClr val="accent1"/>
              </a:solidFill>
              <a:latin typeface="lato"/>
            </a:endParaRPr>
          </a:p>
        </p:txBody>
      </p:sp>
      <p:pic>
        <p:nvPicPr>
          <p:cNvPr id="6" name="Content Placeholder 4">
            <a:extLst>
              <a:ext uri="{FF2B5EF4-FFF2-40B4-BE49-F238E27FC236}">
                <a16:creationId xmlns:a16="http://schemas.microsoft.com/office/drawing/2014/main" id="{D17EFA34-832F-407F-9871-A7A0C8B43F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7" name="Rectangle: Rounded Corners 6">
            <a:hlinkClick r:id="rId4" action="ppaction://hlinksldjump"/>
            <a:extLst>
              <a:ext uri="{FF2B5EF4-FFF2-40B4-BE49-F238E27FC236}">
                <a16:creationId xmlns:a16="http://schemas.microsoft.com/office/drawing/2014/main" id="{04C004CC-EEF3-4ED3-B14B-25995C3CD712}"/>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64FCFF2D-E601-4BCF-961C-57EA1CD38854}"/>
              </a:ext>
            </a:extLst>
          </p:cNvPr>
          <p:cNvSpPr>
            <a:spLocks noGrp="1"/>
          </p:cNvSpPr>
          <p:nvPr>
            <p:ph type="title"/>
          </p:nvPr>
        </p:nvSpPr>
        <p:spPr/>
        <p:txBody>
          <a:bodyPr>
            <a:normAutofit/>
          </a:bodyPr>
          <a:lstStyle/>
          <a:p>
            <a:r>
              <a:rPr lang="en-GB" sz="3600" b="1" dirty="0">
                <a:cs typeface="Times New Roman" panose="02020603050405020304" pitchFamily="18" charset="0"/>
              </a:rPr>
              <a:t>Growing life-saving new skin</a:t>
            </a:r>
          </a:p>
        </p:txBody>
      </p:sp>
      <p:sp>
        <p:nvSpPr>
          <p:cNvPr id="2" name="Rectangle 1">
            <a:extLst>
              <a:ext uri="{FF2B5EF4-FFF2-40B4-BE49-F238E27FC236}">
                <a16:creationId xmlns:a16="http://schemas.microsoft.com/office/drawing/2014/main" id="{F5DD4E8D-4AF0-4B67-AF9D-037102ECEA6B}"/>
              </a:ext>
            </a:extLst>
          </p:cNvPr>
          <p:cNvSpPr/>
          <p:nvPr/>
        </p:nvSpPr>
        <p:spPr>
          <a:xfrm>
            <a:off x="772319" y="5911334"/>
            <a:ext cx="6306919" cy="369332"/>
          </a:xfrm>
          <a:prstGeom prst="rect">
            <a:avLst/>
          </a:prstGeom>
        </p:spPr>
        <p:txBody>
          <a:bodyPr wrap="none">
            <a:spAutoFit/>
          </a:bodyPr>
          <a:lstStyle/>
          <a:p>
            <a:r>
              <a:rPr lang="en-GB" dirty="0">
                <a:solidFill>
                  <a:srgbClr val="6BBD45"/>
                </a:solidFill>
                <a:latin typeface="Helmet"/>
                <a:hlinkClick r:id="rId5"/>
              </a:rPr>
              <a:t>Link to BBC video: https://www.bbc.co.uk/news/health-41914101</a:t>
            </a:r>
            <a:endParaRPr lang="en-GB" dirty="0"/>
          </a:p>
        </p:txBody>
      </p:sp>
      <p:sp>
        <p:nvSpPr>
          <p:cNvPr id="9" name="Rectangle 16">
            <a:extLst>
              <a:ext uri="{FF2B5EF4-FFF2-40B4-BE49-F238E27FC236}">
                <a16:creationId xmlns:a16="http://schemas.microsoft.com/office/drawing/2014/main" id="{F38035E3-15F4-44B6-A6D8-F8E1F27F3E2B}"/>
              </a:ext>
            </a:extLst>
          </p:cNvPr>
          <p:cNvSpPr>
            <a:spLocks noChangeArrowheads="1"/>
          </p:cNvSpPr>
          <p:nvPr/>
        </p:nvSpPr>
        <p:spPr bwMode="auto">
          <a:xfrm>
            <a:off x="772319" y="2822772"/>
            <a:ext cx="56611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ts val="3600"/>
              </a:lnSpc>
              <a:spcBef>
                <a:spcPct val="0"/>
              </a:spcBef>
              <a:buFontTx/>
              <a:buNone/>
            </a:pPr>
            <a:r>
              <a:rPr lang="en-GB" altLang="en-US" sz="1600" b="1" dirty="0">
                <a:solidFill>
                  <a:schemeClr val="accent1"/>
                </a:solidFill>
                <a:latin typeface="lato"/>
              </a:rPr>
              <a:t>“</a:t>
            </a:r>
            <a:r>
              <a:rPr lang="en-GB" sz="1600" b="1" dirty="0">
                <a:solidFill>
                  <a:schemeClr val="accent1"/>
                </a:solidFill>
                <a:latin typeface="lato"/>
              </a:rPr>
              <a:t>Today this treatment is not available and it is not going to be available in the next few months, but this is a </a:t>
            </a:r>
            <a:r>
              <a:rPr lang="en-GB" sz="2400" b="1" dirty="0">
                <a:solidFill>
                  <a:schemeClr val="accent1"/>
                </a:solidFill>
                <a:latin typeface="lato"/>
              </a:rPr>
              <a:t>massive advance in research </a:t>
            </a:r>
            <a:r>
              <a:rPr lang="en-GB" sz="1600" b="1" dirty="0">
                <a:solidFill>
                  <a:schemeClr val="accent1"/>
                </a:solidFill>
                <a:latin typeface="lato"/>
              </a:rPr>
              <a:t>and</a:t>
            </a:r>
            <a:r>
              <a:rPr lang="en-GB" sz="1800" b="1" dirty="0">
                <a:solidFill>
                  <a:schemeClr val="accent1"/>
                </a:solidFill>
                <a:latin typeface="lato"/>
              </a:rPr>
              <a:t> </a:t>
            </a:r>
            <a:r>
              <a:rPr lang="en-GB" sz="1600" b="1" dirty="0">
                <a:solidFill>
                  <a:schemeClr val="accent1"/>
                </a:solidFill>
                <a:latin typeface="lato"/>
              </a:rPr>
              <a:t>is going to give us hope going forward with gene therapy</a:t>
            </a:r>
            <a:r>
              <a:rPr lang="en-GB" altLang="en-US" sz="1600" b="1" dirty="0">
                <a:solidFill>
                  <a:schemeClr val="accent1"/>
                </a:solidFill>
                <a:latin typeface="lato"/>
              </a:rPr>
              <a:t>”</a:t>
            </a:r>
          </a:p>
          <a:p>
            <a:pPr>
              <a:spcBef>
                <a:spcPts val="1200"/>
              </a:spcBef>
              <a:buFontTx/>
              <a:buNone/>
            </a:pPr>
            <a:r>
              <a:rPr lang="en-GB" altLang="en-US" sz="2000" dirty="0">
                <a:solidFill>
                  <a:schemeClr val="accent1"/>
                </a:solidFill>
                <a:latin typeface="lato"/>
              </a:rPr>
              <a:t>Dr </a:t>
            </a:r>
            <a:r>
              <a:rPr lang="en-GB" sz="2000" dirty="0">
                <a:solidFill>
                  <a:schemeClr val="accent1"/>
                </a:solidFill>
                <a:latin typeface="lato"/>
              </a:rPr>
              <a:t>Anna Martinez,</a:t>
            </a:r>
          </a:p>
          <a:p>
            <a:pPr>
              <a:spcBef>
                <a:spcPct val="0"/>
              </a:spcBef>
              <a:buFontTx/>
              <a:buNone/>
            </a:pPr>
            <a:r>
              <a:rPr lang="en-GB" altLang="en-US" sz="1800" dirty="0">
                <a:solidFill>
                  <a:schemeClr val="accent1"/>
                </a:solidFill>
                <a:latin typeface="lato"/>
              </a:rPr>
              <a:t>Great Ormond Street Hospital</a:t>
            </a:r>
            <a:endParaRPr lang="en-GB" altLang="en-US" sz="1000" dirty="0">
              <a:solidFill>
                <a:schemeClr val="accent1"/>
              </a:solidFill>
              <a:latin typeface="lato"/>
            </a:endParaRPr>
          </a:p>
        </p:txBody>
      </p:sp>
      <p:sp>
        <p:nvSpPr>
          <p:cNvPr id="3" name="Footer Placeholder 2">
            <a:extLst>
              <a:ext uri="{FF2B5EF4-FFF2-40B4-BE49-F238E27FC236}">
                <a16:creationId xmlns:a16="http://schemas.microsoft.com/office/drawing/2014/main" id="{05007915-84CA-4CFF-88F3-5E2F95C51C0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48106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6BDD3AC6-0ABD-4BA0-8FB1-9C40B4AD711C}"/>
              </a:ext>
            </a:extLst>
          </p:cNvPr>
          <p:cNvSpPr>
            <a:spLocks noChangeArrowheads="1"/>
          </p:cNvSpPr>
          <p:nvPr/>
        </p:nvSpPr>
        <p:spPr bwMode="auto">
          <a:xfrm>
            <a:off x="450342" y="2071862"/>
            <a:ext cx="802690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2000" dirty="0"/>
              <a:t>Patients with familial lipoprotein lipase deficiency (LPLD) lack an essential protein that processes dietary fat.</a:t>
            </a:r>
          </a:p>
          <a:p>
            <a:pPr>
              <a:spcBef>
                <a:spcPct val="0"/>
              </a:spcBef>
              <a:buFontTx/>
              <a:buNone/>
            </a:pPr>
            <a:endParaRPr lang="en-GB" altLang="en-US" sz="2000" dirty="0"/>
          </a:p>
          <a:p>
            <a:pPr>
              <a:spcBef>
                <a:spcPct val="0"/>
              </a:spcBef>
              <a:buFontTx/>
              <a:buNone/>
            </a:pPr>
            <a:r>
              <a:rPr lang="en-GB" altLang="en-US" sz="2000" dirty="0"/>
              <a:t>Their blood becomes thick and white with fat particles – can lead to organ damage.</a:t>
            </a:r>
          </a:p>
          <a:p>
            <a:pPr>
              <a:spcBef>
                <a:spcPct val="0"/>
              </a:spcBef>
              <a:buFontTx/>
              <a:buNone/>
            </a:pPr>
            <a:endParaRPr lang="en-GB" altLang="en-US" sz="2000" dirty="0"/>
          </a:p>
          <a:p>
            <a:pPr>
              <a:spcBef>
                <a:spcPct val="0"/>
              </a:spcBef>
              <a:buFont typeface="Arial" panose="020B0604020202020204" pitchFamily="34" charset="0"/>
              <a:buNone/>
            </a:pPr>
            <a:r>
              <a:rPr lang="en-GB" altLang="en-US" sz="2000" dirty="0"/>
              <a:t>Glybera was the world’s first gene therapy to receive EU marketing authorisation (2012). With a treatment cost of $1m per patient, </a:t>
            </a:r>
            <a:r>
              <a:rPr lang="en-GB" altLang="en-US" sz="2000" dirty="0" err="1"/>
              <a:t>Glybera</a:t>
            </a:r>
            <a:r>
              <a:rPr lang="en-GB" altLang="en-US" sz="2000" dirty="0"/>
              <a:t> became the most expensive drug in the world.</a:t>
            </a:r>
          </a:p>
          <a:p>
            <a:pPr>
              <a:spcBef>
                <a:spcPct val="0"/>
              </a:spcBef>
              <a:buFontTx/>
              <a:buNone/>
            </a:pPr>
            <a:endParaRPr lang="en-GB" altLang="en-US" sz="2000" dirty="0"/>
          </a:p>
          <a:p>
            <a:pPr>
              <a:spcBef>
                <a:spcPct val="0"/>
              </a:spcBef>
              <a:buFontTx/>
              <a:buNone/>
            </a:pPr>
            <a:r>
              <a:rPr lang="en-GB" altLang="en-US" sz="2000" dirty="0"/>
              <a:t>Glybera was withdrawn from the market in 2017 due to a lack of demand.</a:t>
            </a:r>
          </a:p>
        </p:txBody>
      </p:sp>
      <p:pic>
        <p:nvPicPr>
          <p:cNvPr id="14" name="Picture 19" descr="Related image">
            <a:extLst>
              <a:ext uri="{FF2B5EF4-FFF2-40B4-BE49-F238E27FC236}">
                <a16:creationId xmlns:a16="http://schemas.microsoft.com/office/drawing/2014/main" id="{8509B30C-C90A-4959-9507-BDAB4CC13DB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24976" y="1786112"/>
            <a:ext cx="2342161" cy="319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a:extLst>
              <a:ext uri="{FF2B5EF4-FFF2-40B4-BE49-F238E27FC236}">
                <a16:creationId xmlns:a16="http://schemas.microsoft.com/office/drawing/2014/main" id="{82EEFE98-3012-4A8E-A566-789A3F237302}"/>
              </a:ext>
            </a:extLst>
          </p:cNvPr>
          <p:cNvSpPr>
            <a:spLocks noChangeArrowheads="1"/>
          </p:cNvSpPr>
          <p:nvPr/>
        </p:nvSpPr>
        <p:spPr bwMode="auto">
          <a:xfrm>
            <a:off x="8824976" y="5028168"/>
            <a:ext cx="245262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sz="1400" b="1" dirty="0">
                <a:ea typeface="Cambria" panose="02040503050406030204" pitchFamily="18" charset="0"/>
                <a:cs typeface="Times New Roman" panose="02020603050405020304" pitchFamily="18" charset="0"/>
              </a:rPr>
              <a:t>The blood of people with LPLD can have a milky appearance due to a high fat content.</a:t>
            </a:r>
            <a:endParaRPr lang="en-GB" altLang="en-US" sz="1400" dirty="0">
              <a:latin typeface="+mn-lt"/>
              <a:ea typeface="Cambria" panose="02040503050406030204" pitchFamily="18" charset="0"/>
              <a:cs typeface="Times New Roman" panose="02020603050405020304" pitchFamily="18" charset="0"/>
            </a:endParaRPr>
          </a:p>
        </p:txBody>
      </p:sp>
      <p:pic>
        <p:nvPicPr>
          <p:cNvPr id="16" name="Content Placeholder 4">
            <a:extLst>
              <a:ext uri="{FF2B5EF4-FFF2-40B4-BE49-F238E27FC236}">
                <a16:creationId xmlns:a16="http://schemas.microsoft.com/office/drawing/2014/main" id="{A6A8264D-281E-4AE3-B35D-088D198E008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3" name="Title 2">
            <a:extLst>
              <a:ext uri="{FF2B5EF4-FFF2-40B4-BE49-F238E27FC236}">
                <a16:creationId xmlns:a16="http://schemas.microsoft.com/office/drawing/2014/main" id="{8BA34CBB-B6CA-4499-95A1-5A616754C06C}"/>
              </a:ext>
            </a:extLst>
          </p:cNvPr>
          <p:cNvSpPr>
            <a:spLocks noGrp="1"/>
          </p:cNvSpPr>
          <p:nvPr>
            <p:ph type="title"/>
          </p:nvPr>
        </p:nvSpPr>
        <p:spPr/>
        <p:txBody>
          <a:bodyPr>
            <a:normAutofit/>
          </a:bodyPr>
          <a:lstStyle/>
          <a:p>
            <a:r>
              <a:rPr lang="en-GB" sz="3600" b="1" dirty="0" err="1">
                <a:cs typeface="Times New Roman" panose="02020603050405020304" pitchFamily="18" charset="0"/>
              </a:rPr>
              <a:t>Glybera</a:t>
            </a:r>
            <a:r>
              <a:rPr lang="en-GB" sz="3600" b="1" dirty="0">
                <a:cs typeface="Times New Roman" panose="02020603050405020304" pitchFamily="18" charset="0"/>
              </a:rPr>
              <a:t>: the million dollar drug</a:t>
            </a:r>
          </a:p>
        </p:txBody>
      </p:sp>
      <p:sp>
        <p:nvSpPr>
          <p:cNvPr id="2" name="Footer Placeholder 1">
            <a:extLst>
              <a:ext uri="{FF2B5EF4-FFF2-40B4-BE49-F238E27FC236}">
                <a16:creationId xmlns:a16="http://schemas.microsoft.com/office/drawing/2014/main" id="{4209E6C1-35E3-4567-AA14-6E78309022C3}"/>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038210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4EB68CF2-CB88-4235-AF87-FFAAC9C70D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16" name="TextBox 2">
            <a:extLst>
              <a:ext uri="{FF2B5EF4-FFF2-40B4-BE49-F238E27FC236}">
                <a16:creationId xmlns:a16="http://schemas.microsoft.com/office/drawing/2014/main" id="{B4AE651D-FADF-470F-AE25-62311F1B1264}"/>
              </a:ext>
            </a:extLst>
          </p:cNvPr>
          <p:cNvSpPr txBox="1">
            <a:spLocks noChangeArrowheads="1"/>
          </p:cNvSpPr>
          <p:nvPr/>
        </p:nvSpPr>
        <p:spPr bwMode="auto">
          <a:xfrm>
            <a:off x="1729017" y="4790941"/>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sp>
        <p:nvSpPr>
          <p:cNvPr id="17" name="Rectangle 16">
            <a:extLst>
              <a:ext uri="{FF2B5EF4-FFF2-40B4-BE49-F238E27FC236}">
                <a16:creationId xmlns:a16="http://schemas.microsoft.com/office/drawing/2014/main" id="{6721807D-1ACE-431E-A61B-2873BA2599D8}"/>
              </a:ext>
            </a:extLst>
          </p:cNvPr>
          <p:cNvSpPr/>
          <p:nvPr/>
        </p:nvSpPr>
        <p:spPr>
          <a:xfrm>
            <a:off x="8291105" y="2721077"/>
            <a:ext cx="3140304" cy="338554"/>
          </a:xfrm>
          <a:prstGeom prst="rect">
            <a:avLst/>
          </a:prstGeom>
        </p:spPr>
        <p:txBody>
          <a:bodyPr wrap="square">
            <a:spAutoFit/>
          </a:bodyPr>
          <a:lstStyle/>
          <a:p>
            <a:pPr marL="228600" indent="-228600">
              <a:buAutoNum type="arabicParenR"/>
              <a:defRPr/>
            </a:pPr>
            <a:endParaRPr lang="en-GB" altLang="en-US" sz="1600" dirty="0"/>
          </a:p>
        </p:txBody>
      </p:sp>
      <p:pic>
        <p:nvPicPr>
          <p:cNvPr id="20" name="Graphic 19" descr="Man">
            <a:extLst>
              <a:ext uri="{FF2B5EF4-FFF2-40B4-BE49-F238E27FC236}">
                <a16:creationId xmlns:a16="http://schemas.microsoft.com/office/drawing/2014/main" id="{73EE9181-43F6-43A5-B51D-06CCC7DE601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94406" y="2351634"/>
            <a:ext cx="2608584" cy="2608584"/>
          </a:xfrm>
          <a:prstGeom prst="rect">
            <a:avLst/>
          </a:prstGeom>
        </p:spPr>
      </p:pic>
      <p:grpSp>
        <p:nvGrpSpPr>
          <p:cNvPr id="27" name="Group 26">
            <a:extLst>
              <a:ext uri="{FF2B5EF4-FFF2-40B4-BE49-F238E27FC236}">
                <a16:creationId xmlns:a16="http://schemas.microsoft.com/office/drawing/2014/main" id="{CD1840BD-E2EA-4361-8B1E-3B3722E46B0E}"/>
              </a:ext>
            </a:extLst>
          </p:cNvPr>
          <p:cNvGrpSpPr/>
          <p:nvPr/>
        </p:nvGrpSpPr>
        <p:grpSpPr>
          <a:xfrm>
            <a:off x="1641957" y="3429030"/>
            <a:ext cx="3438758" cy="1077218"/>
            <a:chOff x="404770" y="2365569"/>
            <a:chExt cx="3438758" cy="1077218"/>
          </a:xfrm>
        </p:grpSpPr>
        <p:sp>
          <p:nvSpPr>
            <p:cNvPr id="28" name="TextBox 2">
              <a:extLst>
                <a:ext uri="{FF2B5EF4-FFF2-40B4-BE49-F238E27FC236}">
                  <a16:creationId xmlns:a16="http://schemas.microsoft.com/office/drawing/2014/main" id="{EB52EB31-2E21-45A5-8762-9CDB0E0A3EFC}"/>
                </a:ext>
              </a:extLst>
            </p:cNvPr>
            <p:cNvSpPr txBox="1">
              <a:spLocks noChangeArrowheads="1"/>
            </p:cNvSpPr>
            <p:nvPr/>
          </p:nvSpPr>
          <p:spPr bwMode="auto">
            <a:xfrm>
              <a:off x="729194" y="2365569"/>
              <a:ext cx="311433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t>A viral vector is used to deliver a functioning </a:t>
              </a:r>
              <a:r>
                <a:rPr lang="en-GB" altLang="en-US" sz="1600" i="1" dirty="0"/>
                <a:t>LPL</a:t>
              </a:r>
              <a:r>
                <a:rPr lang="en-GB" altLang="en-US" sz="1600" dirty="0"/>
                <a:t> gene directly to the patient’s muscle cells via</a:t>
              </a:r>
            </a:p>
            <a:p>
              <a:pPr>
                <a:spcBef>
                  <a:spcPct val="0"/>
                </a:spcBef>
                <a:buFontTx/>
                <a:buNone/>
              </a:pPr>
              <a:r>
                <a:rPr lang="en-GB" altLang="en-US" sz="1600" dirty="0"/>
                <a:t>intra-muscular injections.</a:t>
              </a:r>
            </a:p>
          </p:txBody>
        </p:sp>
        <p:sp>
          <p:nvSpPr>
            <p:cNvPr id="29" name="TextBox 28">
              <a:extLst>
                <a:ext uri="{FF2B5EF4-FFF2-40B4-BE49-F238E27FC236}">
                  <a16:creationId xmlns:a16="http://schemas.microsoft.com/office/drawing/2014/main" id="{A6D34E05-CEA9-465E-8CC3-9C2635571188}"/>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grpSp>
        <p:nvGrpSpPr>
          <p:cNvPr id="30" name="Group 29">
            <a:extLst>
              <a:ext uri="{FF2B5EF4-FFF2-40B4-BE49-F238E27FC236}">
                <a16:creationId xmlns:a16="http://schemas.microsoft.com/office/drawing/2014/main" id="{097F97E2-98E0-4D0F-A6FC-792FEA6DBFDF}"/>
              </a:ext>
            </a:extLst>
          </p:cNvPr>
          <p:cNvGrpSpPr/>
          <p:nvPr/>
        </p:nvGrpSpPr>
        <p:grpSpPr>
          <a:xfrm>
            <a:off x="7755735" y="3426937"/>
            <a:ext cx="2818485" cy="1077218"/>
            <a:chOff x="6942950" y="4024343"/>
            <a:chExt cx="3549121" cy="1077218"/>
          </a:xfrm>
        </p:grpSpPr>
        <p:sp>
          <p:nvSpPr>
            <p:cNvPr id="31" name="TextBox 2">
              <a:extLst>
                <a:ext uri="{FF2B5EF4-FFF2-40B4-BE49-F238E27FC236}">
                  <a16:creationId xmlns:a16="http://schemas.microsoft.com/office/drawing/2014/main" id="{BE5D0F32-0EFE-45AF-8AF8-A56F26FCF646}"/>
                </a:ext>
              </a:extLst>
            </p:cNvPr>
            <p:cNvSpPr txBox="1">
              <a:spLocks noChangeArrowheads="1"/>
            </p:cNvSpPr>
            <p:nvPr/>
          </p:nvSpPr>
          <p:spPr bwMode="auto">
            <a:xfrm>
              <a:off x="7276675" y="4024343"/>
              <a:ext cx="32153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600" dirty="0"/>
                <a:t>The muscle cells start to produce lipoprotein lipase, allowing the patient to process fat normally.</a:t>
              </a:r>
            </a:p>
          </p:txBody>
        </p:sp>
        <p:sp>
          <p:nvSpPr>
            <p:cNvPr id="32" name="TextBox 31">
              <a:extLst>
                <a:ext uri="{FF2B5EF4-FFF2-40B4-BE49-F238E27FC236}">
                  <a16:creationId xmlns:a16="http://schemas.microsoft.com/office/drawing/2014/main" id="{A108CF10-F9E6-4C96-887B-1B5122B89CCC}"/>
                </a:ext>
              </a:extLst>
            </p:cNvPr>
            <p:cNvSpPr txBox="1"/>
            <p:nvPr/>
          </p:nvSpPr>
          <p:spPr>
            <a:xfrm>
              <a:off x="6942950" y="4099386"/>
              <a:ext cx="301686" cy="369332"/>
            </a:xfrm>
            <a:prstGeom prst="rect">
              <a:avLst/>
            </a:prstGeom>
            <a:solidFill>
              <a:schemeClr val="accent1">
                <a:lumMod val="40000"/>
                <a:lumOff val="60000"/>
              </a:schemeClr>
            </a:solidFill>
          </p:spPr>
          <p:txBody>
            <a:bodyPr wrap="square" rtlCol="0">
              <a:spAutoFit/>
            </a:bodyPr>
            <a:lstStyle/>
            <a:p>
              <a:r>
                <a:rPr lang="en-GB" dirty="0"/>
                <a:t>2</a:t>
              </a:r>
            </a:p>
          </p:txBody>
        </p:sp>
      </p:grpSp>
      <p:grpSp>
        <p:nvGrpSpPr>
          <p:cNvPr id="42" name="Group 41">
            <a:extLst>
              <a:ext uri="{FF2B5EF4-FFF2-40B4-BE49-F238E27FC236}">
                <a16:creationId xmlns:a16="http://schemas.microsoft.com/office/drawing/2014/main" id="{3399B815-CD8B-4752-8FE2-C93232E355C1}"/>
              </a:ext>
            </a:extLst>
          </p:cNvPr>
          <p:cNvGrpSpPr/>
          <p:nvPr/>
        </p:nvGrpSpPr>
        <p:grpSpPr>
          <a:xfrm>
            <a:off x="6527404" y="3463016"/>
            <a:ext cx="904615" cy="906990"/>
            <a:chOff x="6696335" y="2561611"/>
            <a:chExt cx="1853677" cy="1858542"/>
          </a:xfrm>
        </p:grpSpPr>
        <p:pic>
          <p:nvPicPr>
            <p:cNvPr id="39" name="Picture 38" descr="A close up of a logo&#10;&#10;Description automatically generated">
              <a:extLst>
                <a:ext uri="{FF2B5EF4-FFF2-40B4-BE49-F238E27FC236}">
                  <a16:creationId xmlns:a16="http://schemas.microsoft.com/office/drawing/2014/main" id="{116A8C71-248B-4DED-A9F6-9C163C1AF7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638655">
              <a:off x="6696335" y="2561611"/>
              <a:ext cx="1853677" cy="1858542"/>
            </a:xfrm>
            <a:prstGeom prst="rect">
              <a:avLst/>
            </a:prstGeom>
          </p:spPr>
        </p:pic>
        <p:pic>
          <p:nvPicPr>
            <p:cNvPr id="7" name="Picture 20" descr="Image result for viral vectors">
              <a:extLst>
                <a:ext uri="{FF2B5EF4-FFF2-40B4-BE49-F238E27FC236}">
                  <a16:creationId xmlns:a16="http://schemas.microsoft.com/office/drawing/2014/main" id="{DFD51720-B2CF-4B44-8B06-515004491384}"/>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9527" y="3189690"/>
              <a:ext cx="400054" cy="298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 name="Title 43">
            <a:extLst>
              <a:ext uri="{FF2B5EF4-FFF2-40B4-BE49-F238E27FC236}">
                <a16:creationId xmlns:a16="http://schemas.microsoft.com/office/drawing/2014/main" id="{EBDD446C-8320-4457-BEAB-A404D4D97FCB}"/>
              </a:ext>
            </a:extLst>
          </p:cNvPr>
          <p:cNvSpPr>
            <a:spLocks noGrp="1"/>
          </p:cNvSpPr>
          <p:nvPr>
            <p:ph type="title"/>
          </p:nvPr>
        </p:nvSpPr>
        <p:spPr/>
        <p:txBody>
          <a:bodyPr>
            <a:normAutofit/>
          </a:bodyPr>
          <a:lstStyle/>
          <a:p>
            <a:r>
              <a:rPr lang="en-GB" sz="3600" b="1" dirty="0" err="1">
                <a:cs typeface="Times New Roman" panose="02020603050405020304" pitchFamily="18" charset="0"/>
              </a:rPr>
              <a:t>Glybera</a:t>
            </a:r>
            <a:r>
              <a:rPr lang="en-GB" sz="3600" b="1" dirty="0">
                <a:cs typeface="Times New Roman" panose="02020603050405020304" pitchFamily="18" charset="0"/>
              </a:rPr>
              <a:t>: the million dollar drug</a:t>
            </a:r>
          </a:p>
        </p:txBody>
      </p:sp>
      <p:sp>
        <p:nvSpPr>
          <p:cNvPr id="2" name="Footer Placeholder 1">
            <a:extLst>
              <a:ext uri="{FF2B5EF4-FFF2-40B4-BE49-F238E27FC236}">
                <a16:creationId xmlns:a16="http://schemas.microsoft.com/office/drawing/2014/main" id="{7B73B13A-716E-4E72-A74C-0E08730DCCF7}"/>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710714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D2CE231-7EA0-4BD4-9CB6-A138869E9BE6}"/>
              </a:ext>
            </a:extLst>
          </p:cNvPr>
          <p:cNvSpPr>
            <a:spLocks noChangeArrowheads="1"/>
          </p:cNvSpPr>
          <p:nvPr/>
        </p:nvSpPr>
        <p:spPr bwMode="auto">
          <a:xfrm>
            <a:off x="4049486" y="3129476"/>
            <a:ext cx="741438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lnSpc>
                <a:spcPct val="150000"/>
              </a:lnSpc>
              <a:spcBef>
                <a:spcPct val="0"/>
              </a:spcBef>
              <a:buFontTx/>
              <a:buNone/>
            </a:pPr>
            <a:r>
              <a:rPr lang="en-GB" altLang="en-US" sz="1800" b="1" dirty="0">
                <a:solidFill>
                  <a:schemeClr val="accent1"/>
                </a:solidFill>
                <a:latin typeface="lato"/>
              </a:rPr>
              <a:t>“</a:t>
            </a:r>
            <a:r>
              <a:rPr lang="en-GB" altLang="en-US" sz="1800" b="1" dirty="0" err="1">
                <a:solidFill>
                  <a:schemeClr val="accent1"/>
                </a:solidFill>
                <a:latin typeface="lato"/>
              </a:rPr>
              <a:t>Glybera’s</a:t>
            </a:r>
            <a:r>
              <a:rPr lang="en-GB" altLang="en-US" sz="1800" b="1" dirty="0">
                <a:solidFill>
                  <a:schemeClr val="accent1"/>
                </a:solidFill>
                <a:latin typeface="lato"/>
              </a:rPr>
              <a:t> usage has been extremely limited and we do not envision patient demand increasing materially in the years ahead.”</a:t>
            </a:r>
          </a:p>
          <a:p>
            <a:pPr algn="r">
              <a:spcBef>
                <a:spcPts val="1200"/>
              </a:spcBef>
              <a:buFontTx/>
              <a:buNone/>
            </a:pPr>
            <a:r>
              <a:rPr lang="en-GB" altLang="en-US" sz="1600" dirty="0">
                <a:solidFill>
                  <a:schemeClr val="accent1"/>
                </a:solidFill>
                <a:latin typeface="lato"/>
              </a:rPr>
              <a:t>Matt </a:t>
            </a:r>
            <a:r>
              <a:rPr lang="en-GB" altLang="en-US" sz="1600" dirty="0" err="1">
                <a:solidFill>
                  <a:schemeClr val="accent1"/>
                </a:solidFill>
                <a:latin typeface="lato"/>
              </a:rPr>
              <a:t>Kapusta</a:t>
            </a:r>
            <a:r>
              <a:rPr lang="en-GB" altLang="en-US" sz="1600" dirty="0">
                <a:solidFill>
                  <a:schemeClr val="accent1"/>
                </a:solidFill>
                <a:latin typeface="lato"/>
              </a:rPr>
              <a:t>,</a:t>
            </a:r>
          </a:p>
          <a:p>
            <a:pPr algn="r">
              <a:spcBef>
                <a:spcPct val="0"/>
              </a:spcBef>
              <a:buFontTx/>
              <a:buNone/>
            </a:pPr>
            <a:r>
              <a:rPr lang="en-GB" altLang="en-US" sz="1600" dirty="0">
                <a:solidFill>
                  <a:schemeClr val="accent1"/>
                </a:solidFill>
                <a:latin typeface="lato"/>
              </a:rPr>
              <a:t>CEO of Glybera manufacturer </a:t>
            </a:r>
            <a:r>
              <a:rPr lang="en-GB" altLang="en-US" sz="1600" dirty="0" err="1">
                <a:solidFill>
                  <a:schemeClr val="accent1"/>
                </a:solidFill>
                <a:latin typeface="lato"/>
              </a:rPr>
              <a:t>uniQure</a:t>
            </a:r>
            <a:endParaRPr lang="en-GB" altLang="en-US" sz="1600" dirty="0">
              <a:solidFill>
                <a:schemeClr val="accent1"/>
              </a:solidFill>
              <a:latin typeface="lato"/>
            </a:endParaRPr>
          </a:p>
          <a:p>
            <a:pPr algn="r">
              <a:spcBef>
                <a:spcPct val="0"/>
              </a:spcBef>
              <a:buFontTx/>
              <a:buNone/>
            </a:pPr>
            <a:endParaRPr lang="en-GB" altLang="en-US" sz="2000" b="1" dirty="0">
              <a:solidFill>
                <a:schemeClr val="accent1"/>
              </a:solidFill>
              <a:latin typeface="lato"/>
            </a:endParaRPr>
          </a:p>
        </p:txBody>
      </p:sp>
      <p:pic>
        <p:nvPicPr>
          <p:cNvPr id="4" name="Content Placeholder 4">
            <a:extLst>
              <a:ext uri="{FF2B5EF4-FFF2-40B4-BE49-F238E27FC236}">
                <a16:creationId xmlns:a16="http://schemas.microsoft.com/office/drawing/2014/main" id="{0E33450D-6364-4FCA-B279-A4CB3AD920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5" name="Rectangle: Rounded Corners 4">
            <a:hlinkClick r:id="rId4" action="ppaction://hlinksldjump"/>
            <a:extLst>
              <a:ext uri="{FF2B5EF4-FFF2-40B4-BE49-F238E27FC236}">
                <a16:creationId xmlns:a16="http://schemas.microsoft.com/office/drawing/2014/main" id="{F11C0733-8089-4367-822D-E51FCEAEF100}"/>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6" name="Title 2">
            <a:extLst>
              <a:ext uri="{FF2B5EF4-FFF2-40B4-BE49-F238E27FC236}">
                <a16:creationId xmlns:a16="http://schemas.microsoft.com/office/drawing/2014/main" id="{A2FD315C-EDD1-406B-BAF0-4917ED3D77E7}"/>
              </a:ext>
            </a:extLst>
          </p:cNvPr>
          <p:cNvSpPr>
            <a:spLocks noGrp="1"/>
          </p:cNvSpPr>
          <p:nvPr>
            <p:ph type="title"/>
          </p:nvPr>
        </p:nvSpPr>
        <p:spPr/>
        <p:txBody>
          <a:bodyPr>
            <a:normAutofit/>
          </a:bodyPr>
          <a:lstStyle/>
          <a:p>
            <a:r>
              <a:rPr lang="en-GB" sz="3600" b="1" dirty="0" err="1">
                <a:cs typeface="Times New Roman" panose="02020603050405020304" pitchFamily="18" charset="0"/>
              </a:rPr>
              <a:t>Glybera</a:t>
            </a:r>
            <a:r>
              <a:rPr lang="en-GB" sz="3600" b="1" dirty="0">
                <a:cs typeface="Times New Roman" panose="02020603050405020304" pitchFamily="18" charset="0"/>
              </a:rPr>
              <a:t>: the million dollar drug</a:t>
            </a:r>
          </a:p>
        </p:txBody>
      </p:sp>
      <p:sp>
        <p:nvSpPr>
          <p:cNvPr id="3" name="Rectangle 2">
            <a:extLst>
              <a:ext uri="{FF2B5EF4-FFF2-40B4-BE49-F238E27FC236}">
                <a16:creationId xmlns:a16="http://schemas.microsoft.com/office/drawing/2014/main" id="{B4FA2350-7A71-4667-81D8-75837E179571}"/>
              </a:ext>
            </a:extLst>
          </p:cNvPr>
          <p:cNvSpPr/>
          <p:nvPr/>
        </p:nvSpPr>
        <p:spPr>
          <a:xfrm>
            <a:off x="728133" y="1933342"/>
            <a:ext cx="7299357" cy="923330"/>
          </a:xfrm>
          <a:prstGeom prst="rect">
            <a:avLst/>
          </a:prstGeom>
        </p:spPr>
        <p:txBody>
          <a:bodyPr wrap="square">
            <a:spAutoFit/>
          </a:bodyPr>
          <a:lstStyle/>
          <a:p>
            <a:r>
              <a:rPr lang="en-GB" dirty="0" err="1">
                <a:solidFill>
                  <a:schemeClr val="accent1"/>
                </a:solidFill>
                <a:latin typeface="lato"/>
              </a:rPr>
              <a:t>Glybera</a:t>
            </a:r>
            <a:r>
              <a:rPr lang="en-GB" dirty="0">
                <a:solidFill>
                  <a:schemeClr val="accent1"/>
                </a:solidFill>
                <a:latin typeface="lato"/>
              </a:rPr>
              <a:t> was sold only once, paid for by a private insurance company.</a:t>
            </a:r>
          </a:p>
          <a:p>
            <a:r>
              <a:rPr lang="en-GB" dirty="0">
                <a:solidFill>
                  <a:schemeClr val="accent1"/>
                </a:solidFill>
                <a:latin typeface="lato"/>
              </a:rPr>
              <a:t>A few remaining doses were given away for €1 each. </a:t>
            </a:r>
          </a:p>
          <a:p>
            <a:r>
              <a:rPr lang="en-GB" dirty="0">
                <a:solidFill>
                  <a:schemeClr val="accent1"/>
                </a:solidFill>
                <a:latin typeface="lato"/>
              </a:rPr>
              <a:t>Then the drug was pulled from the market.</a:t>
            </a:r>
          </a:p>
        </p:txBody>
      </p:sp>
      <p:sp>
        <p:nvSpPr>
          <p:cNvPr id="7" name="Rectangle 6">
            <a:extLst>
              <a:ext uri="{FF2B5EF4-FFF2-40B4-BE49-F238E27FC236}">
                <a16:creationId xmlns:a16="http://schemas.microsoft.com/office/drawing/2014/main" id="{4403E3D7-68B6-434E-8260-60DE4AFF22F5}"/>
              </a:ext>
            </a:extLst>
          </p:cNvPr>
          <p:cNvSpPr/>
          <p:nvPr/>
        </p:nvSpPr>
        <p:spPr>
          <a:xfrm>
            <a:off x="728133" y="4462993"/>
            <a:ext cx="4895571" cy="1046440"/>
          </a:xfrm>
          <a:prstGeom prst="rect">
            <a:avLst/>
          </a:prstGeom>
        </p:spPr>
        <p:txBody>
          <a:bodyPr wrap="none">
            <a:spAutoFit/>
          </a:bodyPr>
          <a:lstStyle/>
          <a:p>
            <a:r>
              <a:rPr lang="en-GB" sz="2000" b="1" dirty="0">
                <a:solidFill>
                  <a:schemeClr val="accent1"/>
                </a:solidFill>
                <a:latin typeface="lato"/>
              </a:rPr>
              <a:t>“</a:t>
            </a:r>
            <a:r>
              <a:rPr lang="en-GB" sz="2000" b="1" dirty="0" err="1">
                <a:solidFill>
                  <a:schemeClr val="accent1"/>
                </a:solidFill>
                <a:latin typeface="lato"/>
              </a:rPr>
              <a:t>Glybera</a:t>
            </a:r>
            <a:r>
              <a:rPr lang="en-GB" sz="2000" b="1" dirty="0">
                <a:solidFill>
                  <a:schemeClr val="accent1"/>
                </a:solidFill>
                <a:latin typeface="lato"/>
              </a:rPr>
              <a:t> was too expensive, no doubt”</a:t>
            </a:r>
          </a:p>
          <a:p>
            <a:pPr>
              <a:spcBef>
                <a:spcPts val="1200"/>
              </a:spcBef>
            </a:pPr>
            <a:r>
              <a:rPr lang="en-GB" sz="1600" dirty="0">
                <a:solidFill>
                  <a:schemeClr val="accent1"/>
                </a:solidFill>
                <a:latin typeface="lato"/>
              </a:rPr>
              <a:t>Dr Daniel Gaudet,</a:t>
            </a:r>
          </a:p>
          <a:p>
            <a:r>
              <a:rPr lang="en-GB" sz="1600" dirty="0" err="1">
                <a:solidFill>
                  <a:schemeClr val="accent1"/>
                </a:solidFill>
                <a:latin typeface="lato"/>
              </a:rPr>
              <a:t>Universit</a:t>
            </a:r>
            <a:r>
              <a:rPr lang="en-GB" sz="1600" dirty="0" err="1">
                <a:solidFill>
                  <a:schemeClr val="accent1"/>
                </a:solidFill>
                <a:latin typeface="Times New Roman" panose="02020603050405020304" pitchFamily="18" charset="0"/>
                <a:cs typeface="Times New Roman" panose="02020603050405020304" pitchFamily="18" charset="0"/>
              </a:rPr>
              <a:t>é</a:t>
            </a:r>
            <a:r>
              <a:rPr lang="en-GB" sz="1600" dirty="0">
                <a:solidFill>
                  <a:schemeClr val="accent1"/>
                </a:solidFill>
                <a:latin typeface="lato"/>
              </a:rPr>
              <a:t> de Montr</a:t>
            </a:r>
            <a:r>
              <a:rPr lang="en-GB" sz="1600" dirty="0">
                <a:solidFill>
                  <a:schemeClr val="accent1"/>
                </a:solidFill>
                <a:latin typeface="Times New Roman" panose="02020603050405020304" pitchFamily="18" charset="0"/>
                <a:cs typeface="Times New Roman" panose="02020603050405020304" pitchFamily="18" charset="0"/>
              </a:rPr>
              <a:t>é</a:t>
            </a:r>
            <a:r>
              <a:rPr lang="en-GB" sz="1600" dirty="0">
                <a:solidFill>
                  <a:schemeClr val="accent1"/>
                </a:solidFill>
                <a:latin typeface="lato"/>
              </a:rPr>
              <a:t>al,</a:t>
            </a:r>
          </a:p>
        </p:txBody>
      </p:sp>
      <p:sp>
        <p:nvSpPr>
          <p:cNvPr id="8" name="Footer Placeholder 7">
            <a:extLst>
              <a:ext uri="{FF2B5EF4-FFF2-40B4-BE49-F238E27FC236}">
                <a16:creationId xmlns:a16="http://schemas.microsoft.com/office/drawing/2014/main" id="{7915E1FA-DFBC-4DDB-8C9B-801A5C9C443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019646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FB27C1-B803-4B32-BF9B-3369227B05BC}"/>
              </a:ext>
            </a:extLst>
          </p:cNvPr>
          <p:cNvSpPr>
            <a:spLocks noGrp="1"/>
          </p:cNvSpPr>
          <p:nvPr>
            <p:ph type="title"/>
          </p:nvPr>
        </p:nvSpPr>
        <p:spPr/>
        <p:txBody>
          <a:bodyPr>
            <a:normAutofit/>
          </a:bodyPr>
          <a:lstStyle/>
          <a:p>
            <a:r>
              <a:rPr lang="en-GB" altLang="en-US" sz="4000" b="1" dirty="0" err="1">
                <a:cs typeface="Times New Roman" panose="02020603050405020304" pitchFamily="18" charset="0"/>
              </a:rPr>
              <a:t>Alofisel</a:t>
            </a:r>
            <a:r>
              <a:rPr lang="en-GB" altLang="en-US" sz="4000" b="1" dirty="0">
                <a:cs typeface="Times New Roman" panose="02020603050405020304" pitchFamily="18" charset="0"/>
              </a:rPr>
              <a:t>: </a:t>
            </a:r>
            <a:r>
              <a:rPr lang="en-GB" sz="4000" b="1" dirty="0">
                <a:cs typeface="Times New Roman" panose="02020603050405020304" pitchFamily="18" charset="0"/>
              </a:rPr>
              <a:t>Combating Crohn’s</a:t>
            </a:r>
          </a:p>
        </p:txBody>
      </p:sp>
      <p:sp>
        <p:nvSpPr>
          <p:cNvPr id="5" name="Rectangle 1">
            <a:extLst>
              <a:ext uri="{FF2B5EF4-FFF2-40B4-BE49-F238E27FC236}">
                <a16:creationId xmlns:a16="http://schemas.microsoft.com/office/drawing/2014/main" id="{3860BC10-9861-4F5C-80B5-0EF7279BB326}"/>
              </a:ext>
            </a:extLst>
          </p:cNvPr>
          <p:cNvSpPr>
            <a:spLocks noChangeArrowheads="1"/>
          </p:cNvSpPr>
          <p:nvPr/>
        </p:nvSpPr>
        <p:spPr bwMode="auto">
          <a:xfrm>
            <a:off x="6096000" y="2346090"/>
            <a:ext cx="540811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en-GB" sz="2000" dirty="0">
                <a:latin typeface="+mn-lt"/>
              </a:rPr>
              <a:t>Perianal fistulas are a common complication of </a:t>
            </a:r>
            <a:r>
              <a:rPr lang="en-GB" sz="2000" dirty="0"/>
              <a:t>Crohn’s disease, affecting more than 20% of patients (Crohn’s &amp; Colitis UK)</a:t>
            </a:r>
            <a:r>
              <a:rPr lang="en-GB" sz="2000" dirty="0">
                <a:latin typeface="+mn-lt"/>
              </a:rPr>
              <a:t>. </a:t>
            </a:r>
            <a:endParaRPr lang="en-GB" altLang="en-US" sz="2000" dirty="0">
              <a:latin typeface="+mn-lt"/>
            </a:endParaRPr>
          </a:p>
          <a:p>
            <a:pPr algn="just">
              <a:spcBef>
                <a:spcPct val="0"/>
              </a:spcBef>
              <a:buFontTx/>
              <a:buNone/>
              <a:defRPr/>
            </a:pPr>
            <a:endParaRPr lang="en-GB" altLang="en-US" sz="2000" dirty="0">
              <a:latin typeface="+mn-lt"/>
            </a:endParaRPr>
          </a:p>
          <a:p>
            <a:pPr algn="just">
              <a:spcBef>
                <a:spcPct val="0"/>
              </a:spcBef>
              <a:buFontTx/>
              <a:buNone/>
              <a:defRPr/>
            </a:pPr>
            <a:r>
              <a:rPr lang="en-GB" altLang="en-US" sz="2000" dirty="0">
                <a:latin typeface="+mn-lt"/>
              </a:rPr>
              <a:t>Following promising clinical trial results, </a:t>
            </a:r>
            <a:r>
              <a:rPr lang="en-GB" altLang="en-US" sz="2000" dirty="0" err="1">
                <a:latin typeface="+mn-lt"/>
              </a:rPr>
              <a:t>Alofisel</a:t>
            </a:r>
            <a:r>
              <a:rPr lang="en-GB" altLang="en-US" sz="2000" dirty="0">
                <a:latin typeface="+mn-lt"/>
              </a:rPr>
              <a:t> (</a:t>
            </a:r>
            <a:r>
              <a:rPr lang="en-GB" sz="2000" dirty="0" err="1">
                <a:latin typeface="+mn-lt"/>
              </a:rPr>
              <a:t>darvadstrocel</a:t>
            </a:r>
            <a:r>
              <a:rPr lang="en-GB" sz="2000" dirty="0">
                <a:latin typeface="+mn-lt"/>
              </a:rPr>
              <a:t>) </a:t>
            </a:r>
            <a:r>
              <a:rPr lang="en-GB" altLang="en-US" sz="2000" dirty="0">
                <a:latin typeface="+mn-lt"/>
              </a:rPr>
              <a:t>became the first allogeneic ATMP to gain European marketing authorisation in March 2018.</a:t>
            </a:r>
          </a:p>
          <a:p>
            <a:pPr algn="just">
              <a:spcBef>
                <a:spcPct val="0"/>
              </a:spcBef>
              <a:buFontTx/>
              <a:buNone/>
              <a:defRPr/>
            </a:pPr>
            <a:endParaRPr lang="en-GB" altLang="en-US" sz="2000" dirty="0">
              <a:latin typeface="+mn-lt"/>
            </a:endParaRPr>
          </a:p>
          <a:p>
            <a:pPr algn="just">
              <a:spcBef>
                <a:spcPct val="0"/>
              </a:spcBef>
              <a:buFontTx/>
              <a:buNone/>
              <a:defRPr/>
            </a:pPr>
            <a:r>
              <a:rPr lang="en-GB" altLang="en-US" sz="2000" dirty="0">
                <a:latin typeface="+mn-lt"/>
              </a:rPr>
              <a:t>However, </a:t>
            </a:r>
            <a:r>
              <a:rPr lang="en-GB" sz="2000" dirty="0"/>
              <a:t>NICE concluded that it could not recommend </a:t>
            </a:r>
            <a:r>
              <a:rPr lang="en-GB" sz="2000" dirty="0" err="1"/>
              <a:t>Alofisel</a:t>
            </a:r>
            <a:r>
              <a:rPr lang="en-GB" sz="2000" dirty="0"/>
              <a:t> to be made available in the NHS </a:t>
            </a:r>
            <a:r>
              <a:rPr lang="en-GB" altLang="en-US" sz="2000" dirty="0">
                <a:latin typeface="+mn-lt"/>
              </a:rPr>
              <a:t>due to uncertainty over efficacy.</a:t>
            </a:r>
          </a:p>
        </p:txBody>
      </p:sp>
      <p:pic>
        <p:nvPicPr>
          <p:cNvPr id="12" name="Picture 11" descr="A close up of a logo&#10;&#10;Description generated with high confidence">
            <a:extLst>
              <a:ext uri="{FF2B5EF4-FFF2-40B4-BE49-F238E27FC236}">
                <a16:creationId xmlns:a16="http://schemas.microsoft.com/office/drawing/2014/main" id="{B5AEE1B4-14AD-40ED-916D-1BD0282F15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1026" name="Picture 2" descr="https://media.nature.com/m685/nature-assets/nrgastro/journal/v14/n11/images/nrgastro.2017.104-f6.jpg">
            <a:extLst>
              <a:ext uri="{FF2B5EF4-FFF2-40B4-BE49-F238E27FC236}">
                <a16:creationId xmlns:a16="http://schemas.microsoft.com/office/drawing/2014/main" id="{3F83C1C0-4BD1-459C-8050-CCBDFF901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887" y="2447517"/>
            <a:ext cx="5005593" cy="29814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71563DFB-50D7-4D89-80E6-63239AC8ED9B}"/>
              </a:ext>
            </a:extLst>
          </p:cNvPr>
          <p:cNvSpPr>
            <a:spLocks noChangeArrowheads="1"/>
          </p:cNvSpPr>
          <p:nvPr/>
        </p:nvSpPr>
        <p:spPr bwMode="auto">
          <a:xfrm>
            <a:off x="687887" y="5237569"/>
            <a:ext cx="22283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sz="1200" b="1" dirty="0" err="1">
                <a:ea typeface="Cambria" panose="02040503050406030204" pitchFamily="18" charset="0"/>
                <a:cs typeface="Times New Roman" panose="02020603050405020304" pitchFamily="18" charset="0"/>
              </a:rPr>
              <a:t>Panés</a:t>
            </a:r>
            <a:r>
              <a:rPr lang="en-GB" altLang="en-US" sz="1200" b="1" dirty="0">
                <a:ea typeface="Cambria" panose="02040503050406030204" pitchFamily="18" charset="0"/>
                <a:cs typeface="Times New Roman" panose="02020603050405020304" pitchFamily="18" charset="0"/>
              </a:rPr>
              <a:t> and </a:t>
            </a:r>
            <a:r>
              <a:rPr lang="en-GB" altLang="en-US" sz="1200" b="1" dirty="0" err="1">
                <a:ea typeface="Cambria" panose="02040503050406030204" pitchFamily="18" charset="0"/>
                <a:cs typeface="Times New Roman" panose="02020603050405020304" pitchFamily="18" charset="0"/>
              </a:rPr>
              <a:t>Rimola</a:t>
            </a:r>
            <a:r>
              <a:rPr lang="en-GB" altLang="en-US" sz="1200" b="1" dirty="0">
                <a:ea typeface="Cambria" panose="02040503050406030204" pitchFamily="18" charset="0"/>
                <a:cs typeface="Times New Roman" panose="02020603050405020304" pitchFamily="18" charset="0"/>
              </a:rPr>
              <a:t> 2017</a:t>
            </a:r>
            <a:endParaRPr lang="en-GB" altLang="en-US" sz="1200" dirty="0">
              <a:latin typeface="+mn-lt"/>
              <a:ea typeface="Cambria" panose="020405030504060302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3032AB30-98A4-47B9-9BFD-AD503C00C815}"/>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8139554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logo&#10;&#10;Description generated with high confidence">
            <a:extLst>
              <a:ext uri="{FF2B5EF4-FFF2-40B4-BE49-F238E27FC236}">
                <a16:creationId xmlns:a16="http://schemas.microsoft.com/office/drawing/2014/main" id="{C1645EAD-D648-428B-8308-D22473C80B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grpSp>
        <p:nvGrpSpPr>
          <p:cNvPr id="22" name="Group 9">
            <a:extLst>
              <a:ext uri="{FF2B5EF4-FFF2-40B4-BE49-F238E27FC236}">
                <a16:creationId xmlns:a16="http://schemas.microsoft.com/office/drawing/2014/main" id="{FB6D19BE-2DD7-4797-828D-1640CB490608}"/>
              </a:ext>
            </a:extLst>
          </p:cNvPr>
          <p:cNvGrpSpPr>
            <a:grpSpLocks/>
          </p:cNvGrpSpPr>
          <p:nvPr/>
        </p:nvGrpSpPr>
        <p:grpSpPr bwMode="auto">
          <a:xfrm>
            <a:off x="6342218" y="2627900"/>
            <a:ext cx="1261006" cy="1352549"/>
            <a:chOff x="4432037" y="2063838"/>
            <a:chExt cx="1282813" cy="1352948"/>
          </a:xfrm>
        </p:grpSpPr>
        <p:sp>
          <p:nvSpPr>
            <p:cNvPr id="23" name="Rectangle 22">
              <a:extLst>
                <a:ext uri="{FF2B5EF4-FFF2-40B4-BE49-F238E27FC236}">
                  <a16:creationId xmlns:a16="http://schemas.microsoft.com/office/drawing/2014/main" id="{C2004726-E923-4727-8C89-679597E644D5}"/>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24" name="Rectangle 23">
              <a:extLst>
                <a:ext uri="{FF2B5EF4-FFF2-40B4-BE49-F238E27FC236}">
                  <a16:creationId xmlns:a16="http://schemas.microsoft.com/office/drawing/2014/main" id="{1B410944-FB9D-4F00-8428-3A6F4F811BC8}"/>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28" name="TextBox 2">
            <a:extLst>
              <a:ext uri="{FF2B5EF4-FFF2-40B4-BE49-F238E27FC236}">
                <a16:creationId xmlns:a16="http://schemas.microsoft.com/office/drawing/2014/main" id="{9DDC103E-2F1D-4FFE-9877-F1DF94010501}"/>
              </a:ext>
            </a:extLst>
          </p:cNvPr>
          <p:cNvSpPr txBox="1">
            <a:spLocks noChangeArrowheads="1"/>
          </p:cNvSpPr>
          <p:nvPr/>
        </p:nvSpPr>
        <p:spPr bwMode="auto">
          <a:xfrm>
            <a:off x="1729017" y="4790941"/>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pic>
        <p:nvPicPr>
          <p:cNvPr id="33" name="Picture 32">
            <a:extLst>
              <a:ext uri="{FF2B5EF4-FFF2-40B4-BE49-F238E27FC236}">
                <a16:creationId xmlns:a16="http://schemas.microsoft.com/office/drawing/2014/main" id="{312CBA10-BD9D-4743-AA3C-05294BB1C24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35866" y="4472504"/>
            <a:ext cx="886358" cy="567485"/>
          </a:xfrm>
          <a:prstGeom prst="rect">
            <a:avLst/>
          </a:prstGeom>
        </p:spPr>
      </p:pic>
      <p:pic>
        <p:nvPicPr>
          <p:cNvPr id="34" name="Graphic 33" descr="Line arrow: Straight">
            <a:extLst>
              <a:ext uri="{FF2B5EF4-FFF2-40B4-BE49-F238E27FC236}">
                <a16:creationId xmlns:a16="http://schemas.microsoft.com/office/drawing/2014/main" id="{512B0EFF-4630-4B6A-AB61-3287952C5C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6659388" y="3940006"/>
            <a:ext cx="411480" cy="411480"/>
          </a:xfrm>
          <a:prstGeom prst="rect">
            <a:avLst/>
          </a:prstGeom>
        </p:spPr>
      </p:pic>
      <p:pic>
        <p:nvPicPr>
          <p:cNvPr id="35" name="Graphic 34" descr="Man">
            <a:extLst>
              <a:ext uri="{FF2B5EF4-FFF2-40B4-BE49-F238E27FC236}">
                <a16:creationId xmlns:a16="http://schemas.microsoft.com/office/drawing/2014/main" id="{52FB687B-4368-40DE-BFAD-AC93368FAE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034016" y="3237913"/>
            <a:ext cx="1723549" cy="1723549"/>
          </a:xfrm>
          <a:prstGeom prst="rect">
            <a:avLst/>
          </a:prstGeom>
        </p:spPr>
      </p:pic>
      <p:cxnSp>
        <p:nvCxnSpPr>
          <p:cNvPr id="36" name="Straight Connector 35">
            <a:extLst>
              <a:ext uri="{FF2B5EF4-FFF2-40B4-BE49-F238E27FC236}">
                <a16:creationId xmlns:a16="http://schemas.microsoft.com/office/drawing/2014/main" id="{0A319CFC-2680-4BD4-BE43-42129125C630}"/>
              </a:ext>
            </a:extLst>
          </p:cNvPr>
          <p:cNvCxnSpPr/>
          <p:nvPr/>
        </p:nvCxnSpPr>
        <p:spPr>
          <a:xfrm>
            <a:off x="5826554" y="159408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7" name="TextBox 2">
            <a:extLst>
              <a:ext uri="{FF2B5EF4-FFF2-40B4-BE49-F238E27FC236}">
                <a16:creationId xmlns:a16="http://schemas.microsoft.com/office/drawing/2014/main" id="{69A73F57-9A7A-4ED4-8374-6B7FDEF26B75}"/>
              </a:ext>
            </a:extLst>
          </p:cNvPr>
          <p:cNvSpPr txBox="1">
            <a:spLocks noChangeArrowheads="1"/>
          </p:cNvSpPr>
          <p:nvPr/>
        </p:nvSpPr>
        <p:spPr bwMode="auto">
          <a:xfrm>
            <a:off x="6016546" y="2011262"/>
            <a:ext cx="2393030"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2000" b="1" dirty="0">
                <a:latin typeface="+mn-lt"/>
              </a:rPr>
              <a:t>Manufacturing lab </a:t>
            </a:r>
          </a:p>
        </p:txBody>
      </p:sp>
      <p:sp>
        <p:nvSpPr>
          <p:cNvPr id="40" name="Arc 39">
            <a:extLst>
              <a:ext uri="{FF2B5EF4-FFF2-40B4-BE49-F238E27FC236}">
                <a16:creationId xmlns:a16="http://schemas.microsoft.com/office/drawing/2014/main" id="{AF9F6FE3-F295-41B0-A427-C37DD5FE9C56}"/>
              </a:ext>
            </a:extLst>
          </p:cNvPr>
          <p:cNvSpPr/>
          <p:nvPr/>
        </p:nvSpPr>
        <p:spPr>
          <a:xfrm rot="19032300">
            <a:off x="5057289" y="3227165"/>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Arc 40">
            <a:extLst>
              <a:ext uri="{FF2B5EF4-FFF2-40B4-BE49-F238E27FC236}">
                <a16:creationId xmlns:a16="http://schemas.microsoft.com/office/drawing/2014/main" id="{F5CE0C41-235D-4FF3-93BC-41199ABDC4CE}"/>
              </a:ext>
            </a:extLst>
          </p:cNvPr>
          <p:cNvSpPr/>
          <p:nvPr/>
        </p:nvSpPr>
        <p:spPr>
          <a:xfrm rot="19032300" flipH="1" flipV="1">
            <a:off x="5125144" y="3854992"/>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TextBox 2">
            <a:extLst>
              <a:ext uri="{FF2B5EF4-FFF2-40B4-BE49-F238E27FC236}">
                <a16:creationId xmlns:a16="http://schemas.microsoft.com/office/drawing/2014/main" id="{50E43816-E42D-456E-937D-CF9D0BAE0608}"/>
              </a:ext>
            </a:extLst>
          </p:cNvPr>
          <p:cNvSpPr txBox="1">
            <a:spLocks noChangeArrowheads="1"/>
          </p:cNvSpPr>
          <p:nvPr/>
        </p:nvSpPr>
        <p:spPr bwMode="auto">
          <a:xfrm>
            <a:off x="3910770" y="2011262"/>
            <a:ext cx="1725794" cy="40011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2000" b="1" dirty="0">
                <a:latin typeface="+mn-lt"/>
              </a:rPr>
              <a:t>Clinical site </a:t>
            </a:r>
          </a:p>
        </p:txBody>
      </p:sp>
      <p:grpSp>
        <p:nvGrpSpPr>
          <p:cNvPr id="50" name="Group 49">
            <a:extLst>
              <a:ext uri="{FF2B5EF4-FFF2-40B4-BE49-F238E27FC236}">
                <a16:creationId xmlns:a16="http://schemas.microsoft.com/office/drawing/2014/main" id="{1B9A0005-FF1B-4305-9310-C91FBE365811}"/>
              </a:ext>
            </a:extLst>
          </p:cNvPr>
          <p:cNvGrpSpPr/>
          <p:nvPr/>
        </p:nvGrpSpPr>
        <p:grpSpPr>
          <a:xfrm>
            <a:off x="1383180" y="2829031"/>
            <a:ext cx="3438758" cy="584775"/>
            <a:chOff x="404770" y="2365569"/>
            <a:chExt cx="3438758" cy="584775"/>
          </a:xfrm>
        </p:grpSpPr>
        <p:sp>
          <p:nvSpPr>
            <p:cNvPr id="25" name="TextBox 2">
              <a:extLst>
                <a:ext uri="{FF2B5EF4-FFF2-40B4-BE49-F238E27FC236}">
                  <a16:creationId xmlns:a16="http://schemas.microsoft.com/office/drawing/2014/main" id="{FC58EB76-AC41-4250-8460-613294D32F7D}"/>
                </a:ext>
              </a:extLst>
            </p:cNvPr>
            <p:cNvSpPr txBox="1">
              <a:spLocks noChangeArrowheads="1"/>
            </p:cNvSpPr>
            <p:nvPr/>
          </p:nvSpPr>
          <p:spPr bwMode="auto">
            <a:xfrm>
              <a:off x="729194" y="2365569"/>
              <a:ext cx="31143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Liposuction used to collect adipose (fat) tissue from a donor</a:t>
              </a:r>
            </a:p>
          </p:txBody>
        </p:sp>
        <p:sp>
          <p:nvSpPr>
            <p:cNvPr id="43" name="TextBox 42">
              <a:extLst>
                <a:ext uri="{FF2B5EF4-FFF2-40B4-BE49-F238E27FC236}">
                  <a16:creationId xmlns:a16="http://schemas.microsoft.com/office/drawing/2014/main" id="{701FA628-977F-4BE9-881F-BA4BB139DCDD}"/>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grpSp>
      <p:grpSp>
        <p:nvGrpSpPr>
          <p:cNvPr id="49" name="Group 48">
            <a:extLst>
              <a:ext uri="{FF2B5EF4-FFF2-40B4-BE49-F238E27FC236}">
                <a16:creationId xmlns:a16="http://schemas.microsoft.com/office/drawing/2014/main" id="{B514C61E-54B8-4455-BAAB-DD9E8BBC8851}"/>
              </a:ext>
            </a:extLst>
          </p:cNvPr>
          <p:cNvGrpSpPr/>
          <p:nvPr/>
        </p:nvGrpSpPr>
        <p:grpSpPr>
          <a:xfrm>
            <a:off x="7482950" y="3836453"/>
            <a:ext cx="3576347" cy="830997"/>
            <a:chOff x="6942950" y="4024343"/>
            <a:chExt cx="3576347" cy="830997"/>
          </a:xfrm>
        </p:grpSpPr>
        <p:sp>
          <p:nvSpPr>
            <p:cNvPr id="26" name="TextBox 2">
              <a:extLst>
                <a:ext uri="{FF2B5EF4-FFF2-40B4-BE49-F238E27FC236}">
                  <a16:creationId xmlns:a16="http://schemas.microsoft.com/office/drawing/2014/main" id="{58DDFCD7-E9D0-4646-B3FF-8D18B5F63780}"/>
                </a:ext>
              </a:extLst>
            </p:cNvPr>
            <p:cNvSpPr txBox="1">
              <a:spLocks noChangeArrowheads="1"/>
            </p:cNvSpPr>
            <p:nvPr/>
          </p:nvSpPr>
          <p:spPr bwMode="auto">
            <a:xfrm>
              <a:off x="7276676" y="4024343"/>
              <a:ext cx="32426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Donor adipose-derived mesenchymal stem cells selected and expanded in the laboratory</a:t>
              </a:r>
            </a:p>
          </p:txBody>
        </p:sp>
        <p:sp>
          <p:nvSpPr>
            <p:cNvPr id="44" name="TextBox 43">
              <a:extLst>
                <a:ext uri="{FF2B5EF4-FFF2-40B4-BE49-F238E27FC236}">
                  <a16:creationId xmlns:a16="http://schemas.microsoft.com/office/drawing/2014/main" id="{853258CD-CF40-4BDE-A373-FBCEDF40163D}"/>
                </a:ext>
              </a:extLst>
            </p:cNvPr>
            <p:cNvSpPr txBox="1"/>
            <p:nvPr/>
          </p:nvSpPr>
          <p:spPr>
            <a:xfrm>
              <a:off x="6942950" y="4099386"/>
              <a:ext cx="301686" cy="369332"/>
            </a:xfrm>
            <a:prstGeom prst="rect">
              <a:avLst/>
            </a:prstGeom>
            <a:solidFill>
              <a:schemeClr val="accent1">
                <a:lumMod val="40000"/>
                <a:lumOff val="60000"/>
              </a:schemeClr>
            </a:solidFill>
          </p:spPr>
          <p:txBody>
            <a:bodyPr wrap="square" rtlCol="0">
              <a:spAutoFit/>
            </a:bodyPr>
            <a:lstStyle/>
            <a:p>
              <a:r>
                <a:rPr lang="en-GB" dirty="0"/>
                <a:t>2</a:t>
              </a:r>
            </a:p>
          </p:txBody>
        </p:sp>
      </p:grpSp>
      <p:grpSp>
        <p:nvGrpSpPr>
          <p:cNvPr id="51" name="Group 50">
            <a:extLst>
              <a:ext uri="{FF2B5EF4-FFF2-40B4-BE49-F238E27FC236}">
                <a16:creationId xmlns:a16="http://schemas.microsoft.com/office/drawing/2014/main" id="{648C56FB-C63A-47DE-944F-C369BAE5BFBC}"/>
              </a:ext>
            </a:extLst>
          </p:cNvPr>
          <p:cNvGrpSpPr/>
          <p:nvPr/>
        </p:nvGrpSpPr>
        <p:grpSpPr>
          <a:xfrm>
            <a:off x="1383180" y="4340620"/>
            <a:ext cx="3271113" cy="1815882"/>
            <a:chOff x="404770" y="4190308"/>
            <a:chExt cx="3271113" cy="1815882"/>
          </a:xfrm>
        </p:grpSpPr>
        <p:sp>
          <p:nvSpPr>
            <p:cNvPr id="29" name="TextBox 2">
              <a:extLst>
                <a:ext uri="{FF2B5EF4-FFF2-40B4-BE49-F238E27FC236}">
                  <a16:creationId xmlns:a16="http://schemas.microsoft.com/office/drawing/2014/main" id="{C518A386-F1E0-4132-B993-9CE89DE5D617}"/>
                </a:ext>
              </a:extLst>
            </p:cNvPr>
            <p:cNvSpPr txBox="1">
              <a:spLocks noChangeArrowheads="1"/>
            </p:cNvSpPr>
            <p:nvPr/>
          </p:nvSpPr>
          <p:spPr bwMode="auto">
            <a:xfrm>
              <a:off x="729194" y="4190308"/>
              <a:ext cx="2946689" cy="181588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0"/>
                </a:spcBef>
                <a:buFontTx/>
                <a:buNone/>
                <a:defRPr/>
              </a:pPr>
              <a:r>
                <a:rPr lang="en-GB" altLang="en-US" sz="1600" dirty="0">
                  <a:latin typeface="+mn-lt"/>
                </a:rPr>
                <a:t>Cells injected into the fistula under anaesthetic</a:t>
              </a:r>
            </a:p>
            <a:p>
              <a:pPr>
                <a:spcBef>
                  <a:spcPct val="0"/>
                </a:spcBef>
                <a:buFontTx/>
                <a:buNone/>
                <a:defRPr/>
              </a:pPr>
              <a:endParaRPr lang="en-GB" altLang="en-US" sz="1600" dirty="0">
                <a:latin typeface="+mn-lt"/>
              </a:endParaRPr>
            </a:p>
            <a:p>
              <a:pPr>
                <a:spcBef>
                  <a:spcPct val="0"/>
                </a:spcBef>
                <a:defRPr/>
              </a:pPr>
              <a:r>
                <a:rPr lang="en-GB" altLang="en-US" sz="1600" dirty="0">
                  <a:latin typeface="+mn-lt"/>
                </a:rPr>
                <a:t>The injected cells help to reduce inflammation and support the growth of tissue that encourages the fistula to heal</a:t>
              </a:r>
            </a:p>
          </p:txBody>
        </p:sp>
        <p:sp>
          <p:nvSpPr>
            <p:cNvPr id="45" name="TextBox 44">
              <a:extLst>
                <a:ext uri="{FF2B5EF4-FFF2-40B4-BE49-F238E27FC236}">
                  <a16:creationId xmlns:a16="http://schemas.microsoft.com/office/drawing/2014/main" id="{ABBCF2E8-79D6-430D-98B1-B377B418AD70}"/>
                </a:ext>
              </a:extLst>
            </p:cNvPr>
            <p:cNvSpPr txBox="1"/>
            <p:nvPr/>
          </p:nvSpPr>
          <p:spPr>
            <a:xfrm>
              <a:off x="404770" y="4263193"/>
              <a:ext cx="301686" cy="369332"/>
            </a:xfrm>
            <a:prstGeom prst="rect">
              <a:avLst/>
            </a:prstGeom>
            <a:solidFill>
              <a:schemeClr val="accent1">
                <a:lumMod val="40000"/>
                <a:lumOff val="60000"/>
              </a:schemeClr>
            </a:solidFill>
          </p:spPr>
          <p:txBody>
            <a:bodyPr wrap="none" rtlCol="0">
              <a:spAutoFit/>
            </a:bodyPr>
            <a:lstStyle/>
            <a:p>
              <a:r>
                <a:rPr lang="en-GB" dirty="0"/>
                <a:t>3</a:t>
              </a:r>
            </a:p>
          </p:txBody>
        </p:sp>
      </p:grpSp>
      <p:pic>
        <p:nvPicPr>
          <p:cNvPr id="48" name="Picture 47">
            <a:extLst>
              <a:ext uri="{FF2B5EF4-FFF2-40B4-BE49-F238E27FC236}">
                <a16:creationId xmlns:a16="http://schemas.microsoft.com/office/drawing/2014/main" id="{7E1EF065-6BA8-474F-9F00-8CEA0553777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29162" y="3228810"/>
            <a:ext cx="886695" cy="567485"/>
          </a:xfrm>
          <a:prstGeom prst="rect">
            <a:avLst/>
          </a:prstGeom>
        </p:spPr>
      </p:pic>
      <p:sp>
        <p:nvSpPr>
          <p:cNvPr id="54" name="Title 1">
            <a:extLst>
              <a:ext uri="{FF2B5EF4-FFF2-40B4-BE49-F238E27FC236}">
                <a16:creationId xmlns:a16="http://schemas.microsoft.com/office/drawing/2014/main" id="{46A8220D-83C5-40A2-A5D5-7A4222C6074E}"/>
              </a:ext>
            </a:extLst>
          </p:cNvPr>
          <p:cNvSpPr>
            <a:spLocks noGrp="1"/>
          </p:cNvSpPr>
          <p:nvPr>
            <p:ph type="title"/>
          </p:nvPr>
        </p:nvSpPr>
        <p:spPr/>
        <p:txBody>
          <a:bodyPr>
            <a:normAutofit/>
          </a:bodyPr>
          <a:lstStyle/>
          <a:p>
            <a:r>
              <a:rPr lang="en-GB" altLang="en-US" sz="4000" b="1" dirty="0" err="1">
                <a:cs typeface="Times New Roman" panose="02020603050405020304" pitchFamily="18" charset="0"/>
              </a:rPr>
              <a:t>Alofisel</a:t>
            </a:r>
            <a:r>
              <a:rPr lang="en-GB" altLang="en-US" sz="4000" b="1" dirty="0">
                <a:cs typeface="Times New Roman" panose="02020603050405020304" pitchFamily="18" charset="0"/>
              </a:rPr>
              <a:t>: </a:t>
            </a:r>
            <a:r>
              <a:rPr lang="en-GB" sz="4000" b="1" dirty="0">
                <a:cs typeface="Times New Roman" panose="02020603050405020304" pitchFamily="18" charset="0"/>
              </a:rPr>
              <a:t>Combating Crohn’s</a:t>
            </a:r>
          </a:p>
        </p:txBody>
      </p:sp>
      <p:sp>
        <p:nvSpPr>
          <p:cNvPr id="2" name="Footer Placeholder 1">
            <a:extLst>
              <a:ext uri="{FF2B5EF4-FFF2-40B4-BE49-F238E27FC236}">
                <a16:creationId xmlns:a16="http://schemas.microsoft.com/office/drawing/2014/main" id="{BA500661-618E-4A3B-B49D-44246170A511}"/>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648831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93F8F-23B5-45AB-99C7-15559D40C4FC}"/>
              </a:ext>
            </a:extLst>
          </p:cNvPr>
          <p:cNvSpPr>
            <a:spLocks noChangeArrowheads="1"/>
          </p:cNvSpPr>
          <p:nvPr/>
        </p:nvSpPr>
        <p:spPr bwMode="auto">
          <a:xfrm>
            <a:off x="4509370" y="1690688"/>
            <a:ext cx="7114430" cy="2846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en-GB" altLang="en-US" sz="2400" b="1" dirty="0">
                <a:solidFill>
                  <a:schemeClr val="accent1"/>
                </a:solidFill>
                <a:latin typeface="lato"/>
              </a:rPr>
              <a:t>“</a:t>
            </a:r>
            <a:r>
              <a:rPr lang="en-GB" sz="1800" b="1" dirty="0" err="1">
                <a:solidFill>
                  <a:schemeClr val="accent1"/>
                </a:solidFill>
                <a:latin typeface="lato"/>
              </a:rPr>
              <a:t>Alofisel</a:t>
            </a:r>
            <a:r>
              <a:rPr lang="en-GB" sz="1800" b="1" dirty="0">
                <a:solidFill>
                  <a:schemeClr val="accent1"/>
                </a:solidFill>
                <a:latin typeface="lato"/>
              </a:rPr>
              <a:t> offers a novel, minimally invasive and well tolerated alternative treatment option for patients with Crohn’s disease who do not respond to currently available therapies, and who have until now had limited treatment options available</a:t>
            </a:r>
            <a:r>
              <a:rPr lang="en-GB" altLang="en-US" sz="2400" b="1" dirty="0">
                <a:solidFill>
                  <a:schemeClr val="accent1"/>
                </a:solidFill>
                <a:latin typeface="lato"/>
              </a:rPr>
              <a:t>.”</a:t>
            </a:r>
          </a:p>
          <a:p>
            <a:pPr algn="r">
              <a:spcBef>
                <a:spcPct val="0"/>
              </a:spcBef>
              <a:buFontTx/>
              <a:buNone/>
              <a:defRPr/>
            </a:pPr>
            <a:r>
              <a:rPr lang="en-GB" sz="1600" dirty="0">
                <a:solidFill>
                  <a:schemeClr val="accent1"/>
                </a:solidFill>
                <a:latin typeface="lato"/>
              </a:rPr>
              <a:t>Professor Julian </a:t>
            </a:r>
            <a:r>
              <a:rPr lang="en-GB" sz="1600" dirty="0" err="1">
                <a:solidFill>
                  <a:schemeClr val="accent1"/>
                </a:solidFill>
                <a:latin typeface="lato"/>
              </a:rPr>
              <a:t>Panés</a:t>
            </a:r>
            <a:r>
              <a:rPr lang="en-GB" sz="1600" dirty="0">
                <a:solidFill>
                  <a:schemeClr val="accent1"/>
                </a:solidFill>
                <a:latin typeface="lato"/>
              </a:rPr>
              <a:t>,</a:t>
            </a:r>
          </a:p>
          <a:p>
            <a:pPr algn="r">
              <a:spcBef>
                <a:spcPct val="0"/>
              </a:spcBef>
              <a:buFontTx/>
              <a:buNone/>
              <a:defRPr/>
            </a:pPr>
            <a:r>
              <a:rPr lang="en-GB" sz="1600" dirty="0">
                <a:solidFill>
                  <a:schemeClr val="accent1"/>
                </a:solidFill>
                <a:latin typeface="lato"/>
              </a:rPr>
              <a:t>Head of Gastroenterology at Hospital Clinic of Barcelona,</a:t>
            </a:r>
          </a:p>
          <a:p>
            <a:pPr algn="r">
              <a:spcBef>
                <a:spcPct val="0"/>
              </a:spcBef>
              <a:buFontTx/>
              <a:buNone/>
              <a:defRPr/>
            </a:pPr>
            <a:r>
              <a:rPr lang="en-GB" sz="1600" dirty="0">
                <a:solidFill>
                  <a:schemeClr val="accent1"/>
                </a:solidFill>
                <a:latin typeface="lato"/>
              </a:rPr>
              <a:t>President of the European Crohn's and Colitis Organisation</a:t>
            </a:r>
            <a:endParaRPr lang="en-GB" altLang="en-US" sz="1600" dirty="0">
              <a:solidFill>
                <a:schemeClr val="accent1"/>
              </a:solidFill>
              <a:latin typeface="lato"/>
            </a:endParaRPr>
          </a:p>
          <a:p>
            <a:pPr algn="r">
              <a:spcBef>
                <a:spcPct val="0"/>
              </a:spcBef>
              <a:buFontTx/>
              <a:buNone/>
              <a:defRPr/>
            </a:pPr>
            <a:endParaRPr lang="en-GB" altLang="en-US" sz="1800" b="1" dirty="0">
              <a:solidFill>
                <a:schemeClr val="accent1"/>
              </a:solidFill>
              <a:latin typeface="lato"/>
            </a:endParaRPr>
          </a:p>
          <a:p>
            <a:pPr>
              <a:spcBef>
                <a:spcPct val="0"/>
              </a:spcBef>
              <a:buFontTx/>
              <a:buNone/>
              <a:defRPr/>
            </a:pPr>
            <a:endParaRPr lang="en-GB" altLang="en-US" sz="1100" dirty="0">
              <a:solidFill>
                <a:schemeClr val="accent1"/>
              </a:solidFill>
              <a:latin typeface="lato"/>
            </a:endParaRPr>
          </a:p>
          <a:p>
            <a:pPr>
              <a:spcBef>
                <a:spcPct val="0"/>
              </a:spcBef>
              <a:buFontTx/>
              <a:buNone/>
              <a:defRPr/>
            </a:pPr>
            <a:endParaRPr lang="en-GB" altLang="en-US" sz="1800" dirty="0">
              <a:solidFill>
                <a:schemeClr val="accent1"/>
              </a:solidFill>
              <a:latin typeface="lato"/>
            </a:endParaRPr>
          </a:p>
        </p:txBody>
      </p:sp>
      <p:pic>
        <p:nvPicPr>
          <p:cNvPr id="6" name="Picture 5" descr="A close up of a logo&#10;&#10;Description generated with high confidence">
            <a:extLst>
              <a:ext uri="{FF2B5EF4-FFF2-40B4-BE49-F238E27FC236}">
                <a16:creationId xmlns:a16="http://schemas.microsoft.com/office/drawing/2014/main" id="{DB48C841-A78A-4CE4-ACD5-F87E5DCA8A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7" name="Rectangle: Rounded Corners 6">
            <a:hlinkClick r:id="rId4" action="ppaction://hlinksldjump"/>
            <a:extLst>
              <a:ext uri="{FF2B5EF4-FFF2-40B4-BE49-F238E27FC236}">
                <a16:creationId xmlns:a16="http://schemas.microsoft.com/office/drawing/2014/main" id="{FA13A3DA-B2FF-4E85-BCC4-ED52B5DD766E}"/>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8" name="Title 1">
            <a:extLst>
              <a:ext uri="{FF2B5EF4-FFF2-40B4-BE49-F238E27FC236}">
                <a16:creationId xmlns:a16="http://schemas.microsoft.com/office/drawing/2014/main" id="{8C88BB39-2917-4BD1-9801-1E2AACEA7882}"/>
              </a:ext>
            </a:extLst>
          </p:cNvPr>
          <p:cNvSpPr>
            <a:spLocks noGrp="1"/>
          </p:cNvSpPr>
          <p:nvPr>
            <p:ph type="title"/>
          </p:nvPr>
        </p:nvSpPr>
        <p:spPr/>
        <p:txBody>
          <a:bodyPr>
            <a:normAutofit/>
          </a:bodyPr>
          <a:lstStyle/>
          <a:p>
            <a:r>
              <a:rPr lang="en-GB" altLang="en-US" sz="4000" b="1" dirty="0" err="1">
                <a:cs typeface="Times New Roman" panose="02020603050405020304" pitchFamily="18" charset="0"/>
              </a:rPr>
              <a:t>Alofisel</a:t>
            </a:r>
            <a:r>
              <a:rPr lang="en-GB" altLang="en-US" sz="4000" b="1" dirty="0">
                <a:cs typeface="Times New Roman" panose="02020603050405020304" pitchFamily="18" charset="0"/>
              </a:rPr>
              <a:t>: </a:t>
            </a:r>
            <a:r>
              <a:rPr lang="en-GB" sz="4000" b="1" dirty="0">
                <a:cs typeface="Times New Roman" panose="02020603050405020304" pitchFamily="18" charset="0"/>
              </a:rPr>
              <a:t>Combating Crohn’s</a:t>
            </a:r>
          </a:p>
        </p:txBody>
      </p:sp>
      <p:sp>
        <p:nvSpPr>
          <p:cNvPr id="2" name="Rectangle 1">
            <a:extLst>
              <a:ext uri="{FF2B5EF4-FFF2-40B4-BE49-F238E27FC236}">
                <a16:creationId xmlns:a16="http://schemas.microsoft.com/office/drawing/2014/main" id="{A0302DC2-441C-4FF7-84FB-18AF79BAC1C6}"/>
              </a:ext>
            </a:extLst>
          </p:cNvPr>
          <p:cNvSpPr/>
          <p:nvPr/>
        </p:nvSpPr>
        <p:spPr>
          <a:xfrm>
            <a:off x="643356" y="3635799"/>
            <a:ext cx="5452644" cy="2893100"/>
          </a:xfrm>
          <a:prstGeom prst="rect">
            <a:avLst/>
          </a:prstGeom>
        </p:spPr>
        <p:txBody>
          <a:bodyPr wrap="square">
            <a:spAutoFit/>
          </a:bodyPr>
          <a:lstStyle/>
          <a:p>
            <a:pPr algn="just"/>
            <a:r>
              <a:rPr lang="en-GB" b="1" dirty="0">
                <a:solidFill>
                  <a:schemeClr val="accent1"/>
                </a:solidFill>
                <a:latin typeface="lato"/>
              </a:rPr>
              <a:t>“…only an additional 14% of people showed a beneficial effect from </a:t>
            </a:r>
            <a:r>
              <a:rPr lang="en-GB" b="1" dirty="0" err="1">
                <a:solidFill>
                  <a:schemeClr val="accent1"/>
                </a:solidFill>
                <a:latin typeface="lato"/>
              </a:rPr>
              <a:t>darvadstrocel</a:t>
            </a:r>
            <a:r>
              <a:rPr lang="en-GB" b="1" dirty="0">
                <a:solidFill>
                  <a:schemeClr val="accent1"/>
                </a:solidFill>
                <a:latin typeface="lato"/>
              </a:rPr>
              <a:t> over and above placebo. Reliable follow‑up results are only available for up to 1 year during which time more than 50% of patients who had remission subsequently relapsed in both the </a:t>
            </a:r>
            <a:r>
              <a:rPr lang="en-GB" b="1" dirty="0" err="1">
                <a:solidFill>
                  <a:schemeClr val="accent1"/>
                </a:solidFill>
                <a:latin typeface="lato"/>
              </a:rPr>
              <a:t>darvadstrocel</a:t>
            </a:r>
            <a:r>
              <a:rPr lang="en-GB" b="1" dirty="0">
                <a:solidFill>
                  <a:schemeClr val="accent1"/>
                </a:solidFill>
                <a:latin typeface="lato"/>
              </a:rPr>
              <a:t> and placebo arms, so </a:t>
            </a:r>
            <a:r>
              <a:rPr lang="en-GB" sz="2400" b="1" dirty="0">
                <a:solidFill>
                  <a:schemeClr val="accent1"/>
                </a:solidFill>
                <a:latin typeface="lato"/>
              </a:rPr>
              <a:t>it is unclear how long the treatment benefit will last</a:t>
            </a:r>
            <a:r>
              <a:rPr lang="en-GB" b="1" dirty="0">
                <a:solidFill>
                  <a:schemeClr val="accent1"/>
                </a:solidFill>
                <a:latin typeface="lato"/>
              </a:rPr>
              <a:t>.”</a:t>
            </a:r>
          </a:p>
          <a:p>
            <a:pPr>
              <a:spcBef>
                <a:spcPts val="1200"/>
              </a:spcBef>
            </a:pPr>
            <a:r>
              <a:rPr lang="en-GB" sz="1600" dirty="0">
                <a:solidFill>
                  <a:schemeClr val="accent1"/>
                </a:solidFill>
                <a:latin typeface="lato"/>
              </a:rPr>
              <a:t>NICE Technology appraisal guidance, Jan 2019</a:t>
            </a:r>
          </a:p>
        </p:txBody>
      </p:sp>
      <p:sp>
        <p:nvSpPr>
          <p:cNvPr id="3" name="Footer Placeholder 2">
            <a:extLst>
              <a:ext uri="{FF2B5EF4-FFF2-40B4-BE49-F238E27FC236}">
                <a16:creationId xmlns:a16="http://schemas.microsoft.com/office/drawing/2014/main" id="{11B072DB-E8C4-4659-AA21-CC704A819A8F}"/>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765006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B7E7C6D7-3082-4951-AC40-9F977C9E5E4E}"/>
              </a:ext>
            </a:extLst>
          </p:cNvPr>
          <p:cNvSpPr>
            <a:spLocks noChangeArrowheads="1"/>
          </p:cNvSpPr>
          <p:nvPr/>
        </p:nvSpPr>
        <p:spPr bwMode="auto">
          <a:xfrm>
            <a:off x="5010183" y="1724049"/>
            <a:ext cx="661361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GB" altLang="en-US" sz="2000" dirty="0" err="1">
                <a:latin typeface="+mn-lt"/>
              </a:rPr>
              <a:t>Provenge</a:t>
            </a:r>
            <a:r>
              <a:rPr lang="en-GB" altLang="en-US" sz="2000" dirty="0">
                <a:latin typeface="+mn-lt"/>
              </a:rPr>
              <a:t> is a t</a:t>
            </a:r>
            <a:r>
              <a:rPr lang="en-GB" altLang="en-US" sz="2000" dirty="0"/>
              <a:t>ype of </a:t>
            </a:r>
            <a:r>
              <a:rPr lang="en-GB" altLang="en-US" sz="2000" i="1" dirty="0"/>
              <a:t>immunotherapy </a:t>
            </a:r>
            <a:r>
              <a:rPr lang="en-GB" altLang="en-US" sz="2000" dirty="0"/>
              <a:t>that</a:t>
            </a:r>
            <a:r>
              <a:rPr lang="en-GB" altLang="en-US" sz="2000" i="1" dirty="0"/>
              <a:t> </a:t>
            </a:r>
            <a:r>
              <a:rPr lang="en-GB" altLang="en-US" sz="2000" dirty="0"/>
              <a:t>trains the patient’s own immune system to fight prostate cancer. </a:t>
            </a:r>
            <a:r>
              <a:rPr lang="en-GB" altLang="en-US" sz="2000" dirty="0">
                <a:latin typeface="+mn-lt"/>
              </a:rPr>
              <a:t>The patient’s immune cells are trained to attack a protein that is highly expressed on prostate cancer cells.</a:t>
            </a:r>
            <a:endParaRPr lang="en-GB" altLang="en-US" sz="2000" dirty="0"/>
          </a:p>
          <a:p>
            <a:pPr>
              <a:spcBef>
                <a:spcPct val="0"/>
              </a:spcBef>
              <a:buFontTx/>
              <a:buNone/>
              <a:defRPr/>
            </a:pPr>
            <a:endParaRPr lang="en-GB" altLang="en-US" sz="2000" dirty="0">
              <a:latin typeface="+mn-lt"/>
            </a:endParaRPr>
          </a:p>
          <a:p>
            <a:pPr>
              <a:spcBef>
                <a:spcPct val="0"/>
              </a:spcBef>
              <a:buNone/>
              <a:defRPr/>
            </a:pPr>
            <a:r>
              <a:rPr lang="en-GB" altLang="en-US" sz="2000" dirty="0"/>
              <a:t>Provenge gained EU marketing approval in 2013 for treatment-resistant, metastatic prostate cancer.</a:t>
            </a:r>
          </a:p>
          <a:p>
            <a:pPr>
              <a:spcBef>
                <a:spcPct val="0"/>
              </a:spcBef>
              <a:buFontTx/>
              <a:buNone/>
              <a:defRPr/>
            </a:pPr>
            <a:endParaRPr lang="en-GB" altLang="en-US" sz="2000" dirty="0">
              <a:latin typeface="+mn-lt"/>
            </a:endParaRPr>
          </a:p>
          <a:p>
            <a:pPr>
              <a:spcBef>
                <a:spcPct val="0"/>
              </a:spcBef>
              <a:buNone/>
              <a:defRPr/>
            </a:pPr>
            <a:r>
              <a:rPr lang="en-GB" altLang="en-US" sz="2000" dirty="0"/>
              <a:t>However, </a:t>
            </a:r>
            <a:r>
              <a:rPr lang="en-GB" sz="2000" dirty="0"/>
              <a:t>NICE concluded that the cost of the drug is too high for the limited benefit it may give to patients. </a:t>
            </a:r>
          </a:p>
          <a:p>
            <a:pPr>
              <a:spcBef>
                <a:spcPct val="0"/>
              </a:spcBef>
              <a:buNone/>
              <a:defRPr/>
            </a:pPr>
            <a:endParaRPr lang="en-GB" sz="2000" dirty="0"/>
          </a:p>
          <a:p>
            <a:pPr>
              <a:spcBef>
                <a:spcPct val="0"/>
              </a:spcBef>
              <a:buNone/>
              <a:defRPr/>
            </a:pPr>
            <a:r>
              <a:rPr lang="en-GB" sz="2000" dirty="0"/>
              <a:t>The manufacturer </a:t>
            </a:r>
            <a:r>
              <a:rPr lang="en-GB" sz="2000" dirty="0" err="1"/>
              <a:t>Dendreon</a:t>
            </a:r>
            <a:r>
              <a:rPr lang="en-GB" sz="2000" dirty="0"/>
              <a:t> discontinued </a:t>
            </a:r>
            <a:r>
              <a:rPr lang="en-GB" sz="2000" dirty="0" err="1"/>
              <a:t>Provenge</a:t>
            </a:r>
            <a:r>
              <a:rPr lang="en-GB" sz="2000" dirty="0"/>
              <a:t> for commercial reasons, but</a:t>
            </a:r>
            <a:r>
              <a:rPr lang="en-GB" altLang="en-US" sz="2000" dirty="0"/>
              <a:t> trials are now investigating earlier intervention and/or combination immunotherapy.</a:t>
            </a:r>
            <a:endParaRPr lang="en-GB" altLang="en-US" sz="2000" dirty="0">
              <a:latin typeface="+mn-lt"/>
            </a:endParaRPr>
          </a:p>
        </p:txBody>
      </p:sp>
      <p:sp>
        <p:nvSpPr>
          <p:cNvPr id="10" name="Title 1">
            <a:extLst>
              <a:ext uri="{FF2B5EF4-FFF2-40B4-BE49-F238E27FC236}">
                <a16:creationId xmlns:a16="http://schemas.microsoft.com/office/drawing/2014/main" id="{7D7893EB-0E61-4568-BFC5-5F5113E6B90E}"/>
              </a:ext>
            </a:extLst>
          </p:cNvPr>
          <p:cNvSpPr>
            <a:spLocks noGrp="1"/>
          </p:cNvSpPr>
          <p:nvPr>
            <p:ph type="title"/>
          </p:nvPr>
        </p:nvSpPr>
        <p:spPr/>
        <p:txBody>
          <a:bodyPr>
            <a:normAutofit/>
          </a:bodyPr>
          <a:lstStyle/>
          <a:p>
            <a:r>
              <a:rPr lang="en-GB" sz="4000" b="1" dirty="0">
                <a:cs typeface="Times New Roman" panose="02020603050405020304" pitchFamily="18" charset="0"/>
              </a:rPr>
              <a:t>Provenge: first therapeutic cancer “vaccine”</a:t>
            </a:r>
          </a:p>
        </p:txBody>
      </p:sp>
      <p:pic>
        <p:nvPicPr>
          <p:cNvPr id="11" name="Picture 10" descr="A close up of a logo&#10;&#10;Description generated with high confidence">
            <a:extLst>
              <a:ext uri="{FF2B5EF4-FFF2-40B4-BE49-F238E27FC236}">
                <a16:creationId xmlns:a16="http://schemas.microsoft.com/office/drawing/2014/main" id="{064391E0-B9AE-4596-9CE9-8EECA8AEF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3074" name="Picture 2" descr="Image result for provenge bag">
            <a:extLst>
              <a:ext uri="{FF2B5EF4-FFF2-40B4-BE49-F238E27FC236}">
                <a16:creationId xmlns:a16="http://schemas.microsoft.com/office/drawing/2014/main" id="{C71AD09A-F108-4C2C-B43A-D18B638AC1A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531" r="14346"/>
          <a:stretch/>
        </p:blipFill>
        <p:spPr bwMode="auto">
          <a:xfrm>
            <a:off x="739036" y="1849170"/>
            <a:ext cx="3930338" cy="415096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FEBE4FE-383F-4D30-BD86-1538DA52EB0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713171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xplosion: 14 Points 19">
            <a:extLst>
              <a:ext uri="{FF2B5EF4-FFF2-40B4-BE49-F238E27FC236}">
                <a16:creationId xmlns:a16="http://schemas.microsoft.com/office/drawing/2014/main" id="{8D7C644D-52A6-4962-AEDA-C3E989AB025D}"/>
              </a:ext>
            </a:extLst>
          </p:cNvPr>
          <p:cNvSpPr/>
          <p:nvPr/>
        </p:nvSpPr>
        <p:spPr>
          <a:xfrm rot="718629">
            <a:off x="5538641" y="4314065"/>
            <a:ext cx="1827616" cy="1234938"/>
          </a:xfrm>
          <a:prstGeom prst="irregularSeal2">
            <a:avLst/>
          </a:prstGeom>
          <a:gradFill flip="none" rotWithShape="1">
            <a:gsLst>
              <a:gs pos="37000">
                <a:schemeClr val="accent4">
                  <a:lumMod val="20000"/>
                  <a:lumOff val="80000"/>
                </a:schemeClr>
              </a:gs>
              <a:gs pos="0">
                <a:schemeClr val="accent1">
                  <a:lumMod val="5000"/>
                  <a:lumOff val="95000"/>
                </a:schemeClr>
              </a:gs>
              <a:gs pos="74000">
                <a:schemeClr val="accent4">
                  <a:lumMod val="40000"/>
                  <a:lumOff val="60000"/>
                </a:schemeClr>
              </a:gs>
              <a:gs pos="83000">
                <a:schemeClr val="accent4">
                  <a:lumMod val="60000"/>
                  <a:lumOff val="40000"/>
                </a:schemeClr>
              </a:gs>
              <a:gs pos="100000">
                <a:schemeClr val="accent4"/>
              </a:gs>
            </a:gsLst>
            <a:path path="circle">
              <a:fillToRect l="50000" t="50000" r="50000" b="50000"/>
            </a:path>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9">
            <a:extLst>
              <a:ext uri="{FF2B5EF4-FFF2-40B4-BE49-F238E27FC236}">
                <a16:creationId xmlns:a16="http://schemas.microsoft.com/office/drawing/2014/main" id="{11CBB8BC-A390-4B48-8C3A-B842BFD716D8}"/>
              </a:ext>
            </a:extLst>
          </p:cNvPr>
          <p:cNvGrpSpPr>
            <a:grpSpLocks/>
          </p:cNvGrpSpPr>
          <p:nvPr/>
        </p:nvGrpSpPr>
        <p:grpSpPr bwMode="auto">
          <a:xfrm>
            <a:off x="5802218" y="2815790"/>
            <a:ext cx="1261006" cy="1352549"/>
            <a:chOff x="4432037" y="2063838"/>
            <a:chExt cx="1282813" cy="1352948"/>
          </a:xfrm>
        </p:grpSpPr>
        <p:sp>
          <p:nvSpPr>
            <p:cNvPr id="15" name="Rectangle 14">
              <a:extLst>
                <a:ext uri="{FF2B5EF4-FFF2-40B4-BE49-F238E27FC236}">
                  <a16:creationId xmlns:a16="http://schemas.microsoft.com/office/drawing/2014/main" id="{6D2E6F86-D058-4B87-993D-D903F841A6BD}"/>
                </a:ext>
              </a:extLst>
            </p:cNvPr>
            <p:cNvSpPr/>
            <p:nvPr/>
          </p:nvSpPr>
          <p:spPr>
            <a:xfrm>
              <a:off x="4432037" y="2063838"/>
              <a:ext cx="1282813" cy="457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sp>
          <p:nvSpPr>
            <p:cNvPr id="17" name="Rectangle 16">
              <a:extLst>
                <a:ext uri="{FF2B5EF4-FFF2-40B4-BE49-F238E27FC236}">
                  <a16:creationId xmlns:a16="http://schemas.microsoft.com/office/drawing/2014/main" id="{B851CB5E-16E8-4AD3-86FD-8CD61A5A6D3F}"/>
                </a:ext>
              </a:extLst>
            </p:cNvPr>
            <p:cNvSpPr/>
            <p:nvPr/>
          </p:nvSpPr>
          <p:spPr>
            <a:xfrm flipH="1">
              <a:off x="5216331" y="3124600"/>
              <a:ext cx="203218" cy="292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600">
                <a:highlight>
                  <a:srgbClr val="FFFF00"/>
                </a:highlight>
              </a:endParaRPr>
            </a:p>
          </p:txBody>
        </p:sp>
      </p:grpSp>
      <p:sp>
        <p:nvSpPr>
          <p:cNvPr id="6" name="TextBox 2">
            <a:extLst>
              <a:ext uri="{FF2B5EF4-FFF2-40B4-BE49-F238E27FC236}">
                <a16:creationId xmlns:a16="http://schemas.microsoft.com/office/drawing/2014/main" id="{C9A3CC56-7764-4E49-BB98-35751B2E3368}"/>
              </a:ext>
            </a:extLst>
          </p:cNvPr>
          <p:cNvSpPr txBox="1">
            <a:spLocks noChangeArrowheads="1"/>
          </p:cNvSpPr>
          <p:nvPr/>
        </p:nvSpPr>
        <p:spPr bwMode="auto">
          <a:xfrm>
            <a:off x="729194" y="2365569"/>
            <a:ext cx="31143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Antigen presenting cells (APCs) are collected from the patient's blood via leukapheresis.</a:t>
            </a:r>
          </a:p>
        </p:txBody>
      </p:sp>
      <p:sp>
        <p:nvSpPr>
          <p:cNvPr id="7" name="TextBox 2">
            <a:extLst>
              <a:ext uri="{FF2B5EF4-FFF2-40B4-BE49-F238E27FC236}">
                <a16:creationId xmlns:a16="http://schemas.microsoft.com/office/drawing/2014/main" id="{F7C4D590-4BD4-47BB-A86A-DF58D1D9710C}"/>
              </a:ext>
            </a:extLst>
          </p:cNvPr>
          <p:cNvSpPr txBox="1">
            <a:spLocks noChangeArrowheads="1"/>
          </p:cNvSpPr>
          <p:nvPr/>
        </p:nvSpPr>
        <p:spPr bwMode="auto">
          <a:xfrm>
            <a:off x="7635027" y="2365569"/>
            <a:ext cx="4077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The APCs are exposed to a specially engineered protein designed to train the immune system to attack prostate cancer cells.</a:t>
            </a:r>
          </a:p>
        </p:txBody>
      </p:sp>
      <p:sp>
        <p:nvSpPr>
          <p:cNvPr id="9" name="TextBox 8">
            <a:extLst>
              <a:ext uri="{FF2B5EF4-FFF2-40B4-BE49-F238E27FC236}">
                <a16:creationId xmlns:a16="http://schemas.microsoft.com/office/drawing/2014/main" id="{251B491A-963B-487A-8312-C55484A1B84D}"/>
              </a:ext>
            </a:extLst>
          </p:cNvPr>
          <p:cNvSpPr txBox="1"/>
          <p:nvPr/>
        </p:nvSpPr>
        <p:spPr>
          <a:xfrm>
            <a:off x="5714247" y="2599856"/>
            <a:ext cx="1293966" cy="374571"/>
          </a:xfrm>
          <a:prstGeom prst="roundRect">
            <a:avLst/>
          </a:prstGeom>
          <a:noFill/>
          <a:ln>
            <a:noFill/>
          </a:ln>
          <a:effectLst>
            <a:glow rad="63500">
              <a:schemeClr val="accent5">
                <a:lumMod val="75000"/>
                <a:alpha val="40000"/>
              </a:schemeClr>
            </a:glow>
          </a:effectLst>
        </p:spPr>
        <p:txBody>
          <a:bodyPr wrap="none" rtlCol="0">
            <a:spAutoFit/>
          </a:bodyPr>
          <a:lstStyle/>
          <a:p>
            <a:r>
              <a:rPr lang="en-GB" sz="1600" b="1" dirty="0"/>
              <a:t>PAP–GM-CSF</a:t>
            </a:r>
          </a:p>
        </p:txBody>
      </p:sp>
      <p:sp>
        <p:nvSpPr>
          <p:cNvPr id="10" name="TextBox 2">
            <a:extLst>
              <a:ext uri="{FF2B5EF4-FFF2-40B4-BE49-F238E27FC236}">
                <a16:creationId xmlns:a16="http://schemas.microsoft.com/office/drawing/2014/main" id="{8625297D-9BB4-4590-B486-DFC3B0D62A9D}"/>
              </a:ext>
            </a:extLst>
          </p:cNvPr>
          <p:cNvSpPr txBox="1">
            <a:spLocks noChangeArrowheads="1"/>
          </p:cNvSpPr>
          <p:nvPr/>
        </p:nvSpPr>
        <p:spPr bwMode="auto">
          <a:xfrm>
            <a:off x="1189017" y="4978831"/>
            <a:ext cx="3264638"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endParaRPr lang="en-GB" altLang="en-US" sz="1600" dirty="0">
              <a:latin typeface="+mn-lt"/>
            </a:endParaRPr>
          </a:p>
        </p:txBody>
      </p:sp>
      <p:sp>
        <p:nvSpPr>
          <p:cNvPr id="11" name="TextBox 2">
            <a:extLst>
              <a:ext uri="{FF2B5EF4-FFF2-40B4-BE49-F238E27FC236}">
                <a16:creationId xmlns:a16="http://schemas.microsoft.com/office/drawing/2014/main" id="{7D91C957-8FC0-4FDF-85EC-043491C47041}"/>
              </a:ext>
            </a:extLst>
          </p:cNvPr>
          <p:cNvSpPr txBox="1">
            <a:spLocks noChangeArrowheads="1"/>
          </p:cNvSpPr>
          <p:nvPr/>
        </p:nvSpPr>
        <p:spPr bwMode="auto">
          <a:xfrm>
            <a:off x="729194" y="4190308"/>
            <a:ext cx="3114333" cy="181588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The activated APCs are infused back into the patient’s blood where they travel to lymph nodes and activate PAP-specific T cells.</a:t>
            </a:r>
          </a:p>
          <a:p>
            <a:pPr>
              <a:defRPr/>
            </a:pPr>
            <a:endParaRPr lang="en-GB" altLang="en-US" sz="1600" dirty="0">
              <a:latin typeface="+mn-lt"/>
            </a:endParaRPr>
          </a:p>
          <a:p>
            <a:pPr>
              <a:defRPr/>
            </a:pPr>
            <a:r>
              <a:rPr lang="en-GB" altLang="en-US" sz="1600" dirty="0">
                <a:latin typeface="+mn-lt"/>
              </a:rPr>
              <a:t>The PAP-specific T cells replicate and attack prostate cancer cells.</a:t>
            </a:r>
          </a:p>
        </p:txBody>
      </p:sp>
      <p:sp>
        <p:nvSpPr>
          <p:cNvPr id="12" name="Rectangle 11">
            <a:extLst>
              <a:ext uri="{FF2B5EF4-FFF2-40B4-BE49-F238E27FC236}">
                <a16:creationId xmlns:a16="http://schemas.microsoft.com/office/drawing/2014/main" id="{419E794E-BABC-40B3-9DF8-F6AD1A13EF5B}"/>
              </a:ext>
            </a:extLst>
          </p:cNvPr>
          <p:cNvSpPr/>
          <p:nvPr/>
        </p:nvSpPr>
        <p:spPr>
          <a:xfrm>
            <a:off x="7751105" y="2908967"/>
            <a:ext cx="3140304" cy="338554"/>
          </a:xfrm>
          <a:prstGeom prst="rect">
            <a:avLst/>
          </a:prstGeom>
        </p:spPr>
        <p:txBody>
          <a:bodyPr wrap="square">
            <a:spAutoFit/>
          </a:bodyPr>
          <a:lstStyle/>
          <a:p>
            <a:pPr marL="228600" indent="-228600">
              <a:buAutoNum type="arabicParenR"/>
              <a:defRPr/>
            </a:pPr>
            <a:endParaRPr lang="en-GB" altLang="en-US" sz="1600" dirty="0"/>
          </a:p>
        </p:txBody>
      </p:sp>
      <p:sp>
        <p:nvSpPr>
          <p:cNvPr id="13" name="TextBox 2">
            <a:extLst>
              <a:ext uri="{FF2B5EF4-FFF2-40B4-BE49-F238E27FC236}">
                <a16:creationId xmlns:a16="http://schemas.microsoft.com/office/drawing/2014/main" id="{7A995D93-AD2D-4002-9316-6DE9078B133B}"/>
              </a:ext>
            </a:extLst>
          </p:cNvPr>
          <p:cNvSpPr txBox="1">
            <a:spLocks noChangeArrowheads="1"/>
          </p:cNvSpPr>
          <p:nvPr/>
        </p:nvSpPr>
        <p:spPr bwMode="auto">
          <a:xfrm>
            <a:off x="7635027" y="4190308"/>
            <a:ext cx="4130252"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GB" altLang="en-US" sz="1600" dirty="0">
                <a:latin typeface="+mn-lt"/>
              </a:rPr>
              <a:t>The patient’s APCs are now primed and mature. They are ready to instruct the patient’s T cells to attack cells that express PAP.</a:t>
            </a:r>
          </a:p>
        </p:txBody>
      </p:sp>
      <p:sp>
        <p:nvSpPr>
          <p:cNvPr id="21" name="Title 1">
            <a:extLst>
              <a:ext uri="{FF2B5EF4-FFF2-40B4-BE49-F238E27FC236}">
                <a16:creationId xmlns:a16="http://schemas.microsoft.com/office/drawing/2014/main" id="{0C929CBA-1F20-411E-9AF6-C95906A8DF41}"/>
              </a:ext>
            </a:extLst>
          </p:cNvPr>
          <p:cNvSpPr>
            <a:spLocks noGrp="1"/>
          </p:cNvSpPr>
          <p:nvPr>
            <p:ph type="title"/>
          </p:nvPr>
        </p:nvSpPr>
        <p:spPr/>
        <p:txBody>
          <a:bodyPr>
            <a:normAutofit/>
          </a:bodyPr>
          <a:lstStyle/>
          <a:p>
            <a:r>
              <a:rPr lang="en-GB" sz="4000" b="1" dirty="0">
                <a:cs typeface="Times New Roman" panose="02020603050405020304" pitchFamily="18" charset="0"/>
              </a:rPr>
              <a:t>Provenge: first therapeutic cancer “vaccine”</a:t>
            </a:r>
          </a:p>
        </p:txBody>
      </p:sp>
      <p:pic>
        <p:nvPicPr>
          <p:cNvPr id="22" name="Picture 21" descr="A close up of a logo&#10;&#10;Description generated with high confidence">
            <a:extLst>
              <a:ext uri="{FF2B5EF4-FFF2-40B4-BE49-F238E27FC236}">
                <a16:creationId xmlns:a16="http://schemas.microsoft.com/office/drawing/2014/main" id="{227C4D3A-D2F2-453E-9B9B-0609536B080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5" name="Picture 4">
            <a:extLst>
              <a:ext uri="{FF2B5EF4-FFF2-40B4-BE49-F238E27FC236}">
                <a16:creationId xmlns:a16="http://schemas.microsoft.com/office/drawing/2014/main" id="{EEC75B66-D957-4E74-B94C-FFD7A4E83E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69312" y="3396440"/>
            <a:ext cx="918784" cy="589103"/>
          </a:xfrm>
          <a:prstGeom prst="rect">
            <a:avLst/>
          </a:prstGeom>
        </p:spPr>
      </p:pic>
      <p:pic>
        <p:nvPicPr>
          <p:cNvPr id="19" name="Picture 18">
            <a:extLst>
              <a:ext uri="{FF2B5EF4-FFF2-40B4-BE49-F238E27FC236}">
                <a16:creationId xmlns:a16="http://schemas.microsoft.com/office/drawing/2014/main" id="{A8CBD4D5-DEF4-49CD-A7CB-71657548003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95866" y="4660394"/>
            <a:ext cx="886358" cy="567485"/>
          </a:xfrm>
          <a:prstGeom prst="rect">
            <a:avLst/>
          </a:prstGeom>
        </p:spPr>
      </p:pic>
      <p:pic>
        <p:nvPicPr>
          <p:cNvPr id="23" name="Graphic 22" descr="Line arrow: Straight">
            <a:extLst>
              <a:ext uri="{FF2B5EF4-FFF2-40B4-BE49-F238E27FC236}">
                <a16:creationId xmlns:a16="http://schemas.microsoft.com/office/drawing/2014/main" id="{DE3CF18D-7767-4D2B-BECF-3779B5D888C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6119388" y="4127896"/>
            <a:ext cx="411480" cy="411480"/>
          </a:xfrm>
          <a:prstGeom prst="rect">
            <a:avLst/>
          </a:prstGeom>
        </p:spPr>
      </p:pic>
      <p:pic>
        <p:nvPicPr>
          <p:cNvPr id="26" name="Graphic 25" descr="Man">
            <a:extLst>
              <a:ext uri="{FF2B5EF4-FFF2-40B4-BE49-F238E27FC236}">
                <a16:creationId xmlns:a16="http://schemas.microsoft.com/office/drawing/2014/main" id="{E2314C56-7E29-4A61-B880-BCF1C22F949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494016" y="3425803"/>
            <a:ext cx="1723549" cy="1723549"/>
          </a:xfrm>
          <a:prstGeom prst="rect">
            <a:avLst/>
          </a:prstGeom>
        </p:spPr>
      </p:pic>
      <p:sp>
        <p:nvSpPr>
          <p:cNvPr id="29" name="TextBox 2">
            <a:extLst>
              <a:ext uri="{FF2B5EF4-FFF2-40B4-BE49-F238E27FC236}">
                <a16:creationId xmlns:a16="http://schemas.microsoft.com/office/drawing/2014/main" id="{FCA49CD9-DCD0-44CF-BA81-6167D7BC12CC}"/>
              </a:ext>
            </a:extLst>
          </p:cNvPr>
          <p:cNvSpPr txBox="1">
            <a:spLocks noChangeArrowheads="1"/>
          </p:cNvSpPr>
          <p:nvPr/>
        </p:nvSpPr>
        <p:spPr bwMode="auto">
          <a:xfrm>
            <a:off x="5355544" y="1693030"/>
            <a:ext cx="2116354"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b="1" dirty="0">
                <a:latin typeface="+mn-lt"/>
              </a:rPr>
              <a:t>Manufacturing lab </a:t>
            </a:r>
          </a:p>
        </p:txBody>
      </p:sp>
      <p:sp>
        <p:nvSpPr>
          <p:cNvPr id="30" name="TextBox 2">
            <a:extLst>
              <a:ext uri="{FF2B5EF4-FFF2-40B4-BE49-F238E27FC236}">
                <a16:creationId xmlns:a16="http://schemas.microsoft.com/office/drawing/2014/main" id="{BA51A945-29B2-4815-9BE3-2BEF14179E3F}"/>
              </a:ext>
            </a:extLst>
          </p:cNvPr>
          <p:cNvSpPr txBox="1">
            <a:spLocks noChangeArrowheads="1"/>
          </p:cNvSpPr>
          <p:nvPr/>
        </p:nvSpPr>
        <p:spPr bwMode="auto">
          <a:xfrm>
            <a:off x="3487218" y="1825439"/>
            <a:ext cx="1487113" cy="338554"/>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sz="1600" b="1" dirty="0">
                <a:latin typeface="+mn-lt"/>
              </a:rPr>
              <a:t>Clinical site </a:t>
            </a:r>
          </a:p>
        </p:txBody>
      </p:sp>
      <p:pic>
        <p:nvPicPr>
          <p:cNvPr id="33" name="Graphic 32" descr="Line arrow: Counter-clockwise curve">
            <a:extLst>
              <a:ext uri="{FF2B5EF4-FFF2-40B4-BE49-F238E27FC236}">
                <a16:creationId xmlns:a16="http://schemas.microsoft.com/office/drawing/2014/main" id="{711309C0-5A1B-40DC-8E56-130F04D6186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3048128">
            <a:off x="6160893" y="2916442"/>
            <a:ext cx="400673" cy="400673"/>
          </a:xfrm>
          <a:prstGeom prst="rect">
            <a:avLst/>
          </a:prstGeom>
        </p:spPr>
      </p:pic>
      <p:sp>
        <p:nvSpPr>
          <p:cNvPr id="35" name="Arc 34">
            <a:extLst>
              <a:ext uri="{FF2B5EF4-FFF2-40B4-BE49-F238E27FC236}">
                <a16:creationId xmlns:a16="http://schemas.microsoft.com/office/drawing/2014/main" id="{34E720E7-AA4D-4E46-9D07-FACF92925D0D}"/>
              </a:ext>
            </a:extLst>
          </p:cNvPr>
          <p:cNvSpPr/>
          <p:nvPr/>
        </p:nvSpPr>
        <p:spPr>
          <a:xfrm rot="19032300">
            <a:off x="4517289" y="3415055"/>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Arc 35">
            <a:extLst>
              <a:ext uri="{FF2B5EF4-FFF2-40B4-BE49-F238E27FC236}">
                <a16:creationId xmlns:a16="http://schemas.microsoft.com/office/drawing/2014/main" id="{E630AB4B-562B-4A53-9A0E-6DC97321D357}"/>
              </a:ext>
            </a:extLst>
          </p:cNvPr>
          <p:cNvSpPr/>
          <p:nvPr/>
        </p:nvSpPr>
        <p:spPr>
          <a:xfrm rot="19032300" flipH="1" flipV="1">
            <a:off x="4585144" y="4042882"/>
            <a:ext cx="1400553" cy="1355889"/>
          </a:xfrm>
          <a:prstGeom prst="arc">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TextBox 2">
            <a:extLst>
              <a:ext uri="{FF2B5EF4-FFF2-40B4-BE49-F238E27FC236}">
                <a16:creationId xmlns:a16="http://schemas.microsoft.com/office/drawing/2014/main" id="{B498EC23-61F2-4883-95D7-0CCD1155456B}"/>
              </a:ext>
            </a:extLst>
          </p:cNvPr>
          <p:cNvSpPr txBox="1">
            <a:spLocks noChangeArrowheads="1"/>
          </p:cNvSpPr>
          <p:nvPr/>
        </p:nvSpPr>
        <p:spPr bwMode="auto">
          <a:xfrm>
            <a:off x="3600401" y="1699984"/>
            <a:ext cx="1723548"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GB" altLang="en-US" b="1" dirty="0">
                <a:latin typeface="+mn-lt"/>
              </a:rPr>
              <a:t>Clinical site </a:t>
            </a:r>
          </a:p>
        </p:txBody>
      </p:sp>
      <p:sp>
        <p:nvSpPr>
          <p:cNvPr id="38" name="TextBox 37">
            <a:extLst>
              <a:ext uri="{FF2B5EF4-FFF2-40B4-BE49-F238E27FC236}">
                <a16:creationId xmlns:a16="http://schemas.microsoft.com/office/drawing/2014/main" id="{B1FA3471-EF61-4B69-8BBA-C4808104AD39}"/>
              </a:ext>
            </a:extLst>
          </p:cNvPr>
          <p:cNvSpPr txBox="1"/>
          <p:nvPr/>
        </p:nvSpPr>
        <p:spPr>
          <a:xfrm>
            <a:off x="404770" y="2440612"/>
            <a:ext cx="301686" cy="369332"/>
          </a:xfrm>
          <a:prstGeom prst="rect">
            <a:avLst/>
          </a:prstGeom>
          <a:solidFill>
            <a:schemeClr val="accent1">
              <a:lumMod val="40000"/>
              <a:lumOff val="60000"/>
            </a:schemeClr>
          </a:solidFill>
        </p:spPr>
        <p:txBody>
          <a:bodyPr wrap="none" rtlCol="0">
            <a:spAutoFit/>
          </a:bodyPr>
          <a:lstStyle/>
          <a:p>
            <a:r>
              <a:rPr lang="en-GB" dirty="0"/>
              <a:t>1</a:t>
            </a:r>
          </a:p>
        </p:txBody>
      </p:sp>
      <p:sp>
        <p:nvSpPr>
          <p:cNvPr id="39" name="TextBox 38">
            <a:extLst>
              <a:ext uri="{FF2B5EF4-FFF2-40B4-BE49-F238E27FC236}">
                <a16:creationId xmlns:a16="http://schemas.microsoft.com/office/drawing/2014/main" id="{BEBD2654-D847-427C-9AA0-836731F997CB}"/>
              </a:ext>
            </a:extLst>
          </p:cNvPr>
          <p:cNvSpPr txBox="1"/>
          <p:nvPr/>
        </p:nvSpPr>
        <p:spPr>
          <a:xfrm>
            <a:off x="7301302" y="2440612"/>
            <a:ext cx="301686" cy="369332"/>
          </a:xfrm>
          <a:prstGeom prst="rect">
            <a:avLst/>
          </a:prstGeom>
          <a:solidFill>
            <a:schemeClr val="accent1">
              <a:lumMod val="40000"/>
              <a:lumOff val="60000"/>
            </a:schemeClr>
          </a:solidFill>
        </p:spPr>
        <p:txBody>
          <a:bodyPr wrap="square" rtlCol="0">
            <a:spAutoFit/>
          </a:bodyPr>
          <a:lstStyle/>
          <a:p>
            <a:r>
              <a:rPr lang="en-GB" dirty="0"/>
              <a:t>2</a:t>
            </a:r>
          </a:p>
        </p:txBody>
      </p:sp>
      <p:sp>
        <p:nvSpPr>
          <p:cNvPr id="40" name="TextBox 39">
            <a:extLst>
              <a:ext uri="{FF2B5EF4-FFF2-40B4-BE49-F238E27FC236}">
                <a16:creationId xmlns:a16="http://schemas.microsoft.com/office/drawing/2014/main" id="{58D313F5-E3F5-4A2E-869F-02749403FF34}"/>
              </a:ext>
            </a:extLst>
          </p:cNvPr>
          <p:cNvSpPr txBox="1"/>
          <p:nvPr/>
        </p:nvSpPr>
        <p:spPr>
          <a:xfrm>
            <a:off x="404770" y="4263193"/>
            <a:ext cx="301686" cy="369332"/>
          </a:xfrm>
          <a:prstGeom prst="rect">
            <a:avLst/>
          </a:prstGeom>
          <a:solidFill>
            <a:schemeClr val="accent1">
              <a:lumMod val="40000"/>
              <a:lumOff val="60000"/>
            </a:schemeClr>
          </a:solidFill>
        </p:spPr>
        <p:txBody>
          <a:bodyPr wrap="none" rtlCol="0">
            <a:spAutoFit/>
          </a:bodyPr>
          <a:lstStyle/>
          <a:p>
            <a:r>
              <a:rPr lang="en-GB" dirty="0"/>
              <a:t>4</a:t>
            </a:r>
          </a:p>
        </p:txBody>
      </p:sp>
      <p:sp>
        <p:nvSpPr>
          <p:cNvPr id="41" name="TextBox 40">
            <a:extLst>
              <a:ext uri="{FF2B5EF4-FFF2-40B4-BE49-F238E27FC236}">
                <a16:creationId xmlns:a16="http://schemas.microsoft.com/office/drawing/2014/main" id="{E90B7872-8358-4B26-881D-BCD2C1DB67C6}"/>
              </a:ext>
            </a:extLst>
          </p:cNvPr>
          <p:cNvSpPr txBox="1"/>
          <p:nvPr/>
        </p:nvSpPr>
        <p:spPr>
          <a:xfrm>
            <a:off x="7306644" y="4263193"/>
            <a:ext cx="301686" cy="369332"/>
          </a:xfrm>
          <a:prstGeom prst="rect">
            <a:avLst/>
          </a:prstGeom>
          <a:solidFill>
            <a:schemeClr val="accent1">
              <a:lumMod val="40000"/>
              <a:lumOff val="60000"/>
            </a:schemeClr>
          </a:solidFill>
        </p:spPr>
        <p:txBody>
          <a:bodyPr wrap="square" rtlCol="0">
            <a:spAutoFit/>
          </a:bodyPr>
          <a:lstStyle/>
          <a:p>
            <a:r>
              <a:rPr lang="en-GB" dirty="0"/>
              <a:t>3</a:t>
            </a:r>
          </a:p>
        </p:txBody>
      </p:sp>
      <p:cxnSp>
        <p:nvCxnSpPr>
          <p:cNvPr id="28" name="Straight Connector 27">
            <a:extLst>
              <a:ext uri="{FF2B5EF4-FFF2-40B4-BE49-F238E27FC236}">
                <a16:creationId xmlns:a16="http://schemas.microsoft.com/office/drawing/2014/main" id="{0E21D562-C40E-43B0-AEDC-1FD4C1070B8D}"/>
              </a:ext>
            </a:extLst>
          </p:cNvPr>
          <p:cNvCxnSpPr>
            <a:cxnSpLocks/>
          </p:cNvCxnSpPr>
          <p:nvPr/>
        </p:nvCxnSpPr>
        <p:spPr>
          <a:xfrm>
            <a:off x="5286554" y="1781976"/>
            <a:ext cx="0" cy="44725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AB047D86-2392-4B5D-AC70-898BC9468D29}"/>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948756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hlinkClick r:id="rId3" action="ppaction://hlinksldjump"/>
            <a:extLst>
              <a:ext uri="{FF2B5EF4-FFF2-40B4-BE49-F238E27FC236}">
                <a16:creationId xmlns:a16="http://schemas.microsoft.com/office/drawing/2014/main" id="{7623911D-0402-46EA-AF96-C884FDD6D043}"/>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3" name="Rectangle 3">
            <a:extLst>
              <a:ext uri="{FF2B5EF4-FFF2-40B4-BE49-F238E27FC236}">
                <a16:creationId xmlns:a16="http://schemas.microsoft.com/office/drawing/2014/main" id="{6F95D83B-EC3B-4E1A-91B9-C00373410E5B}"/>
              </a:ext>
            </a:extLst>
          </p:cNvPr>
          <p:cNvSpPr>
            <a:spLocks noChangeArrowheads="1"/>
          </p:cNvSpPr>
          <p:nvPr/>
        </p:nvSpPr>
        <p:spPr bwMode="auto">
          <a:xfrm>
            <a:off x="1066800" y="2320094"/>
            <a:ext cx="10229850" cy="2508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GB" altLang="en-US" sz="1800" b="1" dirty="0">
                <a:solidFill>
                  <a:schemeClr val="accent1"/>
                </a:solidFill>
                <a:latin typeface="lato"/>
              </a:rPr>
              <a:t>“W</a:t>
            </a:r>
            <a:r>
              <a:rPr lang="en-GB" sz="1800" b="1" dirty="0">
                <a:solidFill>
                  <a:schemeClr val="accent1"/>
                </a:solidFill>
                <a:latin typeface="lato"/>
              </a:rPr>
              <a:t>hether used for prevention of infectious diseases or for prevention and treatment of cancer, vaccines work by similar mechanisms:</a:t>
            </a:r>
          </a:p>
          <a:p>
            <a:pPr eaLnBrk="1" hangingPunct="1">
              <a:spcBef>
                <a:spcPct val="0"/>
              </a:spcBef>
              <a:buFontTx/>
              <a:buNone/>
              <a:defRPr/>
            </a:pPr>
            <a:endParaRPr lang="en-GB" sz="1800" b="1" dirty="0">
              <a:solidFill>
                <a:schemeClr val="accent1"/>
              </a:solidFill>
              <a:latin typeface="lato"/>
            </a:endParaRPr>
          </a:p>
          <a:p>
            <a:pPr eaLnBrk="1" hangingPunct="1">
              <a:spcBef>
                <a:spcPct val="0"/>
              </a:spcBef>
              <a:buFontTx/>
              <a:buNone/>
              <a:defRPr/>
            </a:pPr>
            <a:r>
              <a:rPr lang="en-GB" sz="1800" b="1" dirty="0">
                <a:solidFill>
                  <a:schemeClr val="accent1"/>
                </a:solidFill>
                <a:latin typeface="lato"/>
              </a:rPr>
              <a:t>They teach the immune system how to recognize the infectious pathogen or the cancer cell as something foreign that needs to be eliminated"</a:t>
            </a:r>
            <a:endParaRPr lang="en-GB" altLang="en-US" sz="2400" b="1" dirty="0">
              <a:solidFill>
                <a:schemeClr val="accent1"/>
              </a:solidFill>
              <a:latin typeface="lato"/>
            </a:endParaRPr>
          </a:p>
          <a:p>
            <a:pPr eaLnBrk="1" hangingPunct="1">
              <a:spcBef>
                <a:spcPct val="0"/>
              </a:spcBef>
              <a:buFontTx/>
              <a:buNone/>
              <a:defRPr/>
            </a:pPr>
            <a:endParaRPr lang="en-GB" altLang="en-US" sz="2400" b="1" dirty="0">
              <a:solidFill>
                <a:schemeClr val="accent1"/>
              </a:solidFill>
              <a:latin typeface="lato"/>
            </a:endParaRPr>
          </a:p>
          <a:p>
            <a:pPr algn="r">
              <a:spcBef>
                <a:spcPct val="0"/>
              </a:spcBef>
              <a:buFontTx/>
              <a:buNone/>
              <a:defRPr/>
            </a:pPr>
            <a:r>
              <a:rPr lang="en-GB" sz="1600" dirty="0" err="1">
                <a:solidFill>
                  <a:schemeClr val="accent1"/>
                </a:solidFill>
                <a:latin typeface="lato"/>
              </a:rPr>
              <a:t>Dr.</a:t>
            </a:r>
            <a:r>
              <a:rPr lang="en-GB" sz="1600" dirty="0">
                <a:solidFill>
                  <a:schemeClr val="accent1"/>
                </a:solidFill>
                <a:latin typeface="lato"/>
              </a:rPr>
              <a:t> Dmitriy </a:t>
            </a:r>
            <a:r>
              <a:rPr lang="en-GB" sz="1600" dirty="0" err="1">
                <a:solidFill>
                  <a:schemeClr val="accent1"/>
                </a:solidFill>
                <a:latin typeface="lato"/>
              </a:rPr>
              <a:t>Zamarin</a:t>
            </a:r>
            <a:r>
              <a:rPr lang="en-GB" sz="1600" dirty="0">
                <a:solidFill>
                  <a:schemeClr val="accent1"/>
                </a:solidFill>
                <a:latin typeface="lato"/>
              </a:rPr>
              <a:t>, Medical Oncologist,</a:t>
            </a:r>
          </a:p>
          <a:p>
            <a:pPr algn="r">
              <a:spcBef>
                <a:spcPct val="0"/>
              </a:spcBef>
              <a:buFontTx/>
              <a:buNone/>
              <a:defRPr/>
            </a:pPr>
            <a:r>
              <a:rPr lang="en-GB" sz="1600" dirty="0">
                <a:solidFill>
                  <a:schemeClr val="accent1"/>
                </a:solidFill>
                <a:latin typeface="lato"/>
              </a:rPr>
              <a:t>Memorial Sloan Kettering Cancer Centre, New York</a:t>
            </a:r>
            <a:endParaRPr lang="en-GB" altLang="en-US" sz="1600" dirty="0">
              <a:solidFill>
                <a:schemeClr val="accent1"/>
              </a:solidFill>
              <a:latin typeface="lato"/>
            </a:endParaRPr>
          </a:p>
          <a:p>
            <a:pPr>
              <a:spcBef>
                <a:spcPct val="0"/>
              </a:spcBef>
              <a:buFontTx/>
              <a:buNone/>
              <a:defRPr/>
            </a:pPr>
            <a:endParaRPr lang="en-GB" altLang="en-US" sz="1100" dirty="0">
              <a:solidFill>
                <a:schemeClr val="accent1"/>
              </a:solidFill>
              <a:latin typeface="lato"/>
            </a:endParaRPr>
          </a:p>
        </p:txBody>
      </p:sp>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6" name="Title 1">
            <a:extLst>
              <a:ext uri="{FF2B5EF4-FFF2-40B4-BE49-F238E27FC236}">
                <a16:creationId xmlns:a16="http://schemas.microsoft.com/office/drawing/2014/main" id="{944CB77C-DCD1-407B-9504-C43472742997}"/>
              </a:ext>
            </a:extLst>
          </p:cNvPr>
          <p:cNvSpPr>
            <a:spLocks noGrp="1"/>
          </p:cNvSpPr>
          <p:nvPr>
            <p:ph type="title"/>
          </p:nvPr>
        </p:nvSpPr>
        <p:spPr/>
        <p:txBody>
          <a:bodyPr>
            <a:normAutofit/>
          </a:bodyPr>
          <a:lstStyle/>
          <a:p>
            <a:r>
              <a:rPr lang="en-GB" sz="4000" b="1" dirty="0">
                <a:cs typeface="Times New Roman" panose="02020603050405020304" pitchFamily="18" charset="0"/>
              </a:rPr>
              <a:t>Provenge: first therapeutic cancer “vaccine”</a:t>
            </a:r>
          </a:p>
        </p:txBody>
      </p:sp>
      <p:sp>
        <p:nvSpPr>
          <p:cNvPr id="2" name="Footer Placeholder 1">
            <a:extLst>
              <a:ext uri="{FF2B5EF4-FFF2-40B4-BE49-F238E27FC236}">
                <a16:creationId xmlns:a16="http://schemas.microsoft.com/office/drawing/2014/main" id="{879A60BD-2740-4E98-ABB1-A0AD9043714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97246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52.29.31.254/moonshotblog/wp-content/uploads/2018/04/from-cell-to-gene.jpg">
            <a:extLst>
              <a:ext uri="{FF2B5EF4-FFF2-40B4-BE49-F238E27FC236}">
                <a16:creationId xmlns:a16="http://schemas.microsoft.com/office/drawing/2014/main" id="{E3627E12-2937-42A2-BAB9-C0B571F31D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6342" y="4028303"/>
            <a:ext cx="7939316" cy="237755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6E0E069F-C40B-4F73-BB3E-58C6C51CDDA3}"/>
              </a:ext>
            </a:extLst>
          </p:cNvPr>
          <p:cNvSpPr>
            <a:spLocks noGrp="1"/>
          </p:cNvSpPr>
          <p:nvPr>
            <p:ph type="title"/>
          </p:nvPr>
        </p:nvSpPr>
        <p:spPr/>
        <p:txBody>
          <a:bodyPr/>
          <a:lstStyle/>
          <a:p>
            <a:r>
              <a:rPr lang="en-US" b="1" dirty="0">
                <a:cs typeface="Times New Roman" panose="02020603050405020304" pitchFamily="18" charset="0"/>
              </a:rPr>
              <a:t>Revising the basics: genes</a:t>
            </a:r>
            <a:endParaRPr lang="en-GB" dirty="0"/>
          </a:p>
        </p:txBody>
      </p:sp>
      <p:sp>
        <p:nvSpPr>
          <p:cNvPr id="11" name="Content Placeholder 2">
            <a:extLst>
              <a:ext uri="{FF2B5EF4-FFF2-40B4-BE49-F238E27FC236}">
                <a16:creationId xmlns:a16="http://schemas.microsoft.com/office/drawing/2014/main" id="{0837564C-9CC4-4269-BEE0-C3564262FB66}"/>
              </a:ext>
            </a:extLst>
          </p:cNvPr>
          <p:cNvSpPr>
            <a:spLocks noGrp="1"/>
          </p:cNvSpPr>
          <p:nvPr>
            <p:ph idx="1"/>
          </p:nvPr>
        </p:nvSpPr>
        <p:spPr>
          <a:xfrm>
            <a:off x="838199" y="1825625"/>
            <a:ext cx="10270788" cy="3600617"/>
          </a:xfrm>
        </p:spPr>
        <p:txBody>
          <a:bodyPr>
            <a:normAutofit/>
          </a:bodyPr>
          <a:lstStyle/>
          <a:p>
            <a:pPr marL="0" lvl="0" indent="0">
              <a:lnSpc>
                <a:spcPct val="100000"/>
              </a:lnSpc>
              <a:spcBef>
                <a:spcPts val="0"/>
              </a:spcBef>
              <a:buNone/>
              <a:defRPr/>
            </a:pPr>
            <a:r>
              <a:rPr lang="en-GB" sz="2400" dirty="0"/>
              <a:t>Inside the nucleus of each cell there are 23 pairs of chromosomes,</a:t>
            </a:r>
          </a:p>
          <a:p>
            <a:pPr marL="0" lvl="0" indent="0">
              <a:lnSpc>
                <a:spcPct val="100000"/>
              </a:lnSpc>
              <a:spcBef>
                <a:spcPts val="0"/>
              </a:spcBef>
              <a:buNone/>
              <a:defRPr/>
            </a:pPr>
            <a:r>
              <a:rPr lang="en-GB" sz="2400" dirty="0"/>
              <a:t>each made of tightly-coiled deoxyribonucleic acid (</a:t>
            </a:r>
            <a:r>
              <a:rPr lang="en-GB" sz="2400" b="1" dirty="0"/>
              <a:t>DNA</a:t>
            </a:r>
            <a:r>
              <a:rPr lang="en-GB" sz="2400" dirty="0"/>
              <a:t>).</a:t>
            </a:r>
          </a:p>
          <a:p>
            <a:pPr marL="0" lvl="0" indent="0">
              <a:lnSpc>
                <a:spcPct val="100000"/>
              </a:lnSpc>
              <a:spcBef>
                <a:spcPts val="0"/>
              </a:spcBef>
              <a:buNone/>
              <a:defRPr/>
            </a:pPr>
            <a:endParaRPr lang="en-GB" sz="2400" dirty="0"/>
          </a:p>
          <a:p>
            <a:pPr marL="0" indent="0">
              <a:lnSpc>
                <a:spcPct val="100000"/>
              </a:lnSpc>
              <a:spcBef>
                <a:spcPts val="0"/>
              </a:spcBef>
              <a:buNone/>
              <a:defRPr/>
            </a:pPr>
            <a:r>
              <a:rPr lang="en-GB" sz="2400" b="1" dirty="0"/>
              <a:t>Genes</a:t>
            </a:r>
            <a:r>
              <a:rPr lang="en-GB" sz="2400" dirty="0"/>
              <a:t> are short pieces of DNA that carry specific genetic information, sometimes instructing the cell how to make a protein.</a:t>
            </a:r>
            <a:endParaRPr lang="en-GB" altLang="en-US" sz="2000" u="sng" dirty="0">
              <a:ea typeface="Cambria" panose="02040503050406030204" pitchFamily="18" charset="0"/>
              <a:cs typeface="Times New Roman" panose="02020603050405020304" pitchFamily="18" charset="0"/>
            </a:endParaRPr>
          </a:p>
          <a:p>
            <a:pPr marL="0" indent="0">
              <a:buNone/>
            </a:pPr>
            <a:endParaRPr lang="en-GB" sz="2000" dirty="0"/>
          </a:p>
        </p:txBody>
      </p:sp>
      <p:sp>
        <p:nvSpPr>
          <p:cNvPr id="2" name="Footer Placeholder 1">
            <a:extLst>
              <a:ext uri="{FF2B5EF4-FFF2-40B4-BE49-F238E27FC236}">
                <a16:creationId xmlns:a16="http://schemas.microsoft.com/office/drawing/2014/main" id="{4E21FBD0-2A57-41E6-A034-B0DFB2989B42}"/>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947528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6" name="TextBox 5">
            <a:extLst>
              <a:ext uri="{FF2B5EF4-FFF2-40B4-BE49-F238E27FC236}">
                <a16:creationId xmlns:a16="http://schemas.microsoft.com/office/drawing/2014/main" id="{52BF3E41-DE5C-4087-B8CF-E048B9E59453}"/>
              </a:ext>
            </a:extLst>
          </p:cNvPr>
          <p:cNvSpPr txBox="1"/>
          <p:nvPr/>
        </p:nvSpPr>
        <p:spPr>
          <a:xfrm>
            <a:off x="693420" y="1752600"/>
            <a:ext cx="7029553" cy="3785652"/>
          </a:xfrm>
          <a:prstGeom prst="rect">
            <a:avLst/>
          </a:prstGeom>
          <a:noFill/>
        </p:spPr>
        <p:txBody>
          <a:bodyPr wrap="square" rtlCol="0">
            <a:spAutoFit/>
          </a:bodyPr>
          <a:lstStyle/>
          <a:p>
            <a:pPr marL="342900" indent="-342900">
              <a:buFont typeface="Arial" panose="020B0604020202020204" pitchFamily="34" charset="0"/>
              <a:buChar char="•"/>
            </a:pPr>
            <a:r>
              <a:rPr lang="en-GB" sz="2000" dirty="0"/>
              <a:t>Many cancers contain white blood cells known as tumour infiltrating lymphocytes (TILs).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TILs are implicated in killing tumour cells and are associated with favourable outcomes.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TILs can be extracted from the tumour, expanded and reinjected with promising clinical results.</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Originally used in metastatic melanoma, TILs are in clinical trials in cervical, head &amp; neck, breast, ovarian, pancreatic and non small cell lung carcinomas.</a:t>
            </a:r>
            <a:endParaRPr lang="en-GB" dirty="0"/>
          </a:p>
        </p:txBody>
      </p:sp>
      <p:sp>
        <p:nvSpPr>
          <p:cNvPr id="7" name="Title 1">
            <a:extLst>
              <a:ext uri="{FF2B5EF4-FFF2-40B4-BE49-F238E27FC236}">
                <a16:creationId xmlns:a16="http://schemas.microsoft.com/office/drawing/2014/main" id="{16BCA88F-CC45-4F41-B540-FA40E851A37F}"/>
              </a:ext>
            </a:extLst>
          </p:cNvPr>
          <p:cNvSpPr>
            <a:spLocks noGrp="1"/>
          </p:cNvSpPr>
          <p:nvPr>
            <p:ph type="title"/>
          </p:nvPr>
        </p:nvSpPr>
        <p:spPr>
          <a:xfrm>
            <a:off x="514350" y="288925"/>
            <a:ext cx="10299450" cy="1325563"/>
          </a:xfrm>
        </p:spPr>
        <p:txBody>
          <a:bodyPr>
            <a:normAutofit/>
          </a:bodyPr>
          <a:lstStyle/>
          <a:p>
            <a:r>
              <a:rPr lang="en-GB" sz="3600" b="1" dirty="0">
                <a:cs typeface="Times New Roman" panose="02020603050405020304" pitchFamily="18" charset="0"/>
              </a:rPr>
              <a:t>Tumour infiltrating lymphocytes (TILs)</a:t>
            </a:r>
          </a:p>
        </p:txBody>
      </p:sp>
      <p:pic>
        <p:nvPicPr>
          <p:cNvPr id="12" name="Picture 11" descr="A killer T cell lymphocyte (bottom) is attacking a cancer cell (top).&#10;Coneyl Jay / Getty Images">
            <a:extLst>
              <a:ext uri="{FF2B5EF4-FFF2-40B4-BE49-F238E27FC236}">
                <a16:creationId xmlns:a16="http://schemas.microsoft.com/office/drawing/2014/main" id="{A0E98627-AB71-4563-AAF5-EE005162AB3A}"/>
              </a:ext>
            </a:extLst>
          </p:cNvPr>
          <p:cNvPicPr>
            <a:picLocks noChangeAspect="1"/>
          </p:cNvPicPr>
          <p:nvPr/>
        </p:nvPicPr>
        <p:blipFill rotWithShape="1">
          <a:blip r:embed="rId4">
            <a:extLst>
              <a:ext uri="{28A0092B-C50C-407E-A947-70E740481C1C}">
                <a14:useLocalDpi xmlns:a14="http://schemas.microsoft.com/office/drawing/2010/main" val="0"/>
              </a:ext>
            </a:extLst>
          </a:blip>
          <a:srcRect l="20703" r="15885"/>
          <a:stretch/>
        </p:blipFill>
        <p:spPr>
          <a:xfrm>
            <a:off x="8096250" y="1885950"/>
            <a:ext cx="3558674" cy="3741358"/>
          </a:xfrm>
          <a:prstGeom prst="rect">
            <a:avLst/>
          </a:prstGeom>
        </p:spPr>
      </p:pic>
      <p:sp>
        <p:nvSpPr>
          <p:cNvPr id="13" name="Rectangle 12">
            <a:extLst>
              <a:ext uri="{FF2B5EF4-FFF2-40B4-BE49-F238E27FC236}">
                <a16:creationId xmlns:a16="http://schemas.microsoft.com/office/drawing/2014/main" id="{7B918F56-1831-4F61-BCD8-1D6E96340B00}"/>
              </a:ext>
            </a:extLst>
          </p:cNvPr>
          <p:cNvSpPr/>
          <p:nvPr/>
        </p:nvSpPr>
        <p:spPr>
          <a:xfrm>
            <a:off x="9744681" y="5675112"/>
            <a:ext cx="1960793" cy="276999"/>
          </a:xfrm>
          <a:prstGeom prst="rect">
            <a:avLst/>
          </a:prstGeom>
        </p:spPr>
        <p:txBody>
          <a:bodyPr wrap="none">
            <a:spAutoFit/>
          </a:bodyPr>
          <a:lstStyle/>
          <a:p>
            <a:r>
              <a:rPr lang="en-GB" sz="1200" dirty="0" err="1">
                <a:solidFill>
                  <a:srgbClr val="282828"/>
                </a:solidFill>
                <a:latin typeface="Georgia" panose="02040502050405020303" pitchFamily="18" charset="0"/>
              </a:rPr>
              <a:t>Coneyl</a:t>
            </a:r>
            <a:r>
              <a:rPr lang="en-GB" sz="1200" dirty="0">
                <a:solidFill>
                  <a:srgbClr val="282828"/>
                </a:solidFill>
                <a:latin typeface="Georgia" panose="02040502050405020303" pitchFamily="18" charset="0"/>
              </a:rPr>
              <a:t> Jay / Getty Images</a:t>
            </a:r>
            <a:endParaRPr lang="en-GB" sz="1200" dirty="0"/>
          </a:p>
        </p:txBody>
      </p:sp>
      <p:sp>
        <p:nvSpPr>
          <p:cNvPr id="2" name="TextBox 1">
            <a:extLst>
              <a:ext uri="{FF2B5EF4-FFF2-40B4-BE49-F238E27FC236}">
                <a16:creationId xmlns:a16="http://schemas.microsoft.com/office/drawing/2014/main" id="{426D15FD-CFDE-4C26-AE13-2A8836DC3733}"/>
              </a:ext>
            </a:extLst>
          </p:cNvPr>
          <p:cNvSpPr txBox="1"/>
          <p:nvPr/>
        </p:nvSpPr>
        <p:spPr>
          <a:xfrm>
            <a:off x="9744681" y="5097212"/>
            <a:ext cx="668773" cy="369332"/>
          </a:xfrm>
          <a:prstGeom prst="rect">
            <a:avLst/>
          </a:prstGeom>
          <a:noFill/>
        </p:spPr>
        <p:txBody>
          <a:bodyPr wrap="none" rtlCol="0">
            <a:spAutoFit/>
          </a:bodyPr>
          <a:lstStyle/>
          <a:p>
            <a:r>
              <a:rPr lang="en-GB" b="1" dirty="0">
                <a:solidFill>
                  <a:schemeClr val="bg1"/>
                </a:solidFill>
              </a:rPr>
              <a:t>T cell</a:t>
            </a:r>
          </a:p>
        </p:txBody>
      </p:sp>
      <p:sp>
        <p:nvSpPr>
          <p:cNvPr id="8" name="TextBox 7">
            <a:extLst>
              <a:ext uri="{FF2B5EF4-FFF2-40B4-BE49-F238E27FC236}">
                <a16:creationId xmlns:a16="http://schemas.microsoft.com/office/drawing/2014/main" id="{DBACC10C-9402-4EED-A719-D2A49F71C704}"/>
              </a:ext>
            </a:extLst>
          </p:cNvPr>
          <p:cNvSpPr txBox="1"/>
          <p:nvPr/>
        </p:nvSpPr>
        <p:spPr>
          <a:xfrm>
            <a:off x="10413454" y="4456418"/>
            <a:ext cx="1186800" cy="369332"/>
          </a:xfrm>
          <a:prstGeom prst="rect">
            <a:avLst/>
          </a:prstGeom>
          <a:noFill/>
        </p:spPr>
        <p:txBody>
          <a:bodyPr wrap="none" rtlCol="0">
            <a:spAutoFit/>
          </a:bodyPr>
          <a:lstStyle/>
          <a:p>
            <a:r>
              <a:rPr lang="en-GB" b="1" dirty="0">
                <a:solidFill>
                  <a:schemeClr val="bg1"/>
                </a:solidFill>
              </a:rPr>
              <a:t>cancer cell</a:t>
            </a:r>
          </a:p>
        </p:txBody>
      </p:sp>
      <p:sp>
        <p:nvSpPr>
          <p:cNvPr id="3" name="Footer Placeholder 2">
            <a:extLst>
              <a:ext uri="{FF2B5EF4-FFF2-40B4-BE49-F238E27FC236}">
                <a16:creationId xmlns:a16="http://schemas.microsoft.com/office/drawing/2014/main" id="{D8B0677D-B4AE-425E-A1AE-3B58FEC20CC8}"/>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945668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1028" name="Picture 4" descr="Image result for Adoptive cell therapy using autologous tumor-infiltrating lymphocytes">
            <a:extLst>
              <a:ext uri="{FF2B5EF4-FFF2-40B4-BE49-F238E27FC236}">
                <a16:creationId xmlns:a16="http://schemas.microsoft.com/office/drawing/2014/main" id="{762412FD-CA23-4B45-8D4A-DCB2CBDA4B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63279" y="786934"/>
            <a:ext cx="6718822" cy="51846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951E9CB-0367-4B13-B045-BD66658775FF}"/>
              </a:ext>
            </a:extLst>
          </p:cNvPr>
          <p:cNvSpPr/>
          <p:nvPr/>
        </p:nvSpPr>
        <p:spPr>
          <a:xfrm>
            <a:off x="485176" y="6194633"/>
            <a:ext cx="6096000" cy="338554"/>
          </a:xfrm>
          <a:prstGeom prst="rect">
            <a:avLst/>
          </a:prstGeom>
        </p:spPr>
        <p:txBody>
          <a:bodyPr>
            <a:spAutoFit/>
          </a:bodyPr>
          <a:lstStyle/>
          <a:p>
            <a:r>
              <a:rPr lang="en-GB" sz="1600" dirty="0"/>
              <a:t>A </a:t>
            </a:r>
            <a:r>
              <a:rPr lang="en-GB" sz="1600" dirty="0" err="1"/>
              <a:t>Amedei</a:t>
            </a:r>
            <a:r>
              <a:rPr lang="en-GB" sz="1600" dirty="0"/>
              <a:t>, E </a:t>
            </a:r>
            <a:r>
              <a:rPr lang="en-GB" sz="1600" dirty="0" err="1"/>
              <a:t>Niccolai</a:t>
            </a:r>
            <a:r>
              <a:rPr lang="en-GB" sz="1600" dirty="0"/>
              <a:t> &amp; M </a:t>
            </a:r>
            <a:r>
              <a:rPr lang="en-GB" sz="1600" dirty="0" err="1"/>
              <a:t>D’Elios</a:t>
            </a:r>
            <a:r>
              <a:rPr lang="en-GB" sz="1600" dirty="0"/>
              <a:t> (2011) Clin Dev </a:t>
            </a:r>
            <a:r>
              <a:rPr lang="en-GB" sz="1600" dirty="0" err="1"/>
              <a:t>immunol</a:t>
            </a:r>
            <a:r>
              <a:rPr lang="en-GB" sz="1600" dirty="0"/>
              <a:t> </a:t>
            </a:r>
          </a:p>
        </p:txBody>
      </p:sp>
      <p:sp>
        <p:nvSpPr>
          <p:cNvPr id="9" name="Title 1">
            <a:extLst>
              <a:ext uri="{FF2B5EF4-FFF2-40B4-BE49-F238E27FC236}">
                <a16:creationId xmlns:a16="http://schemas.microsoft.com/office/drawing/2014/main" id="{54DEBC47-1DF0-4771-9CD8-6A5875ACEE5E}"/>
              </a:ext>
            </a:extLst>
          </p:cNvPr>
          <p:cNvSpPr>
            <a:spLocks noGrp="1"/>
          </p:cNvSpPr>
          <p:nvPr>
            <p:ph type="title"/>
          </p:nvPr>
        </p:nvSpPr>
        <p:spPr>
          <a:xfrm>
            <a:off x="298200" y="122269"/>
            <a:ext cx="9430521" cy="764106"/>
          </a:xfrm>
        </p:spPr>
        <p:txBody>
          <a:bodyPr>
            <a:normAutofit/>
          </a:bodyPr>
          <a:lstStyle/>
          <a:p>
            <a:r>
              <a:rPr lang="en-GB" sz="3600" b="1" dirty="0">
                <a:cs typeface="Times New Roman" panose="02020603050405020304" pitchFamily="18" charset="0"/>
              </a:rPr>
              <a:t>Tumour infiltrating lymphocytes (TILs)</a:t>
            </a:r>
          </a:p>
        </p:txBody>
      </p:sp>
      <p:sp>
        <p:nvSpPr>
          <p:cNvPr id="2" name="Footer Placeholder 1">
            <a:extLst>
              <a:ext uri="{FF2B5EF4-FFF2-40B4-BE49-F238E27FC236}">
                <a16:creationId xmlns:a16="http://schemas.microsoft.com/office/drawing/2014/main" id="{1DD22048-B5A1-4DF7-804A-DA8A607C97E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857907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generated with high confidence">
            <a:extLst>
              <a:ext uri="{FF2B5EF4-FFF2-40B4-BE49-F238E27FC236}">
                <a16:creationId xmlns:a16="http://schemas.microsoft.com/office/drawing/2014/main" id="{EE16E527-85C0-4F01-9A8B-1AC564CF61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8" name="TextBox 7">
            <a:extLst>
              <a:ext uri="{FF2B5EF4-FFF2-40B4-BE49-F238E27FC236}">
                <a16:creationId xmlns:a16="http://schemas.microsoft.com/office/drawing/2014/main" id="{3571230C-4EB9-4D53-BE92-9FDE7ACE3463}"/>
              </a:ext>
            </a:extLst>
          </p:cNvPr>
          <p:cNvSpPr txBox="1"/>
          <p:nvPr/>
        </p:nvSpPr>
        <p:spPr>
          <a:xfrm>
            <a:off x="4770120" y="1604754"/>
            <a:ext cx="184731" cy="1754326"/>
          </a:xfrm>
          <a:prstGeom prst="rect">
            <a:avLst/>
          </a:prstGeom>
          <a:noFill/>
        </p:spPr>
        <p:txBody>
          <a:bodyPr wrap="none" rtlCol="0">
            <a:spAutoFit/>
          </a:bodyPr>
          <a:lstStyle/>
          <a:p>
            <a:endParaRPr lang="en-GB" dirty="0"/>
          </a:p>
          <a:p>
            <a:endParaRPr lang="en-GB" dirty="0"/>
          </a:p>
          <a:p>
            <a:endParaRPr lang="en-GB" dirty="0"/>
          </a:p>
          <a:p>
            <a:endParaRPr lang="en-GB" dirty="0"/>
          </a:p>
          <a:p>
            <a:endParaRPr lang="en-GB" dirty="0"/>
          </a:p>
          <a:p>
            <a:endParaRPr lang="en-GB" dirty="0"/>
          </a:p>
        </p:txBody>
      </p:sp>
      <p:sp>
        <p:nvSpPr>
          <p:cNvPr id="12" name="Rectangle: Rounded Corners 11">
            <a:hlinkClick r:id="rId4" action="ppaction://hlinksldjump"/>
            <a:extLst>
              <a:ext uri="{FF2B5EF4-FFF2-40B4-BE49-F238E27FC236}">
                <a16:creationId xmlns:a16="http://schemas.microsoft.com/office/drawing/2014/main" id="{8B82582A-1354-479B-AB97-FD6C97411624}"/>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13" name="Title 1">
            <a:extLst>
              <a:ext uri="{FF2B5EF4-FFF2-40B4-BE49-F238E27FC236}">
                <a16:creationId xmlns:a16="http://schemas.microsoft.com/office/drawing/2014/main" id="{0768EEDC-5D97-4262-9246-C058D3E4ECB1}"/>
              </a:ext>
            </a:extLst>
          </p:cNvPr>
          <p:cNvSpPr>
            <a:spLocks noGrp="1"/>
          </p:cNvSpPr>
          <p:nvPr>
            <p:ph type="title"/>
          </p:nvPr>
        </p:nvSpPr>
        <p:spPr>
          <a:xfrm>
            <a:off x="514350" y="288925"/>
            <a:ext cx="10299450" cy="1325563"/>
          </a:xfrm>
        </p:spPr>
        <p:txBody>
          <a:bodyPr>
            <a:normAutofit/>
          </a:bodyPr>
          <a:lstStyle/>
          <a:p>
            <a:r>
              <a:rPr lang="en-GB" sz="3600" b="1" dirty="0">
                <a:cs typeface="Times New Roman" panose="02020603050405020304" pitchFamily="18" charset="0"/>
              </a:rPr>
              <a:t>Tumour infiltrating lymphocytes (TILs)</a:t>
            </a:r>
          </a:p>
        </p:txBody>
      </p:sp>
      <p:sp>
        <p:nvSpPr>
          <p:cNvPr id="3" name="Rectangle 2">
            <a:extLst>
              <a:ext uri="{FF2B5EF4-FFF2-40B4-BE49-F238E27FC236}">
                <a16:creationId xmlns:a16="http://schemas.microsoft.com/office/drawing/2014/main" id="{F5E4F9EC-D282-4D53-AAB0-769CDCE7A2BD}"/>
              </a:ext>
            </a:extLst>
          </p:cNvPr>
          <p:cNvSpPr/>
          <p:nvPr/>
        </p:nvSpPr>
        <p:spPr>
          <a:xfrm>
            <a:off x="1790700" y="2438400"/>
            <a:ext cx="8758501" cy="2492990"/>
          </a:xfrm>
          <a:prstGeom prst="rect">
            <a:avLst/>
          </a:prstGeom>
        </p:spPr>
        <p:txBody>
          <a:bodyPr wrap="square">
            <a:spAutoFit/>
          </a:bodyPr>
          <a:lstStyle/>
          <a:p>
            <a:r>
              <a:rPr lang="en-GB" sz="2000" b="1" dirty="0">
                <a:solidFill>
                  <a:schemeClr val="accent1"/>
                </a:solidFill>
                <a:latin typeface="lato"/>
              </a:rPr>
              <a:t>“TIL [therapy] (as best we know now) requires products with 100 times [as many cells as CAR T therapy], on the order of 30–50 billion.</a:t>
            </a:r>
          </a:p>
          <a:p>
            <a:endParaRPr lang="en-GB" sz="2000" b="1" dirty="0">
              <a:solidFill>
                <a:schemeClr val="accent1"/>
              </a:solidFill>
              <a:latin typeface="lato"/>
            </a:endParaRPr>
          </a:p>
          <a:p>
            <a:r>
              <a:rPr lang="en-GB" sz="2000" b="1" dirty="0">
                <a:solidFill>
                  <a:schemeClr val="accent1"/>
                </a:solidFill>
                <a:latin typeface="lato"/>
              </a:rPr>
              <a:t>Cryopreserving that many cells and maintaining viability of the thawed product is certain to be a challenge.”</a:t>
            </a:r>
          </a:p>
          <a:p>
            <a:endParaRPr lang="en-GB" sz="2000" b="1" dirty="0">
              <a:solidFill>
                <a:schemeClr val="accent1"/>
              </a:solidFill>
              <a:latin typeface="lato"/>
            </a:endParaRPr>
          </a:p>
          <a:p>
            <a:pPr algn="r"/>
            <a:r>
              <a:rPr lang="en-GB" dirty="0">
                <a:solidFill>
                  <a:schemeClr val="accent1"/>
                </a:solidFill>
                <a:latin typeface="lato"/>
              </a:rPr>
              <a:t>Dr Stephanie Goff</a:t>
            </a:r>
          </a:p>
          <a:p>
            <a:pPr algn="r"/>
            <a:r>
              <a:rPr lang="en-GB" dirty="0">
                <a:solidFill>
                  <a:schemeClr val="accent1"/>
                </a:solidFill>
                <a:latin typeface="lato"/>
              </a:rPr>
              <a:t>US National Cancer Institute (NCI)</a:t>
            </a:r>
          </a:p>
        </p:txBody>
      </p:sp>
      <p:sp>
        <p:nvSpPr>
          <p:cNvPr id="2" name="Footer Placeholder 1">
            <a:extLst>
              <a:ext uri="{FF2B5EF4-FFF2-40B4-BE49-F238E27FC236}">
                <a16:creationId xmlns:a16="http://schemas.microsoft.com/office/drawing/2014/main" id="{FB394B31-A12E-4DAE-B468-172E328E49E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997398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DE58B-AF01-4C3E-89C1-0462892E0026}"/>
              </a:ext>
            </a:extLst>
          </p:cNvPr>
          <p:cNvSpPr>
            <a:spLocks noGrp="1"/>
          </p:cNvSpPr>
          <p:nvPr>
            <p:ph type="title"/>
          </p:nvPr>
        </p:nvSpPr>
        <p:spPr/>
        <p:txBody>
          <a:bodyPr>
            <a:normAutofit/>
          </a:bodyPr>
          <a:lstStyle/>
          <a:p>
            <a:r>
              <a:rPr lang="en-GB" altLang="en-US" sz="3600" b="1" dirty="0">
                <a:cs typeface="Times New Roman" panose="02020603050405020304" pitchFamily="18" charset="0"/>
              </a:rPr>
              <a:t>Holoclar: sight for sore eyes</a:t>
            </a:r>
            <a:endParaRPr lang="en-GB" sz="3600" b="1" dirty="0">
              <a:cs typeface="Times New Roman" panose="02020603050405020304" pitchFamily="18" charset="0"/>
            </a:endParaRPr>
          </a:p>
        </p:txBody>
      </p:sp>
      <p:sp>
        <p:nvSpPr>
          <p:cNvPr id="4" name="Rectangle 1">
            <a:extLst>
              <a:ext uri="{FF2B5EF4-FFF2-40B4-BE49-F238E27FC236}">
                <a16:creationId xmlns:a16="http://schemas.microsoft.com/office/drawing/2014/main" id="{B62F1E2E-FA59-4390-BF80-92932F712851}"/>
              </a:ext>
            </a:extLst>
          </p:cNvPr>
          <p:cNvSpPr>
            <a:spLocks noChangeArrowheads="1"/>
          </p:cNvSpPr>
          <p:nvPr/>
        </p:nvSpPr>
        <p:spPr bwMode="auto">
          <a:xfrm>
            <a:off x="838200" y="2109990"/>
            <a:ext cx="63627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GB" altLang="en-US" sz="2400" dirty="0">
                <a:latin typeface="+mn-lt"/>
                <a:cs typeface="Times New Roman" panose="02020603050405020304" pitchFamily="18" charset="0"/>
              </a:rPr>
              <a:t>Limbal stem cells, found in the limbus of the eye, damage to the outer layer of the cornea. </a:t>
            </a:r>
          </a:p>
          <a:p>
            <a:pPr>
              <a:spcBef>
                <a:spcPct val="0"/>
              </a:spcBef>
              <a:buFontTx/>
              <a:buNone/>
              <a:defRPr/>
            </a:pPr>
            <a:endParaRPr lang="en-GB" altLang="en-US" sz="2400" dirty="0">
              <a:latin typeface="+mn-lt"/>
              <a:cs typeface="Times New Roman" panose="02020603050405020304" pitchFamily="18" charset="0"/>
            </a:endParaRPr>
          </a:p>
          <a:p>
            <a:pPr>
              <a:spcBef>
                <a:spcPct val="0"/>
              </a:spcBef>
              <a:buFontTx/>
              <a:buNone/>
              <a:defRPr/>
            </a:pPr>
            <a:r>
              <a:rPr lang="en-GB" altLang="en-US" sz="2400" dirty="0">
                <a:latin typeface="+mn-lt"/>
                <a:cs typeface="Times New Roman" panose="02020603050405020304" pitchFamily="18" charset="0"/>
              </a:rPr>
              <a:t>Injury to the eyes, such as physical or chemical burns, can damage limbal stem cells, causing the cornea to deteriorate.</a:t>
            </a:r>
          </a:p>
          <a:p>
            <a:pPr>
              <a:spcBef>
                <a:spcPct val="0"/>
              </a:spcBef>
              <a:buFontTx/>
              <a:buNone/>
              <a:defRPr/>
            </a:pPr>
            <a:endParaRPr lang="en-GB" altLang="en-US" sz="2400" dirty="0">
              <a:latin typeface="+mn-lt"/>
              <a:cs typeface="Times New Roman" panose="02020603050405020304" pitchFamily="18" charset="0"/>
            </a:endParaRPr>
          </a:p>
          <a:p>
            <a:pPr>
              <a:spcBef>
                <a:spcPct val="0"/>
              </a:spcBef>
              <a:buFontTx/>
              <a:buNone/>
              <a:defRPr/>
            </a:pPr>
            <a:r>
              <a:rPr lang="en-GB" altLang="en-US" sz="2400" dirty="0">
                <a:latin typeface="+mn-lt"/>
                <a:cs typeface="Times New Roman" panose="02020603050405020304" pitchFamily="18" charset="0"/>
              </a:rPr>
              <a:t>Holoclar is a </a:t>
            </a:r>
            <a:r>
              <a:rPr lang="en-GB" altLang="en-US" sz="2400" b="1" dirty="0">
                <a:solidFill>
                  <a:schemeClr val="accent1"/>
                </a:solidFill>
                <a:latin typeface="+mn-lt"/>
              </a:rPr>
              <a:t>tissue engineered product </a:t>
            </a:r>
            <a:r>
              <a:rPr lang="en-GB" altLang="en-US" sz="2400" dirty="0">
                <a:latin typeface="+mn-lt"/>
                <a:cs typeface="Times New Roman" panose="02020603050405020304" pitchFamily="18" charset="0"/>
              </a:rPr>
              <a:t>that uses cells taken from a patient’s own limbus and then grown in a laboratory to repair the damaged corneal surface.</a:t>
            </a:r>
          </a:p>
        </p:txBody>
      </p:sp>
      <p:pic>
        <p:nvPicPr>
          <p:cNvPr id="5" name="Picture 4" descr="A picture containing toiletry, cosmetic&#10;&#10;Description generated with very high confidence">
            <a:extLst>
              <a:ext uri="{FF2B5EF4-FFF2-40B4-BE49-F238E27FC236}">
                <a16:creationId xmlns:a16="http://schemas.microsoft.com/office/drawing/2014/main" id="{B2E77231-06CD-409B-9193-141913174CE9}"/>
              </a:ext>
            </a:extLst>
          </p:cNvPr>
          <p:cNvPicPr>
            <a:picLocks noChangeAspect="1"/>
          </p:cNvPicPr>
          <p:nvPr/>
        </p:nvPicPr>
        <p:blipFill>
          <a:blip r:embed="rId2" cstate="print">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7571958" y="2121795"/>
            <a:ext cx="4067592" cy="2418626"/>
          </a:xfrm>
          <a:prstGeom prst="rect">
            <a:avLst/>
          </a:prstGeom>
        </p:spPr>
      </p:pic>
      <p:sp>
        <p:nvSpPr>
          <p:cNvPr id="6" name="Rectangle 3">
            <a:extLst>
              <a:ext uri="{FF2B5EF4-FFF2-40B4-BE49-F238E27FC236}">
                <a16:creationId xmlns:a16="http://schemas.microsoft.com/office/drawing/2014/main" id="{5B7AD351-0FB6-47F0-BFD2-A57ED3CC81BB}"/>
              </a:ext>
            </a:extLst>
          </p:cNvPr>
          <p:cNvSpPr>
            <a:spLocks noChangeArrowheads="1"/>
          </p:cNvSpPr>
          <p:nvPr/>
        </p:nvSpPr>
        <p:spPr bwMode="auto">
          <a:xfrm>
            <a:off x="7564089" y="4651486"/>
            <a:ext cx="407546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eaLnBrk="1" hangingPunct="1">
              <a:defRPr/>
            </a:pPr>
            <a:r>
              <a:rPr lang="en-GB" altLang="en-US" b="1" dirty="0">
                <a:ea typeface="Cambria" panose="02040503050406030204" pitchFamily="18" charset="0"/>
                <a:cs typeface="Times New Roman" panose="02020603050405020304" pitchFamily="18" charset="0"/>
              </a:rPr>
              <a:t>The limb</a:t>
            </a:r>
            <a:r>
              <a:rPr lang="en-GB" altLang="en-US" b="1" dirty="0">
                <a:cs typeface="Times New Roman" panose="02020603050405020304" pitchFamily="18" charset="0"/>
              </a:rPr>
              <a:t>us is the border between the sclera (white part of the eye) and the cornea (the clear front part of the eye) </a:t>
            </a:r>
          </a:p>
        </p:txBody>
      </p:sp>
      <p:pic>
        <p:nvPicPr>
          <p:cNvPr id="7" name="Picture 6">
            <a:extLst>
              <a:ext uri="{FF2B5EF4-FFF2-40B4-BE49-F238E27FC236}">
                <a16:creationId xmlns:a16="http://schemas.microsoft.com/office/drawing/2014/main" id="{57BE2D6A-31AC-455A-8276-87D4EA742A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3" name="Footer Placeholder 2">
            <a:extLst>
              <a:ext uri="{FF2B5EF4-FFF2-40B4-BE49-F238E27FC236}">
                <a16:creationId xmlns:a16="http://schemas.microsoft.com/office/drawing/2014/main" id="{FC6746C6-6E9B-44CC-8301-764A2AA99E0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8360107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6878322-F797-4E70-BE43-71F61AE35F88}"/>
              </a:ext>
            </a:extLst>
          </p:cNvPr>
          <p:cNvSpPr>
            <a:spLocks noGrp="1"/>
          </p:cNvSpPr>
          <p:nvPr>
            <p:ph type="title"/>
          </p:nvPr>
        </p:nvSpPr>
        <p:spPr/>
        <p:txBody>
          <a:bodyPr>
            <a:normAutofit/>
          </a:bodyPr>
          <a:lstStyle/>
          <a:p>
            <a:r>
              <a:rPr lang="en-GB" altLang="en-US" sz="3600" b="1" dirty="0">
                <a:cs typeface="Times New Roman" panose="02020603050405020304" pitchFamily="18" charset="0"/>
              </a:rPr>
              <a:t>Holoclar: sight for sore eyes</a:t>
            </a:r>
            <a:endParaRPr lang="en-GB" sz="3600" b="1" dirty="0">
              <a:cs typeface="Times New Roman" panose="02020603050405020304" pitchFamily="18" charset="0"/>
            </a:endParaRPr>
          </a:p>
        </p:txBody>
      </p:sp>
      <p:pic>
        <p:nvPicPr>
          <p:cNvPr id="19" name="Picture 18">
            <a:extLst>
              <a:ext uri="{FF2B5EF4-FFF2-40B4-BE49-F238E27FC236}">
                <a16:creationId xmlns:a16="http://schemas.microsoft.com/office/drawing/2014/main" id="{6589BBB3-20E4-4638-B8CD-5E7FCAE1BC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pic>
        <p:nvPicPr>
          <p:cNvPr id="3" name="Picture 2">
            <a:extLst>
              <a:ext uri="{FF2B5EF4-FFF2-40B4-BE49-F238E27FC236}">
                <a16:creationId xmlns:a16="http://schemas.microsoft.com/office/drawing/2014/main" id="{35DF2DD2-CCA9-4BCB-A530-924E5AB8C3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6990"/>
          <a:stretch/>
        </p:blipFill>
        <p:spPr>
          <a:xfrm>
            <a:off x="778334" y="2011363"/>
            <a:ext cx="3337386" cy="3635407"/>
          </a:xfrm>
          <a:prstGeom prst="rect">
            <a:avLst/>
          </a:prstGeom>
        </p:spPr>
      </p:pic>
      <p:pic>
        <p:nvPicPr>
          <p:cNvPr id="20" name="Picture 19">
            <a:extLst>
              <a:ext uri="{FF2B5EF4-FFF2-40B4-BE49-F238E27FC236}">
                <a16:creationId xmlns:a16="http://schemas.microsoft.com/office/drawing/2014/main" id="{CA8997EF-31DB-4C8F-834B-4FDA4294457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2787"/>
          <a:stretch/>
        </p:blipFill>
        <p:spPr>
          <a:xfrm>
            <a:off x="6964988" y="2011363"/>
            <a:ext cx="3337386" cy="3923633"/>
          </a:xfrm>
          <a:prstGeom prst="rect">
            <a:avLst/>
          </a:prstGeom>
        </p:spPr>
      </p:pic>
      <p:sp>
        <p:nvSpPr>
          <p:cNvPr id="4" name="Rectangle 3">
            <a:extLst>
              <a:ext uri="{FF2B5EF4-FFF2-40B4-BE49-F238E27FC236}">
                <a16:creationId xmlns:a16="http://schemas.microsoft.com/office/drawing/2014/main" id="{5D5280FB-2E5C-4B36-A22A-7E4454BB82D0}"/>
              </a:ext>
            </a:extLst>
          </p:cNvPr>
          <p:cNvSpPr/>
          <p:nvPr/>
        </p:nvSpPr>
        <p:spPr>
          <a:xfrm>
            <a:off x="2095263" y="3200400"/>
            <a:ext cx="1196577"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7E04298-F637-46F8-9F9E-A425BFCC3930}"/>
              </a:ext>
            </a:extLst>
          </p:cNvPr>
          <p:cNvSpPr/>
          <p:nvPr/>
        </p:nvSpPr>
        <p:spPr>
          <a:xfrm>
            <a:off x="2095263" y="5061625"/>
            <a:ext cx="1196577"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5DC67556-A3CE-41F6-A243-A5389DCD67B3}"/>
              </a:ext>
            </a:extLst>
          </p:cNvPr>
          <p:cNvSpPr/>
          <p:nvPr/>
        </p:nvSpPr>
        <p:spPr>
          <a:xfrm>
            <a:off x="8341453" y="3286057"/>
            <a:ext cx="1196577"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3">
            <a:extLst>
              <a:ext uri="{FF2B5EF4-FFF2-40B4-BE49-F238E27FC236}">
                <a16:creationId xmlns:a16="http://schemas.microsoft.com/office/drawing/2014/main" id="{736435CB-9775-4071-B69A-812C454E7B08}"/>
              </a:ext>
            </a:extLst>
          </p:cNvPr>
          <p:cNvSpPr>
            <a:spLocks noChangeArrowheads="1"/>
          </p:cNvSpPr>
          <p:nvPr/>
        </p:nvSpPr>
        <p:spPr bwMode="auto">
          <a:xfrm>
            <a:off x="273576" y="6323598"/>
            <a:ext cx="61519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algn="just">
              <a:defRPr/>
            </a:pPr>
            <a:r>
              <a:rPr lang="en-GB" altLang="en-US" sz="1600" dirty="0">
                <a:latin typeface="+mn-lt"/>
                <a:ea typeface="Cambria" panose="02040503050406030204" pitchFamily="18" charset="0"/>
                <a:cs typeface="Times New Roman" panose="02020603050405020304" pitchFamily="18" charset="0"/>
              </a:rPr>
              <a:t>Adapted from Pellegrini </a:t>
            </a:r>
            <a:r>
              <a:rPr lang="en-GB" altLang="en-US" sz="1600" i="1" dirty="0">
                <a:latin typeface="+mn-lt"/>
                <a:ea typeface="Cambria" panose="02040503050406030204" pitchFamily="18" charset="0"/>
                <a:cs typeface="Times New Roman" panose="02020603050405020304" pitchFamily="18" charset="0"/>
              </a:rPr>
              <a:t>et al. </a:t>
            </a:r>
            <a:r>
              <a:rPr lang="en-GB" altLang="en-US" sz="1600" dirty="0">
                <a:latin typeface="+mn-lt"/>
                <a:ea typeface="Cambria" panose="02040503050406030204" pitchFamily="18" charset="0"/>
                <a:cs typeface="Times New Roman" panose="02020603050405020304" pitchFamily="18" charset="0"/>
              </a:rPr>
              <a:t>(2018) </a:t>
            </a:r>
            <a:r>
              <a:rPr lang="en-GB" sz="1600" i="1" dirty="0">
                <a:latin typeface="+mn-lt"/>
              </a:rPr>
              <a:t>Stem Cells </a:t>
            </a:r>
            <a:r>
              <a:rPr lang="en-GB" sz="1600" i="1" dirty="0" err="1">
                <a:latin typeface="+mn-lt"/>
              </a:rPr>
              <a:t>Transl</a:t>
            </a:r>
            <a:endParaRPr lang="en-GB" altLang="en-US" sz="1600" dirty="0">
              <a:latin typeface="+mn-lt"/>
              <a:ea typeface="Cambria" panose="020405030504060302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CF7F0A7B-90A1-411D-8010-B1E54B03578E}"/>
              </a:ext>
            </a:extLst>
          </p:cNvPr>
          <p:cNvSpPr/>
          <p:nvPr/>
        </p:nvSpPr>
        <p:spPr>
          <a:xfrm>
            <a:off x="8341453" y="4029934"/>
            <a:ext cx="1690404" cy="679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0B0EE7B-FFD5-417C-A26C-2C438943AD07}"/>
              </a:ext>
            </a:extLst>
          </p:cNvPr>
          <p:cNvSpPr/>
          <p:nvPr/>
        </p:nvSpPr>
        <p:spPr>
          <a:xfrm>
            <a:off x="7719239" y="4803996"/>
            <a:ext cx="2217936"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922FB94-24A9-436E-B698-42268E8EA6B1}"/>
              </a:ext>
            </a:extLst>
          </p:cNvPr>
          <p:cNvSpPr/>
          <p:nvPr/>
        </p:nvSpPr>
        <p:spPr>
          <a:xfrm>
            <a:off x="7477186" y="2715079"/>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25CF203-F352-4ED6-82A1-96A8B4BC733C}"/>
              </a:ext>
            </a:extLst>
          </p:cNvPr>
          <p:cNvSpPr/>
          <p:nvPr/>
        </p:nvSpPr>
        <p:spPr>
          <a:xfrm>
            <a:off x="7440610" y="3759537"/>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6A1CF8F-BE65-40DF-87C3-DDE21E358E25}"/>
              </a:ext>
            </a:extLst>
          </p:cNvPr>
          <p:cNvSpPr/>
          <p:nvPr/>
        </p:nvSpPr>
        <p:spPr>
          <a:xfrm>
            <a:off x="1464135" y="4508539"/>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57EFFFD0-E0C4-45D1-BC21-5BE1C333A4A2}"/>
              </a:ext>
            </a:extLst>
          </p:cNvPr>
          <p:cNvSpPr/>
          <p:nvPr/>
        </p:nvSpPr>
        <p:spPr>
          <a:xfrm>
            <a:off x="1271383" y="3577540"/>
            <a:ext cx="840342"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D257E3B-96AD-479E-A13E-5AD010C5DBD8}"/>
              </a:ext>
            </a:extLst>
          </p:cNvPr>
          <p:cNvSpPr/>
          <p:nvPr/>
        </p:nvSpPr>
        <p:spPr>
          <a:xfrm>
            <a:off x="1457030" y="2742866"/>
            <a:ext cx="1310553" cy="37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Line arrow: Straight">
            <a:extLst>
              <a:ext uri="{FF2B5EF4-FFF2-40B4-BE49-F238E27FC236}">
                <a16:creationId xmlns:a16="http://schemas.microsoft.com/office/drawing/2014/main" id="{C542DBA6-A787-4B63-B211-E3BC964C4F5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377172" y="2742866"/>
            <a:ext cx="411480" cy="411480"/>
          </a:xfrm>
          <a:prstGeom prst="rect">
            <a:avLst/>
          </a:prstGeom>
        </p:spPr>
      </p:pic>
      <p:pic>
        <p:nvPicPr>
          <p:cNvPr id="36" name="Graphic 35" descr="Line arrow: Straight">
            <a:extLst>
              <a:ext uri="{FF2B5EF4-FFF2-40B4-BE49-F238E27FC236}">
                <a16:creationId xmlns:a16="http://schemas.microsoft.com/office/drawing/2014/main" id="{4291C1DD-DC83-4B46-90E6-407882F84F2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377172" y="3590018"/>
            <a:ext cx="411480" cy="411480"/>
          </a:xfrm>
          <a:prstGeom prst="rect">
            <a:avLst/>
          </a:prstGeom>
        </p:spPr>
      </p:pic>
      <p:pic>
        <p:nvPicPr>
          <p:cNvPr id="37" name="Graphic 36" descr="Line arrow: Straight">
            <a:extLst>
              <a:ext uri="{FF2B5EF4-FFF2-40B4-BE49-F238E27FC236}">
                <a16:creationId xmlns:a16="http://schemas.microsoft.com/office/drawing/2014/main" id="{A45A7B08-DB63-49FD-B53A-8CED5F48AE7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1377172" y="4596121"/>
            <a:ext cx="411480" cy="411480"/>
          </a:xfrm>
          <a:prstGeom prst="rect">
            <a:avLst/>
          </a:prstGeom>
        </p:spPr>
      </p:pic>
      <p:pic>
        <p:nvPicPr>
          <p:cNvPr id="38" name="Graphic 37" descr="Line arrow: Straight">
            <a:extLst>
              <a:ext uri="{FF2B5EF4-FFF2-40B4-BE49-F238E27FC236}">
                <a16:creationId xmlns:a16="http://schemas.microsoft.com/office/drawing/2014/main" id="{99E46675-C3AB-4813-9B02-5ED02D418A2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552848" y="2682517"/>
            <a:ext cx="411480" cy="411480"/>
          </a:xfrm>
          <a:prstGeom prst="rect">
            <a:avLst/>
          </a:prstGeom>
        </p:spPr>
      </p:pic>
      <p:pic>
        <p:nvPicPr>
          <p:cNvPr id="39" name="Graphic 38" descr="Line arrow: Straight">
            <a:extLst>
              <a:ext uri="{FF2B5EF4-FFF2-40B4-BE49-F238E27FC236}">
                <a16:creationId xmlns:a16="http://schemas.microsoft.com/office/drawing/2014/main" id="{A8549C55-C771-426D-89A6-3A901286CA1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552848" y="3797893"/>
            <a:ext cx="411480" cy="411480"/>
          </a:xfrm>
          <a:prstGeom prst="rect">
            <a:avLst/>
          </a:prstGeom>
        </p:spPr>
      </p:pic>
      <p:pic>
        <p:nvPicPr>
          <p:cNvPr id="40" name="Graphic 39" descr="Line arrow: Straight">
            <a:extLst>
              <a:ext uri="{FF2B5EF4-FFF2-40B4-BE49-F238E27FC236}">
                <a16:creationId xmlns:a16="http://schemas.microsoft.com/office/drawing/2014/main" id="{E34A1C46-29DE-4A29-9DB5-059D05CC6D0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7552848" y="4803996"/>
            <a:ext cx="411480" cy="411480"/>
          </a:xfrm>
          <a:prstGeom prst="rect">
            <a:avLst/>
          </a:prstGeom>
        </p:spPr>
      </p:pic>
      <p:cxnSp>
        <p:nvCxnSpPr>
          <p:cNvPr id="42" name="Connector: Elbow 41">
            <a:extLst>
              <a:ext uri="{FF2B5EF4-FFF2-40B4-BE49-F238E27FC236}">
                <a16:creationId xmlns:a16="http://schemas.microsoft.com/office/drawing/2014/main" id="{66E0F7E0-98E0-4DA0-BFA3-2B0D5901EB7C}"/>
              </a:ext>
            </a:extLst>
          </p:cNvPr>
          <p:cNvCxnSpPr>
            <a:cxnSpLocks/>
          </p:cNvCxnSpPr>
          <p:nvPr/>
        </p:nvCxnSpPr>
        <p:spPr>
          <a:xfrm flipV="1">
            <a:off x="4789539" y="2375207"/>
            <a:ext cx="2520000" cy="3060000"/>
          </a:xfrm>
          <a:prstGeom prst="bentConnector3">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pic>
        <p:nvPicPr>
          <p:cNvPr id="51" name="Graphic 50" descr="Snowflake">
            <a:extLst>
              <a:ext uri="{FF2B5EF4-FFF2-40B4-BE49-F238E27FC236}">
                <a16:creationId xmlns:a16="http://schemas.microsoft.com/office/drawing/2014/main" id="{DC68CF5B-ACB3-42B9-BB8D-1BDBF91CC7E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19003" y="5206123"/>
            <a:ext cx="503787" cy="503787"/>
          </a:xfrm>
          <a:prstGeom prst="rect">
            <a:avLst/>
          </a:prstGeom>
        </p:spPr>
      </p:pic>
      <p:sp>
        <p:nvSpPr>
          <p:cNvPr id="16" name="TextBox 39">
            <a:extLst>
              <a:ext uri="{FF2B5EF4-FFF2-40B4-BE49-F238E27FC236}">
                <a16:creationId xmlns:a16="http://schemas.microsoft.com/office/drawing/2014/main" id="{F81D6D0D-AA39-4AAA-8A27-89DD7200A9C8}"/>
              </a:ext>
            </a:extLst>
          </p:cNvPr>
          <p:cNvSpPr txBox="1">
            <a:spLocks noChangeArrowheads="1"/>
          </p:cNvSpPr>
          <p:nvPr/>
        </p:nvSpPr>
        <p:spPr bwMode="auto">
          <a:xfrm>
            <a:off x="2099886" y="1991530"/>
            <a:ext cx="2489262"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GB" altLang="en-US" sz="1800" b="1" dirty="0">
                <a:latin typeface="+mn-lt"/>
              </a:rPr>
              <a:t>A tiny portion of undamaged limbus is biopsied from the eye</a:t>
            </a:r>
          </a:p>
        </p:txBody>
      </p:sp>
      <p:sp>
        <p:nvSpPr>
          <p:cNvPr id="6" name="TextBox 39">
            <a:extLst>
              <a:ext uri="{FF2B5EF4-FFF2-40B4-BE49-F238E27FC236}">
                <a16:creationId xmlns:a16="http://schemas.microsoft.com/office/drawing/2014/main" id="{0FBCE1EE-9F19-40F4-A46B-C6B90E6EFBDE}"/>
              </a:ext>
            </a:extLst>
          </p:cNvPr>
          <p:cNvSpPr txBox="1">
            <a:spLocks noChangeArrowheads="1"/>
          </p:cNvSpPr>
          <p:nvPr/>
        </p:nvSpPr>
        <p:spPr bwMode="auto">
          <a:xfrm>
            <a:off x="2099885" y="3977429"/>
            <a:ext cx="3125603"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GB" altLang="en-US" sz="1800" b="1" dirty="0">
                <a:latin typeface="+mn-lt"/>
              </a:rPr>
              <a:t>Limbal stem cells are grown in the lab (primary expansion)</a:t>
            </a:r>
          </a:p>
        </p:txBody>
      </p:sp>
      <p:sp>
        <p:nvSpPr>
          <p:cNvPr id="8" name="TextBox 39">
            <a:extLst>
              <a:ext uri="{FF2B5EF4-FFF2-40B4-BE49-F238E27FC236}">
                <a16:creationId xmlns:a16="http://schemas.microsoft.com/office/drawing/2014/main" id="{6D991CED-E266-4C45-918B-A5CF57DF8166}"/>
              </a:ext>
            </a:extLst>
          </p:cNvPr>
          <p:cNvSpPr txBox="1">
            <a:spLocks noChangeArrowheads="1"/>
          </p:cNvSpPr>
          <p:nvPr/>
        </p:nvSpPr>
        <p:spPr bwMode="auto">
          <a:xfrm>
            <a:off x="8280952" y="5279121"/>
            <a:ext cx="357474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GB" altLang="en-US" sz="1800" b="1" dirty="0">
                <a:latin typeface="+mn-lt"/>
              </a:rPr>
              <a:t>The new sheet of cornea is transplanted onto the injured eye</a:t>
            </a:r>
            <a:endParaRPr lang="en-GB" altLang="en-US" sz="1800" b="1" u="sng" dirty="0">
              <a:latin typeface="+mn-lt"/>
            </a:endParaRPr>
          </a:p>
        </p:txBody>
      </p:sp>
      <p:sp>
        <p:nvSpPr>
          <p:cNvPr id="22" name="TextBox 39">
            <a:extLst>
              <a:ext uri="{FF2B5EF4-FFF2-40B4-BE49-F238E27FC236}">
                <a16:creationId xmlns:a16="http://schemas.microsoft.com/office/drawing/2014/main" id="{C6D5DBA9-F0ED-42EE-9D21-1D9C619B79D8}"/>
              </a:ext>
            </a:extLst>
          </p:cNvPr>
          <p:cNvSpPr txBox="1">
            <a:spLocks noChangeArrowheads="1"/>
          </p:cNvSpPr>
          <p:nvPr/>
        </p:nvSpPr>
        <p:spPr bwMode="auto">
          <a:xfrm>
            <a:off x="8280952" y="4052409"/>
            <a:ext cx="2824436"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ts val="0"/>
              </a:spcBef>
              <a:buFont typeface="Arial" panose="020B0604020202020204" pitchFamily="34" charset="0"/>
              <a:buNone/>
            </a:pPr>
            <a:r>
              <a:rPr lang="en-GB" altLang="en-US" sz="1800" b="1" dirty="0">
                <a:latin typeface="+mn-lt"/>
              </a:rPr>
              <a:t>Limbal stem cells are grown</a:t>
            </a:r>
          </a:p>
          <a:p>
            <a:pPr eaLnBrk="1" hangingPunct="1">
              <a:spcBef>
                <a:spcPts val="0"/>
              </a:spcBef>
              <a:buFont typeface="Arial" panose="020B0604020202020204" pitchFamily="34" charset="0"/>
              <a:buNone/>
            </a:pPr>
            <a:r>
              <a:rPr lang="en-GB" altLang="en-US" sz="1800" b="1" dirty="0">
                <a:latin typeface="+mn-lt"/>
              </a:rPr>
              <a:t>onto a protein membrane</a:t>
            </a:r>
          </a:p>
          <a:p>
            <a:pPr eaLnBrk="1" hangingPunct="1">
              <a:spcBef>
                <a:spcPts val="0"/>
              </a:spcBef>
              <a:buFont typeface="Arial" panose="020B0604020202020204" pitchFamily="34" charset="0"/>
              <a:buNone/>
            </a:pPr>
            <a:r>
              <a:rPr lang="en-GB" altLang="en-US" sz="1800" b="1" dirty="0">
                <a:latin typeface="+mn-lt"/>
              </a:rPr>
              <a:t>(secondary expansion)</a:t>
            </a:r>
          </a:p>
        </p:txBody>
      </p:sp>
      <p:sp>
        <p:nvSpPr>
          <p:cNvPr id="26" name="Rectangle 25">
            <a:extLst>
              <a:ext uri="{FF2B5EF4-FFF2-40B4-BE49-F238E27FC236}">
                <a16:creationId xmlns:a16="http://schemas.microsoft.com/office/drawing/2014/main" id="{AF9E0327-D879-4B10-921B-2BAB4E25F529}"/>
              </a:ext>
            </a:extLst>
          </p:cNvPr>
          <p:cNvSpPr/>
          <p:nvPr/>
        </p:nvSpPr>
        <p:spPr>
          <a:xfrm>
            <a:off x="2099886" y="5133261"/>
            <a:ext cx="2930356" cy="923330"/>
          </a:xfrm>
          <a:prstGeom prst="rect">
            <a:avLst/>
          </a:prstGeom>
        </p:spPr>
        <p:txBody>
          <a:bodyPr wrap="square">
            <a:spAutoFit/>
          </a:bodyPr>
          <a:lstStyle/>
          <a:p>
            <a:r>
              <a:rPr lang="en-GB" altLang="en-US" b="1" dirty="0"/>
              <a:t>Cells are harvested and cryopreserved</a:t>
            </a:r>
          </a:p>
          <a:p>
            <a:pPr marL="342900" indent="-342900">
              <a:buAutoNum type="alphaLcParenBoth"/>
            </a:pPr>
            <a:endParaRPr lang="en-GB" dirty="0"/>
          </a:p>
        </p:txBody>
      </p:sp>
      <p:sp>
        <p:nvSpPr>
          <p:cNvPr id="27" name="Rectangle 26">
            <a:extLst>
              <a:ext uri="{FF2B5EF4-FFF2-40B4-BE49-F238E27FC236}">
                <a16:creationId xmlns:a16="http://schemas.microsoft.com/office/drawing/2014/main" id="{F1D1191A-C83E-4B7D-A4A1-CAAB97165871}"/>
              </a:ext>
            </a:extLst>
          </p:cNvPr>
          <p:cNvSpPr/>
          <p:nvPr/>
        </p:nvSpPr>
        <p:spPr>
          <a:xfrm>
            <a:off x="8280952" y="2200971"/>
            <a:ext cx="1763881" cy="369332"/>
          </a:xfrm>
          <a:prstGeom prst="rect">
            <a:avLst/>
          </a:prstGeom>
          <a:solidFill>
            <a:schemeClr val="bg1"/>
          </a:solidFill>
        </p:spPr>
        <p:txBody>
          <a:bodyPr wrap="none">
            <a:spAutoFit/>
          </a:bodyPr>
          <a:lstStyle/>
          <a:p>
            <a:r>
              <a:rPr lang="en-GB" altLang="en-US" b="1" dirty="0"/>
              <a:t>Cells are thawed</a:t>
            </a:r>
            <a:endParaRPr lang="en-GB" dirty="0"/>
          </a:p>
        </p:txBody>
      </p:sp>
      <p:sp>
        <p:nvSpPr>
          <p:cNvPr id="2" name="Footer Placeholder 1">
            <a:extLst>
              <a:ext uri="{FF2B5EF4-FFF2-40B4-BE49-F238E27FC236}">
                <a16:creationId xmlns:a16="http://schemas.microsoft.com/office/drawing/2014/main" id="{04007748-5E74-42EE-8E7A-6F80DCFC8C69}"/>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9967419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6">
            <a:extLst>
              <a:ext uri="{FF2B5EF4-FFF2-40B4-BE49-F238E27FC236}">
                <a16:creationId xmlns:a16="http://schemas.microsoft.com/office/drawing/2014/main" id="{89BE8467-6735-4F71-B38B-37F39D0944CA}"/>
              </a:ext>
            </a:extLst>
          </p:cNvPr>
          <p:cNvSpPr>
            <a:spLocks noChangeArrowheads="1"/>
          </p:cNvSpPr>
          <p:nvPr/>
        </p:nvSpPr>
        <p:spPr bwMode="auto">
          <a:xfrm>
            <a:off x="1812735" y="2274838"/>
            <a:ext cx="819654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 typeface="Arial" panose="020B0604020202020204" pitchFamily="34" charset="0"/>
              <a:buNone/>
            </a:pPr>
            <a:r>
              <a:rPr lang="en-GB" altLang="en-US" sz="2400" b="1" dirty="0">
                <a:solidFill>
                  <a:schemeClr val="accent1"/>
                </a:solidFill>
                <a:latin typeface="lato"/>
              </a:rPr>
              <a:t>“</a:t>
            </a:r>
            <a:r>
              <a:rPr lang="en-GB" altLang="en-US" sz="2400" b="1" dirty="0" err="1">
                <a:solidFill>
                  <a:schemeClr val="accent1"/>
                </a:solidFill>
                <a:latin typeface="lato"/>
              </a:rPr>
              <a:t>Holoclar</a:t>
            </a:r>
            <a:r>
              <a:rPr lang="en-GB" altLang="en-US" sz="2400" b="1" dirty="0">
                <a:solidFill>
                  <a:schemeClr val="accent1"/>
                </a:solidFill>
                <a:latin typeface="lato"/>
              </a:rPr>
              <a:t> looks like a kind of contact lens. [It] provides a long-term transparent cornea and full recovery of visual acuity, without causing any rejection reaction, because it consists of cells of the patient him/herself.”</a:t>
            </a:r>
          </a:p>
          <a:p>
            <a:pPr algn="r">
              <a:spcBef>
                <a:spcPct val="0"/>
              </a:spcBef>
              <a:buFontTx/>
              <a:buNone/>
            </a:pPr>
            <a:endParaRPr lang="en-GB" altLang="en-US" sz="1600" dirty="0">
              <a:solidFill>
                <a:schemeClr val="accent1"/>
              </a:solidFill>
              <a:latin typeface="lato"/>
            </a:endParaRPr>
          </a:p>
          <a:p>
            <a:pPr algn="r">
              <a:spcBef>
                <a:spcPct val="0"/>
              </a:spcBef>
              <a:buFontTx/>
              <a:buNone/>
            </a:pPr>
            <a:r>
              <a:rPr lang="en-GB" altLang="en-US" sz="1600" dirty="0">
                <a:solidFill>
                  <a:schemeClr val="accent1"/>
                </a:solidFill>
                <a:latin typeface="lato"/>
              </a:rPr>
              <a:t>Professor </a:t>
            </a:r>
            <a:r>
              <a:rPr lang="en-GB" altLang="en-US" sz="1600" dirty="0" err="1">
                <a:solidFill>
                  <a:schemeClr val="accent1"/>
                </a:solidFill>
                <a:latin typeface="lato"/>
              </a:rPr>
              <a:t>Graziella</a:t>
            </a:r>
            <a:r>
              <a:rPr lang="en-GB" altLang="en-US" sz="1600" dirty="0">
                <a:solidFill>
                  <a:schemeClr val="accent1"/>
                </a:solidFill>
                <a:latin typeface="lato"/>
              </a:rPr>
              <a:t> Pellegrini,</a:t>
            </a:r>
          </a:p>
          <a:p>
            <a:pPr algn="r">
              <a:spcBef>
                <a:spcPct val="0"/>
              </a:spcBef>
              <a:buFontTx/>
              <a:buNone/>
            </a:pPr>
            <a:r>
              <a:rPr lang="en-GB" altLang="en-US" sz="1600" dirty="0">
                <a:solidFill>
                  <a:schemeClr val="accent1"/>
                </a:solidFill>
                <a:latin typeface="lato"/>
              </a:rPr>
              <a:t>Centre of Regenerative Medicine, Modena</a:t>
            </a:r>
          </a:p>
        </p:txBody>
      </p:sp>
      <p:pic>
        <p:nvPicPr>
          <p:cNvPr id="20" name="Picture 19">
            <a:extLst>
              <a:ext uri="{FF2B5EF4-FFF2-40B4-BE49-F238E27FC236}">
                <a16:creationId xmlns:a16="http://schemas.microsoft.com/office/drawing/2014/main" id="{CAEA63F8-693E-4F02-99C3-FFF3143236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Rounded Corners 4">
            <a:hlinkClick r:id="rId4" action="ppaction://hlinksldjump"/>
            <a:extLst>
              <a:ext uri="{FF2B5EF4-FFF2-40B4-BE49-F238E27FC236}">
                <a16:creationId xmlns:a16="http://schemas.microsoft.com/office/drawing/2014/main" id="{C88592DB-1836-4754-AA37-653A46F15DDE}"/>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6" name="Title 1">
            <a:extLst>
              <a:ext uri="{FF2B5EF4-FFF2-40B4-BE49-F238E27FC236}">
                <a16:creationId xmlns:a16="http://schemas.microsoft.com/office/drawing/2014/main" id="{F50CA8ED-C4B5-49F8-8310-9F2DA93FD188}"/>
              </a:ext>
            </a:extLst>
          </p:cNvPr>
          <p:cNvSpPr>
            <a:spLocks noGrp="1"/>
          </p:cNvSpPr>
          <p:nvPr>
            <p:ph type="title"/>
          </p:nvPr>
        </p:nvSpPr>
        <p:spPr/>
        <p:txBody>
          <a:bodyPr>
            <a:normAutofit/>
          </a:bodyPr>
          <a:lstStyle/>
          <a:p>
            <a:r>
              <a:rPr lang="en-GB" altLang="en-US" sz="3600" b="1" dirty="0">
                <a:cs typeface="Times New Roman" panose="02020603050405020304" pitchFamily="18" charset="0"/>
              </a:rPr>
              <a:t>Holoclar: sight for sore eyes</a:t>
            </a:r>
            <a:endParaRPr lang="en-GB" sz="3600" b="1" dirty="0">
              <a:cs typeface="Times New Roman" panose="02020603050405020304" pitchFamily="18" charset="0"/>
            </a:endParaRPr>
          </a:p>
        </p:txBody>
      </p:sp>
      <p:sp>
        <p:nvSpPr>
          <p:cNvPr id="2" name="Footer Placeholder 1">
            <a:extLst>
              <a:ext uri="{FF2B5EF4-FFF2-40B4-BE49-F238E27FC236}">
                <a16:creationId xmlns:a16="http://schemas.microsoft.com/office/drawing/2014/main" id="{E2EC97DC-5472-4B96-B9FB-FC97AE015631}"/>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54191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BA48983-63E1-4CC3-ACD5-5C0C94E863B0}"/>
              </a:ext>
            </a:extLst>
          </p:cNvPr>
          <p:cNvSpPr>
            <a:spLocks noChangeArrowheads="1"/>
          </p:cNvSpPr>
          <p:nvPr/>
        </p:nvSpPr>
        <p:spPr bwMode="auto">
          <a:xfrm>
            <a:off x="4208745" y="1985310"/>
            <a:ext cx="728284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defRPr/>
            </a:pPr>
            <a:r>
              <a:rPr lang="en-GB" altLang="en-US" sz="2000" dirty="0"/>
              <a:t>Sports injury or trauma can cause defects or lesions in the smooth cartilage surface of the knee joint. Holes in the knee cartilage can result in painful rubbing and eventually lead to osteoarthritis. </a:t>
            </a:r>
          </a:p>
          <a:p>
            <a:pPr algn="just">
              <a:spcBef>
                <a:spcPct val="0"/>
              </a:spcBef>
              <a:buFontTx/>
              <a:buNone/>
              <a:defRPr/>
            </a:pPr>
            <a:endParaRPr lang="en-GB" altLang="en-US" sz="2000" dirty="0"/>
          </a:p>
          <a:p>
            <a:pPr algn="just">
              <a:spcBef>
                <a:spcPct val="0"/>
              </a:spcBef>
              <a:buFontTx/>
              <a:buNone/>
              <a:defRPr/>
            </a:pPr>
            <a:r>
              <a:rPr lang="en-GB" altLang="en-US" sz="2000" dirty="0"/>
              <a:t>Autologous chondrocyte implantation (ACI) uses cartilage cells (chondrocytes) taken from the patient’s own knee. The cells are grown outside the body for several weeks and then transplanted back into the knee underneath a </a:t>
            </a:r>
            <a:r>
              <a:rPr lang="en-GB" altLang="en-US" sz="2000" i="1" dirty="0"/>
              <a:t>periosteal patch</a:t>
            </a:r>
            <a:r>
              <a:rPr lang="en-GB" altLang="en-US" sz="2000" dirty="0"/>
              <a:t>.</a:t>
            </a:r>
          </a:p>
          <a:p>
            <a:pPr algn="just">
              <a:spcBef>
                <a:spcPct val="0"/>
              </a:spcBef>
              <a:buFontTx/>
              <a:buNone/>
              <a:defRPr/>
            </a:pPr>
            <a:endParaRPr lang="en-GB" altLang="en-US" sz="2000" dirty="0"/>
          </a:p>
          <a:p>
            <a:pPr algn="just">
              <a:spcBef>
                <a:spcPct val="0"/>
              </a:spcBef>
              <a:buFontTx/>
              <a:buNone/>
              <a:defRPr/>
            </a:pPr>
            <a:r>
              <a:rPr lang="en-GB" altLang="en-US" sz="2000" dirty="0"/>
              <a:t>The aim is to repair the damaged area by covering the defect with new cartilage. This can prevent patients living with severe pain and could mean that they avoid ever needing a prosthetic knee implant.</a:t>
            </a:r>
          </a:p>
        </p:txBody>
      </p:sp>
      <p:pic>
        <p:nvPicPr>
          <p:cNvPr id="5" name="Picture 4" descr="A picture containing outdoor, grass, person, ground&#10;&#10;Description generated with very high confidence">
            <a:extLst>
              <a:ext uri="{FF2B5EF4-FFF2-40B4-BE49-F238E27FC236}">
                <a16:creationId xmlns:a16="http://schemas.microsoft.com/office/drawing/2014/main" id="{AD03DE72-18A5-4E9D-9733-458202554DE4}"/>
              </a:ext>
            </a:extLst>
          </p:cNvPr>
          <p:cNvPicPr>
            <a:picLocks noChangeAspect="1"/>
          </p:cNvPicPr>
          <p:nvPr/>
        </p:nvPicPr>
        <p:blipFill>
          <a:blip r:embed="rId3" cstate="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612672" y="2693096"/>
            <a:ext cx="3339133" cy="2481523"/>
          </a:xfrm>
          <a:prstGeom prst="rect">
            <a:avLst/>
          </a:prstGeom>
        </p:spPr>
      </p:pic>
      <p:sp>
        <p:nvSpPr>
          <p:cNvPr id="7" name="Title 1">
            <a:extLst>
              <a:ext uri="{FF2B5EF4-FFF2-40B4-BE49-F238E27FC236}">
                <a16:creationId xmlns:a16="http://schemas.microsoft.com/office/drawing/2014/main" id="{6600A615-8E66-4E52-90AD-ED00898AA05A}"/>
              </a:ext>
            </a:extLst>
          </p:cNvPr>
          <p:cNvSpPr>
            <a:spLocks noGrp="1"/>
          </p:cNvSpPr>
          <p:nvPr>
            <p:ph type="title"/>
          </p:nvPr>
        </p:nvSpPr>
        <p:spPr/>
        <p:txBody>
          <a:bodyPr>
            <a:normAutofit/>
          </a:bodyPr>
          <a:lstStyle/>
          <a:p>
            <a:r>
              <a:rPr lang="en-GB" sz="3600" b="1" dirty="0">
                <a:cs typeface="Times New Roman" panose="02020603050405020304" pitchFamily="18" charset="0"/>
              </a:rPr>
              <a:t>ACI: a </a:t>
            </a:r>
            <a:r>
              <a:rPr lang="en-GB" sz="3600" b="1" i="1" dirty="0">
                <a:cs typeface="Times New Roman" panose="02020603050405020304" pitchFamily="18" charset="0"/>
              </a:rPr>
              <a:t>grow your own </a:t>
            </a:r>
            <a:r>
              <a:rPr lang="en-GB" sz="3600" b="1" dirty="0">
                <a:cs typeface="Times New Roman" panose="02020603050405020304" pitchFamily="18" charset="0"/>
              </a:rPr>
              <a:t>knee replacement</a:t>
            </a:r>
          </a:p>
        </p:txBody>
      </p:sp>
      <p:pic>
        <p:nvPicPr>
          <p:cNvPr id="8" name="Picture 7">
            <a:extLst>
              <a:ext uri="{FF2B5EF4-FFF2-40B4-BE49-F238E27FC236}">
                <a16:creationId xmlns:a16="http://schemas.microsoft.com/office/drawing/2014/main" id="{53D6081F-2501-48A8-9409-362FFBA0CA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2" name="Footer Placeholder 1">
            <a:extLst>
              <a:ext uri="{FF2B5EF4-FFF2-40B4-BE49-F238E27FC236}">
                <a16:creationId xmlns:a16="http://schemas.microsoft.com/office/drawing/2014/main" id="{D58F9451-5C9E-4A8F-87FC-4E568A8D9092}"/>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495678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https://www.rjah.nhs.uk/getmedia/6f656d21-9597-4e5b-b4d7-99abdfc13f3c/ACI-procedure-overview-for-website.aspx?width=650&amp;height=392">
            <a:extLst>
              <a:ext uri="{FF2B5EF4-FFF2-40B4-BE49-F238E27FC236}">
                <a16:creationId xmlns:a16="http://schemas.microsoft.com/office/drawing/2014/main" id="{A8A94B97-0898-4A4C-A727-EE01E6DED0F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3156" y="1595996"/>
            <a:ext cx="7425687" cy="489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CA49E96-5489-418E-9853-9D7158B0AD65}"/>
              </a:ext>
            </a:extLst>
          </p:cNvPr>
          <p:cNvSpPr>
            <a:spLocks noGrp="1"/>
          </p:cNvSpPr>
          <p:nvPr>
            <p:ph type="title"/>
          </p:nvPr>
        </p:nvSpPr>
        <p:spPr/>
        <p:txBody>
          <a:bodyPr>
            <a:normAutofit/>
          </a:bodyPr>
          <a:lstStyle/>
          <a:p>
            <a:r>
              <a:rPr lang="en-GB" sz="3600" b="1" dirty="0">
                <a:cs typeface="Times New Roman" panose="02020603050405020304" pitchFamily="18" charset="0"/>
              </a:rPr>
              <a:t>ACI: a </a:t>
            </a:r>
            <a:r>
              <a:rPr lang="en-GB" sz="3600" b="1" i="1" dirty="0">
                <a:cs typeface="Times New Roman" panose="02020603050405020304" pitchFamily="18" charset="0"/>
              </a:rPr>
              <a:t>grow your own </a:t>
            </a:r>
            <a:r>
              <a:rPr lang="en-GB" sz="3600" b="1" dirty="0">
                <a:cs typeface="Times New Roman" panose="02020603050405020304" pitchFamily="18" charset="0"/>
              </a:rPr>
              <a:t>knee replacement</a:t>
            </a:r>
          </a:p>
        </p:txBody>
      </p:sp>
      <p:pic>
        <p:nvPicPr>
          <p:cNvPr id="6" name="Picture 5">
            <a:extLst>
              <a:ext uri="{FF2B5EF4-FFF2-40B4-BE49-F238E27FC236}">
                <a16:creationId xmlns:a16="http://schemas.microsoft.com/office/drawing/2014/main" id="{CF61C803-6879-46C5-AD62-E76459F833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2" name="Footer Placeholder 1">
            <a:extLst>
              <a:ext uri="{FF2B5EF4-FFF2-40B4-BE49-F238E27FC236}">
                <a16:creationId xmlns:a16="http://schemas.microsoft.com/office/drawing/2014/main" id="{3C98209B-5AED-4E20-96DD-3FA44A739EA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4292977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9117CE9F-A77A-4E04-AB3F-C0059C6C5568}"/>
              </a:ext>
            </a:extLst>
          </p:cNvPr>
          <p:cNvSpPr>
            <a:spLocks noChangeArrowheads="1"/>
          </p:cNvSpPr>
          <p:nvPr/>
        </p:nvSpPr>
        <p:spPr bwMode="auto">
          <a:xfrm>
            <a:off x="1009706" y="1690688"/>
            <a:ext cx="9804094" cy="371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None/>
            </a:pPr>
            <a:r>
              <a:rPr lang="en-GB" altLang="en-US" sz="2000" b="1" dirty="0">
                <a:solidFill>
                  <a:schemeClr val="accent1"/>
                </a:solidFill>
                <a:latin typeface="lato"/>
              </a:rPr>
              <a:t>“</a:t>
            </a:r>
            <a:r>
              <a:rPr lang="en-GB" sz="2000" b="1" dirty="0">
                <a:solidFill>
                  <a:schemeClr val="accent1"/>
                </a:solidFill>
                <a:latin typeface="lato"/>
              </a:rPr>
              <a:t>We can now regrow damaged joints using cells from the patient’s own body so there is no risk of rejection, sparing patients years of pain and without needing to use a plastic or metal implant.</a:t>
            </a:r>
          </a:p>
          <a:p>
            <a:pPr algn="just">
              <a:spcBef>
                <a:spcPts val="1200"/>
              </a:spcBef>
              <a:buNone/>
            </a:pPr>
            <a:r>
              <a:rPr lang="en-GB" sz="2000" b="1" dirty="0">
                <a:solidFill>
                  <a:schemeClr val="accent1"/>
                </a:solidFill>
                <a:latin typeface="lato"/>
              </a:rPr>
              <a:t>We can rescue the knee and repair it so younger patients can stay active, return to sport and play with their children, and don’t face a knee replacement which eventually will need to be done again.</a:t>
            </a:r>
            <a:r>
              <a:rPr lang="en-GB" altLang="en-US" sz="2000" b="1" dirty="0">
                <a:solidFill>
                  <a:schemeClr val="accent1"/>
                </a:solidFill>
                <a:latin typeface="lato"/>
              </a:rPr>
              <a:t>”</a:t>
            </a:r>
          </a:p>
          <a:p>
            <a:pPr>
              <a:buNone/>
            </a:pPr>
            <a:endParaRPr lang="en-GB" altLang="en-US" sz="2800" b="1" dirty="0">
              <a:solidFill>
                <a:schemeClr val="accent1"/>
              </a:solidFill>
              <a:latin typeface="lato"/>
            </a:endParaRPr>
          </a:p>
          <a:p>
            <a:pPr algn="r">
              <a:spcBef>
                <a:spcPct val="0"/>
              </a:spcBef>
              <a:buNone/>
              <a:defRPr/>
            </a:pPr>
            <a:r>
              <a:rPr lang="en-GB" sz="1800" dirty="0">
                <a:solidFill>
                  <a:schemeClr val="accent1"/>
                </a:solidFill>
                <a:latin typeface="lato"/>
              </a:rPr>
              <a:t>Professor Leela </a:t>
            </a:r>
            <a:r>
              <a:rPr lang="en-GB" sz="1800" dirty="0" err="1">
                <a:solidFill>
                  <a:schemeClr val="accent1"/>
                </a:solidFill>
                <a:latin typeface="lato"/>
              </a:rPr>
              <a:t>Biant</a:t>
            </a:r>
            <a:r>
              <a:rPr lang="en-GB" sz="1800" dirty="0">
                <a:solidFill>
                  <a:schemeClr val="accent1"/>
                </a:solidFill>
                <a:latin typeface="lato"/>
              </a:rPr>
              <a:t>, Consultant Orthopaedic Surgeon, </a:t>
            </a:r>
          </a:p>
          <a:p>
            <a:pPr algn="r">
              <a:spcBef>
                <a:spcPct val="0"/>
              </a:spcBef>
              <a:buNone/>
              <a:defRPr/>
            </a:pPr>
            <a:r>
              <a:rPr lang="en-GB" sz="1800" dirty="0">
                <a:solidFill>
                  <a:schemeClr val="accent1"/>
                </a:solidFill>
                <a:latin typeface="lato"/>
              </a:rPr>
              <a:t>Central Manchester University Hospitals and Spire Manchester Hospital.</a:t>
            </a:r>
          </a:p>
          <a:p>
            <a:pPr>
              <a:spcBef>
                <a:spcPct val="0"/>
              </a:spcBef>
              <a:buFontTx/>
              <a:buNone/>
              <a:defRPr/>
            </a:pPr>
            <a:endParaRPr lang="en-GB" altLang="en-US" sz="1200" dirty="0">
              <a:solidFill>
                <a:schemeClr val="accent1"/>
              </a:solidFill>
              <a:latin typeface="lato"/>
            </a:endParaRPr>
          </a:p>
          <a:p>
            <a:pPr>
              <a:spcBef>
                <a:spcPct val="0"/>
              </a:spcBef>
              <a:buFontTx/>
              <a:buNone/>
              <a:defRPr/>
            </a:pPr>
            <a:endParaRPr lang="en-GB" altLang="en-US" sz="1200" dirty="0">
              <a:solidFill>
                <a:schemeClr val="accent1"/>
              </a:solidFill>
              <a:latin typeface="lato"/>
            </a:endParaRPr>
          </a:p>
          <a:p>
            <a:pPr>
              <a:spcBef>
                <a:spcPct val="0"/>
              </a:spcBef>
              <a:buFontTx/>
              <a:buNone/>
              <a:defRPr/>
            </a:pPr>
            <a:endParaRPr lang="en-GB" altLang="en-US" sz="1200" dirty="0">
              <a:solidFill>
                <a:schemeClr val="accent1"/>
              </a:solidFill>
              <a:latin typeface="lato"/>
            </a:endParaRPr>
          </a:p>
        </p:txBody>
      </p:sp>
      <p:pic>
        <p:nvPicPr>
          <p:cNvPr id="9" name="Picture 8">
            <a:extLst>
              <a:ext uri="{FF2B5EF4-FFF2-40B4-BE49-F238E27FC236}">
                <a16:creationId xmlns:a16="http://schemas.microsoft.com/office/drawing/2014/main" id="{EDD29EF1-9D2B-4991-9156-84B4C180C8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4" name="Rectangle: Rounded Corners 3">
            <a:hlinkClick r:id="rId4" action="ppaction://hlinksldjump"/>
            <a:extLst>
              <a:ext uri="{FF2B5EF4-FFF2-40B4-BE49-F238E27FC236}">
                <a16:creationId xmlns:a16="http://schemas.microsoft.com/office/drawing/2014/main" id="{02A0F790-046C-444E-954C-84C8A8C073ED}"/>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5" name="Title 1">
            <a:extLst>
              <a:ext uri="{FF2B5EF4-FFF2-40B4-BE49-F238E27FC236}">
                <a16:creationId xmlns:a16="http://schemas.microsoft.com/office/drawing/2014/main" id="{1227A62D-E802-4181-B479-BDD6AB104EF8}"/>
              </a:ext>
            </a:extLst>
          </p:cNvPr>
          <p:cNvSpPr>
            <a:spLocks noGrp="1"/>
          </p:cNvSpPr>
          <p:nvPr>
            <p:ph type="title"/>
          </p:nvPr>
        </p:nvSpPr>
        <p:spPr/>
        <p:txBody>
          <a:bodyPr>
            <a:normAutofit/>
          </a:bodyPr>
          <a:lstStyle/>
          <a:p>
            <a:r>
              <a:rPr lang="en-GB" sz="3600" b="1" dirty="0">
                <a:cs typeface="Times New Roman" panose="02020603050405020304" pitchFamily="18" charset="0"/>
              </a:rPr>
              <a:t>ACI: a </a:t>
            </a:r>
            <a:r>
              <a:rPr lang="en-GB" sz="3600" b="1" i="1" dirty="0">
                <a:cs typeface="Times New Roman" panose="02020603050405020304" pitchFamily="18" charset="0"/>
              </a:rPr>
              <a:t>grow your own </a:t>
            </a:r>
            <a:r>
              <a:rPr lang="en-GB" sz="3600" b="1" dirty="0">
                <a:cs typeface="Times New Roman" panose="02020603050405020304" pitchFamily="18" charset="0"/>
              </a:rPr>
              <a:t>knee replacement</a:t>
            </a:r>
          </a:p>
        </p:txBody>
      </p:sp>
      <p:sp>
        <p:nvSpPr>
          <p:cNvPr id="2" name="Footer Placeholder 1">
            <a:extLst>
              <a:ext uri="{FF2B5EF4-FFF2-40B4-BE49-F238E27FC236}">
                <a16:creationId xmlns:a16="http://schemas.microsoft.com/office/drawing/2014/main" id="{A811166E-D219-401D-8A0E-D9955D37DDB5}"/>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7640306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B6F05-B902-4E61-A7CB-95B59BD7DDFF}"/>
              </a:ext>
            </a:extLst>
          </p:cNvPr>
          <p:cNvSpPr>
            <a:spLocks noGrp="1"/>
          </p:cNvSpPr>
          <p:nvPr>
            <p:ph type="title"/>
          </p:nvPr>
        </p:nvSpPr>
        <p:spPr/>
        <p:txBody>
          <a:bodyPr>
            <a:normAutofit/>
          </a:bodyPr>
          <a:lstStyle/>
          <a:p>
            <a:r>
              <a:rPr lang="en-GB" sz="3600" b="1" dirty="0">
                <a:cs typeface="Times New Roman" panose="02020603050405020304" pitchFamily="18" charset="0"/>
              </a:rPr>
              <a:t>Example combined ATMP</a:t>
            </a:r>
          </a:p>
        </p:txBody>
      </p:sp>
      <p:pic>
        <p:nvPicPr>
          <p:cNvPr id="4" name="Picture 3" descr="A close up of a logo&#10;&#10;Description generated with high confidence">
            <a:extLst>
              <a:ext uri="{FF2B5EF4-FFF2-40B4-BE49-F238E27FC236}">
                <a16:creationId xmlns:a16="http://schemas.microsoft.com/office/drawing/2014/main" id="{962B0630-30FB-4659-BB18-782A3F912C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6"/>
          </a:xfrm>
          <a:prstGeom prst="rect">
            <a:avLst/>
          </a:prstGeom>
        </p:spPr>
      </p:pic>
      <p:sp>
        <p:nvSpPr>
          <p:cNvPr id="5" name="Rectangle 1">
            <a:extLst>
              <a:ext uri="{FF2B5EF4-FFF2-40B4-BE49-F238E27FC236}">
                <a16:creationId xmlns:a16="http://schemas.microsoft.com/office/drawing/2014/main" id="{86424C11-52F1-4C46-856D-B24E54A994F9}"/>
              </a:ext>
            </a:extLst>
          </p:cNvPr>
          <p:cNvSpPr>
            <a:spLocks noChangeArrowheads="1"/>
          </p:cNvSpPr>
          <p:nvPr/>
        </p:nvSpPr>
        <p:spPr bwMode="auto">
          <a:xfrm>
            <a:off x="7549972" y="1967899"/>
            <a:ext cx="434382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GB" altLang="en-US" sz="1800" dirty="0"/>
              <a:t>The patient’s chondrocytes are harvested and grown in the lab as in standard ACI. </a:t>
            </a:r>
          </a:p>
          <a:p>
            <a:pPr>
              <a:spcBef>
                <a:spcPct val="0"/>
              </a:spcBef>
              <a:buFontTx/>
              <a:buNone/>
              <a:defRPr/>
            </a:pPr>
            <a:endParaRPr lang="en-GB" altLang="en-US" sz="1800" dirty="0"/>
          </a:p>
          <a:p>
            <a:pPr>
              <a:spcBef>
                <a:spcPct val="0"/>
              </a:spcBef>
              <a:buFontTx/>
              <a:buNone/>
              <a:defRPr/>
            </a:pPr>
            <a:r>
              <a:rPr lang="en-GB" altLang="en-US" sz="1800" dirty="0"/>
              <a:t>The cultured cells are then seeded onto a collagen scaffold before being implanted onto the cartilage defect. </a:t>
            </a:r>
          </a:p>
          <a:p>
            <a:pPr>
              <a:spcBef>
                <a:spcPct val="0"/>
              </a:spcBef>
              <a:buFontTx/>
              <a:buNone/>
              <a:defRPr/>
            </a:pPr>
            <a:endParaRPr lang="en-GB" altLang="en-US" sz="1800" dirty="0"/>
          </a:p>
          <a:p>
            <a:pPr>
              <a:spcBef>
                <a:spcPct val="0"/>
              </a:spcBef>
              <a:buFontTx/>
              <a:buNone/>
              <a:defRPr/>
            </a:pPr>
            <a:r>
              <a:rPr lang="en-GB" altLang="en-US" sz="1800" dirty="0"/>
              <a:t>The implant can usually be held in place using a fibrin sealant.</a:t>
            </a:r>
          </a:p>
          <a:p>
            <a:pPr>
              <a:spcBef>
                <a:spcPct val="0"/>
              </a:spcBef>
              <a:buFontTx/>
              <a:buNone/>
              <a:defRPr/>
            </a:pPr>
            <a:endParaRPr lang="en-GB" altLang="en-US" sz="1800" dirty="0"/>
          </a:p>
          <a:p>
            <a:pPr>
              <a:spcBef>
                <a:spcPct val="0"/>
              </a:spcBef>
              <a:buFontTx/>
              <a:buNone/>
              <a:defRPr/>
            </a:pPr>
            <a:r>
              <a:rPr lang="en-GB" altLang="en-US" sz="1800" dirty="0"/>
              <a:t>MACI is currently unavailable in the EU due to the </a:t>
            </a:r>
            <a:r>
              <a:rPr lang="en-GB" altLang="en-US" sz="1800" dirty="0">
                <a:hlinkClick r:id="rId4">
                  <a:extLst>
                    <a:ext uri="{A12FA001-AC4F-418D-AE19-62706E023703}">
                      <ahyp:hlinkClr xmlns:ahyp="http://schemas.microsoft.com/office/drawing/2018/hyperlinkcolor" val="tx"/>
                    </a:ext>
                  </a:extLst>
                </a:hlinkClick>
              </a:rPr>
              <a:t>closure of the manufacturing site</a:t>
            </a:r>
            <a:r>
              <a:rPr lang="en-GB" altLang="en-US" sz="1800" dirty="0"/>
              <a:t>.</a:t>
            </a:r>
          </a:p>
        </p:txBody>
      </p:sp>
      <p:pic>
        <p:nvPicPr>
          <p:cNvPr id="6" name="Picture 16" descr="MACI (autologous cultured chondrocytes on porcine collagen membrane)">
            <a:extLst>
              <a:ext uri="{FF2B5EF4-FFF2-40B4-BE49-F238E27FC236}">
                <a16:creationId xmlns:a16="http://schemas.microsoft.com/office/drawing/2014/main" id="{19C53077-AC9B-4C70-91DF-303DC62A339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877733" y="3232527"/>
            <a:ext cx="3314695" cy="2674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5931134-E01E-4E88-8919-E9708E2ABB04}"/>
              </a:ext>
            </a:extLst>
          </p:cNvPr>
          <p:cNvSpPr txBox="1"/>
          <p:nvPr/>
        </p:nvSpPr>
        <p:spPr>
          <a:xfrm>
            <a:off x="793221" y="5973763"/>
            <a:ext cx="1609723" cy="215444"/>
          </a:xfrm>
          <a:prstGeom prst="rect">
            <a:avLst/>
          </a:prstGeom>
          <a:noFill/>
        </p:spPr>
        <p:txBody>
          <a:bodyPr wrap="square" rtlCol="0">
            <a:spAutoFit/>
          </a:bodyPr>
          <a:lstStyle/>
          <a:p>
            <a:r>
              <a:rPr lang="en-GB" sz="800" dirty="0"/>
              <a:t>Photo credit: www.maci.com</a:t>
            </a:r>
          </a:p>
        </p:txBody>
      </p:sp>
      <p:pic>
        <p:nvPicPr>
          <p:cNvPr id="8" name="Picture 18" descr="Jogger">
            <a:extLst>
              <a:ext uri="{FF2B5EF4-FFF2-40B4-BE49-F238E27FC236}">
                <a16:creationId xmlns:a16="http://schemas.microsoft.com/office/drawing/2014/main" id="{20727801-B8D8-43F0-AF44-079B154EEC7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2133" y="3232527"/>
            <a:ext cx="2681988" cy="267453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7" action="ppaction://hlinksldjump"/>
            <a:extLst>
              <a:ext uri="{FF2B5EF4-FFF2-40B4-BE49-F238E27FC236}">
                <a16:creationId xmlns:a16="http://schemas.microsoft.com/office/drawing/2014/main" id="{10954E0A-BF82-42AA-8725-F1BFAE201637}"/>
              </a:ext>
            </a:extLst>
          </p:cNvPr>
          <p:cNvSpPr/>
          <p:nvPr/>
        </p:nvSpPr>
        <p:spPr>
          <a:xfrm>
            <a:off x="9097433" y="5627076"/>
            <a:ext cx="2823634" cy="468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Back to example ATMPs</a:t>
            </a:r>
          </a:p>
        </p:txBody>
      </p:sp>
      <p:sp>
        <p:nvSpPr>
          <p:cNvPr id="11" name="Rectangle: Rounded Corners 10">
            <a:extLst>
              <a:ext uri="{FF2B5EF4-FFF2-40B4-BE49-F238E27FC236}">
                <a16:creationId xmlns:a16="http://schemas.microsoft.com/office/drawing/2014/main" id="{8C4F88A3-6D68-4064-8C61-A2549E73FD90}"/>
              </a:ext>
            </a:extLst>
          </p:cNvPr>
          <p:cNvSpPr/>
          <p:nvPr/>
        </p:nvSpPr>
        <p:spPr>
          <a:xfrm>
            <a:off x="982132" y="2045748"/>
            <a:ext cx="6210296" cy="885349"/>
          </a:xfrm>
          <a:prstGeom prst="roundRect">
            <a:avLst/>
          </a:prstGeom>
          <a:solidFill>
            <a:schemeClr val="accent4"/>
          </a:solidFill>
        </p:spPr>
        <p:txBody>
          <a:bodyPr wrap="square">
            <a:spAutoFit/>
          </a:bodyPr>
          <a:lstStyle/>
          <a:p>
            <a:pPr>
              <a:defRPr/>
            </a:pPr>
            <a:r>
              <a:rPr lang="en-GB" altLang="en-US" sz="2300" b="1" dirty="0">
                <a:solidFill>
                  <a:schemeClr val="bg1"/>
                </a:solidFill>
              </a:rPr>
              <a:t>MACI: Matrix-induced Autologous Chondrocyte Implantation for repairing cartilage defects</a:t>
            </a:r>
          </a:p>
        </p:txBody>
      </p:sp>
      <p:sp>
        <p:nvSpPr>
          <p:cNvPr id="3" name="Footer Placeholder 2">
            <a:extLst>
              <a:ext uri="{FF2B5EF4-FFF2-40B4-BE49-F238E27FC236}">
                <a16:creationId xmlns:a16="http://schemas.microsoft.com/office/drawing/2014/main" id="{46A89CF1-1327-4613-B38F-940CEC131B6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667977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 showing the flow of information between DNA, RNA and protein.">
            <a:extLst>
              <a:ext uri="{FF2B5EF4-FFF2-40B4-BE49-F238E27FC236}">
                <a16:creationId xmlns:a16="http://schemas.microsoft.com/office/drawing/2014/main" id="{7DFE9517-5EE3-4B22-995A-4648863F64D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00094" y="1190731"/>
            <a:ext cx="4154709" cy="53021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46450ED0-3B61-4FD8-A24D-7F6A06AE6BB3}"/>
              </a:ext>
            </a:extLst>
          </p:cNvPr>
          <p:cNvSpPr>
            <a:spLocks noGrp="1"/>
          </p:cNvSpPr>
          <p:nvPr>
            <p:ph type="title"/>
          </p:nvPr>
        </p:nvSpPr>
        <p:spPr>
          <a:xfrm>
            <a:off x="838200" y="365126"/>
            <a:ext cx="10515600" cy="725444"/>
          </a:xfrm>
        </p:spPr>
        <p:txBody>
          <a:bodyPr>
            <a:normAutofit/>
          </a:bodyPr>
          <a:lstStyle/>
          <a:p>
            <a:r>
              <a:rPr lang="en-US" sz="3600" b="1" dirty="0">
                <a:cs typeface="Times New Roman" panose="02020603050405020304" pitchFamily="18" charset="0"/>
              </a:rPr>
              <a:t>How does DNA instruct a cell to make proteins?</a:t>
            </a:r>
            <a:endParaRPr lang="en-GB" sz="3600" b="1" dirty="0">
              <a:cs typeface="Times New Roman" panose="02020603050405020304" pitchFamily="18" charset="0"/>
            </a:endParaRPr>
          </a:p>
        </p:txBody>
      </p:sp>
      <p:sp>
        <p:nvSpPr>
          <p:cNvPr id="11" name="Content Placeholder 2">
            <a:extLst>
              <a:ext uri="{FF2B5EF4-FFF2-40B4-BE49-F238E27FC236}">
                <a16:creationId xmlns:a16="http://schemas.microsoft.com/office/drawing/2014/main" id="{0837564C-9CC4-4269-BEE0-C3564262FB66}"/>
              </a:ext>
            </a:extLst>
          </p:cNvPr>
          <p:cNvSpPr>
            <a:spLocks noGrp="1"/>
          </p:cNvSpPr>
          <p:nvPr>
            <p:ph idx="1"/>
          </p:nvPr>
        </p:nvSpPr>
        <p:spPr>
          <a:xfrm>
            <a:off x="5354803" y="1694531"/>
            <a:ext cx="5697779" cy="5163469"/>
          </a:xfrm>
        </p:spPr>
        <p:txBody>
          <a:bodyPr>
            <a:normAutofit/>
          </a:bodyPr>
          <a:lstStyle/>
          <a:p>
            <a:pPr marL="0" lvl="0" indent="0">
              <a:lnSpc>
                <a:spcPct val="100000"/>
              </a:lnSpc>
              <a:spcBef>
                <a:spcPts val="0"/>
              </a:spcBef>
              <a:buNone/>
              <a:defRPr/>
            </a:pPr>
            <a:r>
              <a:rPr lang="en-GB" sz="2400" b="1" dirty="0"/>
              <a:t>DNA</a:t>
            </a:r>
            <a:r>
              <a:rPr lang="en-GB" sz="2400" dirty="0"/>
              <a:t> contains the information needed to replicate itself</a:t>
            </a:r>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r>
              <a:rPr lang="en-GB" sz="2400" dirty="0"/>
              <a:t>DNA also provides instructions that can be transcribed into an intermediate message called </a:t>
            </a:r>
            <a:r>
              <a:rPr lang="en-GB" sz="2400" b="1" dirty="0"/>
              <a:t>RNA</a:t>
            </a:r>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endParaRPr lang="en-GB" sz="2000" dirty="0"/>
          </a:p>
          <a:p>
            <a:pPr marL="0" lvl="0" indent="0">
              <a:lnSpc>
                <a:spcPct val="100000"/>
              </a:lnSpc>
              <a:spcBef>
                <a:spcPts val="0"/>
              </a:spcBef>
              <a:buNone/>
              <a:defRPr/>
            </a:pPr>
            <a:r>
              <a:rPr lang="en-GB" sz="2400" dirty="0"/>
              <a:t>RNA is then translated into </a:t>
            </a:r>
            <a:r>
              <a:rPr lang="en-GB" sz="2400" b="1" dirty="0"/>
              <a:t>proteins</a:t>
            </a:r>
            <a:r>
              <a:rPr lang="en-GB" sz="2400" dirty="0"/>
              <a:t> that can perform all the functions necessary for life</a:t>
            </a:r>
          </a:p>
          <a:p>
            <a:pPr marL="0" lvl="0" indent="0" algn="ctr">
              <a:lnSpc>
                <a:spcPct val="100000"/>
              </a:lnSpc>
              <a:spcBef>
                <a:spcPts val="0"/>
              </a:spcBef>
              <a:buNone/>
              <a:defRPr/>
            </a:pPr>
            <a:endParaRPr lang="en-GB" altLang="en-US" sz="2400" dirty="0">
              <a:ea typeface="Cambria" panose="02040503050406030204" pitchFamily="18" charset="0"/>
              <a:cs typeface="Times New Roman" panose="02020603050405020304" pitchFamily="18" charset="0"/>
            </a:endParaRPr>
          </a:p>
          <a:p>
            <a:pPr marL="0" lvl="0" indent="0">
              <a:lnSpc>
                <a:spcPct val="100000"/>
              </a:lnSpc>
              <a:spcBef>
                <a:spcPts val="0"/>
              </a:spcBef>
              <a:buNone/>
              <a:defRPr/>
            </a:pPr>
            <a:endParaRPr lang="en-US" altLang="en-US" sz="2400" dirty="0">
              <a:ea typeface="Cambria" panose="02040503050406030204" pitchFamily="18" charset="0"/>
              <a:cs typeface="Times New Roman" panose="02020603050405020304" pitchFamily="18" charset="0"/>
            </a:endParaRPr>
          </a:p>
          <a:p>
            <a:pPr marL="0" indent="0">
              <a:spcBef>
                <a:spcPts val="0"/>
              </a:spcBef>
              <a:spcAft>
                <a:spcPts val="1200"/>
              </a:spcAft>
              <a:buNone/>
            </a:pPr>
            <a:endParaRPr lang="en-GB" sz="2400" dirty="0"/>
          </a:p>
          <a:p>
            <a:pPr marL="0" indent="0">
              <a:buNone/>
            </a:pPr>
            <a:endParaRPr lang="en-GB" altLang="en-US" sz="2400" u="sng" dirty="0">
              <a:ea typeface="Cambria" panose="02040503050406030204" pitchFamily="18" charset="0"/>
              <a:cs typeface="Times New Roman" panose="02020603050405020304" pitchFamily="18" charset="0"/>
            </a:endParaRPr>
          </a:p>
          <a:p>
            <a:pPr marL="0" indent="0">
              <a:buNone/>
            </a:pPr>
            <a:endParaRPr lang="en-GB" sz="2400" dirty="0"/>
          </a:p>
        </p:txBody>
      </p:sp>
      <p:sp>
        <p:nvSpPr>
          <p:cNvPr id="2" name="Footer Placeholder 1">
            <a:extLst>
              <a:ext uri="{FF2B5EF4-FFF2-40B4-BE49-F238E27FC236}">
                <a16:creationId xmlns:a16="http://schemas.microsoft.com/office/drawing/2014/main" id="{9DF554B3-3E0A-43B3-BB29-5BB004BE0F7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4434062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grpSp>
        <p:nvGrpSpPr>
          <p:cNvPr id="3" name="Group 2">
            <a:extLst>
              <a:ext uri="{FF2B5EF4-FFF2-40B4-BE49-F238E27FC236}">
                <a16:creationId xmlns:a16="http://schemas.microsoft.com/office/drawing/2014/main" id="{EFFA6C1C-129C-4926-8E27-90583E119006}"/>
              </a:ext>
            </a:extLst>
          </p:cNvPr>
          <p:cNvGrpSpPr/>
          <p:nvPr/>
        </p:nvGrpSpPr>
        <p:grpSpPr>
          <a:xfrm>
            <a:off x="2117296" y="1491379"/>
            <a:ext cx="8390613" cy="4795656"/>
            <a:chOff x="2370215" y="1491379"/>
            <a:chExt cx="8390613" cy="4795656"/>
          </a:xfrm>
        </p:grpSpPr>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4198935" y="2027433"/>
              <a:ext cx="0" cy="393030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370215"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370215"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7" name="Freeform: Shape 6">
              <a:extLst>
                <a:ext uri="{FF2B5EF4-FFF2-40B4-BE49-F238E27FC236}">
                  <a16:creationId xmlns:a16="http://schemas.microsoft.com/office/drawing/2014/main" id="{609F340D-705F-429B-A767-798CC3A98B3F}"/>
                </a:ext>
              </a:extLst>
            </p:cNvPr>
            <p:cNvSpPr/>
            <p:nvPr/>
          </p:nvSpPr>
          <p:spPr>
            <a:xfrm>
              <a:off x="7880828"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880828"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880828"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880828"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370215"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FC79C"/>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370215"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370215"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590433" y="1550710"/>
              <a:ext cx="496324" cy="2684140"/>
            </a:xfrm>
            <a:prstGeom prst="leftBrace">
              <a:avLst>
                <a:gd name="adj1" fmla="val 133769"/>
                <a:gd name="adj2" fmla="val 50000"/>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1923"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076214"/>
              <a:ext cx="591726" cy="593209"/>
            </a:xfrm>
            <a:prstGeom prst="rect">
              <a:avLst/>
            </a:prstGeom>
          </p:spPr>
        </p:pic>
      </p:grpSp>
      <p:sp>
        <p:nvSpPr>
          <p:cNvPr id="5" name="Footer Placeholder 4">
            <a:extLst>
              <a:ext uri="{FF2B5EF4-FFF2-40B4-BE49-F238E27FC236}">
                <a16:creationId xmlns:a16="http://schemas.microsoft.com/office/drawing/2014/main" id="{0B34DF06-AE23-4E0C-B6B7-56B9E461A1BC}"/>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933449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7B13-6470-4574-A606-33195BC2590F}"/>
              </a:ext>
            </a:extLst>
          </p:cNvPr>
          <p:cNvSpPr>
            <a:spLocks noGrp="1"/>
          </p:cNvSpPr>
          <p:nvPr>
            <p:ph type="title"/>
          </p:nvPr>
        </p:nvSpPr>
        <p:spPr>
          <a:xfrm>
            <a:off x="621360" y="372628"/>
            <a:ext cx="10451592" cy="1325563"/>
          </a:xfrm>
        </p:spPr>
        <p:txBody>
          <a:bodyPr anchor="ctr">
            <a:normAutofit/>
          </a:bodyPr>
          <a:lstStyle/>
          <a:p>
            <a:r>
              <a:rPr lang="en-GB" sz="4000" b="1" dirty="0">
                <a:cs typeface="Times New Roman" panose="02020603050405020304" pitchFamily="18" charset="0"/>
              </a:rPr>
              <a:t>Regulatory framework for ATMPs in the EU</a:t>
            </a:r>
          </a:p>
        </p:txBody>
      </p:sp>
      <p:pic>
        <p:nvPicPr>
          <p:cNvPr id="4" name="Graphic 3" descr="Heartbeat">
            <a:extLst>
              <a:ext uri="{FF2B5EF4-FFF2-40B4-BE49-F238E27FC236}">
                <a16:creationId xmlns:a16="http://schemas.microsoft.com/office/drawing/2014/main" id="{01BA65D1-C392-4D3E-BB6D-C1ADE2182A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1046" y="1932127"/>
            <a:ext cx="914400" cy="914400"/>
          </a:xfrm>
          <a:prstGeom prst="rect">
            <a:avLst/>
          </a:prstGeom>
        </p:spPr>
      </p:pic>
      <p:pic>
        <p:nvPicPr>
          <p:cNvPr id="6" name="Graphic 5" descr="Stethoscope">
            <a:extLst>
              <a:ext uri="{FF2B5EF4-FFF2-40B4-BE49-F238E27FC236}">
                <a16:creationId xmlns:a16="http://schemas.microsoft.com/office/drawing/2014/main" id="{B78C00FE-1D33-4B72-8C5C-13FBFC54FD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0692" y="1932127"/>
            <a:ext cx="914400" cy="914400"/>
          </a:xfrm>
          <a:prstGeom prst="rect">
            <a:avLst/>
          </a:prstGeom>
        </p:spPr>
      </p:pic>
      <p:pic>
        <p:nvPicPr>
          <p:cNvPr id="8" name="Graphic 7" descr="Shopping cart">
            <a:extLst>
              <a:ext uri="{FF2B5EF4-FFF2-40B4-BE49-F238E27FC236}">
                <a16:creationId xmlns:a16="http://schemas.microsoft.com/office/drawing/2014/main" id="{71D8BF75-5C6B-4922-ABDB-BA4D27B7B5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1400" y="1932127"/>
            <a:ext cx="914400" cy="914400"/>
          </a:xfrm>
          <a:prstGeom prst="rect">
            <a:avLst/>
          </a:prstGeom>
        </p:spPr>
      </p:pic>
      <p:sp>
        <p:nvSpPr>
          <p:cNvPr id="13" name="Rectangle: Rounded Corners 12">
            <a:extLst>
              <a:ext uri="{FF2B5EF4-FFF2-40B4-BE49-F238E27FC236}">
                <a16:creationId xmlns:a16="http://schemas.microsoft.com/office/drawing/2014/main" id="{044EEE66-48CF-491F-9B9D-B4D402441E92}"/>
              </a:ext>
            </a:extLst>
          </p:cNvPr>
          <p:cNvSpPr/>
          <p:nvPr/>
        </p:nvSpPr>
        <p:spPr>
          <a:xfrm>
            <a:off x="779456" y="3080463"/>
            <a:ext cx="2557849" cy="230963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ensure free movement of ATMPs within the EU</a:t>
            </a:r>
          </a:p>
        </p:txBody>
      </p:sp>
      <p:sp>
        <p:nvSpPr>
          <p:cNvPr id="17" name="Rectangle: Rounded Corners 16">
            <a:extLst>
              <a:ext uri="{FF2B5EF4-FFF2-40B4-BE49-F238E27FC236}">
                <a16:creationId xmlns:a16="http://schemas.microsoft.com/office/drawing/2014/main" id="{EE1EB5F3-C259-414F-B78C-78C781B39633}"/>
              </a:ext>
            </a:extLst>
          </p:cNvPr>
          <p:cNvSpPr/>
          <p:nvPr/>
        </p:nvSpPr>
        <p:spPr>
          <a:xfrm>
            <a:off x="3440953" y="3080463"/>
            <a:ext cx="2557849" cy="2309631"/>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facilitate access of these medicines to the EU market</a:t>
            </a:r>
          </a:p>
        </p:txBody>
      </p:sp>
      <p:sp>
        <p:nvSpPr>
          <p:cNvPr id="18" name="Rectangle: Rounded Corners 17">
            <a:extLst>
              <a:ext uri="{FF2B5EF4-FFF2-40B4-BE49-F238E27FC236}">
                <a16:creationId xmlns:a16="http://schemas.microsoft.com/office/drawing/2014/main" id="{A59786B8-4BF8-45F0-B4F3-487381A5233E}"/>
              </a:ext>
            </a:extLst>
          </p:cNvPr>
          <p:cNvSpPr/>
          <p:nvPr/>
        </p:nvSpPr>
        <p:spPr>
          <a:xfrm>
            <a:off x="6102450" y="3080463"/>
            <a:ext cx="2557849" cy="23096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foster competitiveness of European pharmaceutical companies</a:t>
            </a:r>
          </a:p>
        </p:txBody>
      </p:sp>
      <p:sp>
        <p:nvSpPr>
          <p:cNvPr id="20" name="Rectangle: Rounded Corners 19">
            <a:extLst>
              <a:ext uri="{FF2B5EF4-FFF2-40B4-BE49-F238E27FC236}">
                <a16:creationId xmlns:a16="http://schemas.microsoft.com/office/drawing/2014/main" id="{796C46A1-4052-417D-8FB2-6AB2A262CE43}"/>
              </a:ext>
            </a:extLst>
          </p:cNvPr>
          <p:cNvSpPr/>
          <p:nvPr/>
        </p:nvSpPr>
        <p:spPr>
          <a:xfrm>
            <a:off x="8763947" y="3080463"/>
            <a:ext cx="2557849" cy="230963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To guarantee the highest level of health protection for patients</a:t>
            </a:r>
          </a:p>
        </p:txBody>
      </p:sp>
      <p:sp>
        <p:nvSpPr>
          <p:cNvPr id="15" name="Rectangle 14">
            <a:extLst>
              <a:ext uri="{FF2B5EF4-FFF2-40B4-BE49-F238E27FC236}">
                <a16:creationId xmlns:a16="http://schemas.microsoft.com/office/drawing/2014/main" id="{E31B7BC6-2367-4BC1-A47F-C4FB76D58DA6}"/>
              </a:ext>
            </a:extLst>
          </p:cNvPr>
          <p:cNvSpPr/>
          <p:nvPr/>
        </p:nvSpPr>
        <p:spPr>
          <a:xfrm>
            <a:off x="621360" y="6051381"/>
            <a:ext cx="8999332" cy="400110"/>
          </a:xfrm>
          <a:prstGeom prst="rect">
            <a:avLst/>
          </a:prstGeom>
        </p:spPr>
        <p:txBody>
          <a:bodyPr wrap="square">
            <a:spAutoFit/>
          </a:bodyPr>
          <a:lstStyle/>
          <a:p>
            <a:r>
              <a:rPr lang="en-GB" sz="2000" dirty="0">
                <a:hlinkClick r:id="rId9"/>
              </a:rPr>
              <a:t>Regulation (EC) No 1394/2007</a:t>
            </a:r>
            <a:r>
              <a:rPr lang="en-GB" sz="2000" dirty="0"/>
              <a:t> provides the </a:t>
            </a:r>
            <a:r>
              <a:rPr lang="en-GB" sz="2000" b="1" dirty="0"/>
              <a:t>overall regulatory framework </a:t>
            </a:r>
            <a:r>
              <a:rPr lang="en-GB" sz="2000" dirty="0"/>
              <a:t>for ATMPs.</a:t>
            </a:r>
          </a:p>
        </p:txBody>
      </p:sp>
      <p:pic>
        <p:nvPicPr>
          <p:cNvPr id="21" name="Graphic 20" descr="Transfer">
            <a:extLst>
              <a:ext uri="{FF2B5EF4-FFF2-40B4-BE49-F238E27FC236}">
                <a16:creationId xmlns:a16="http://schemas.microsoft.com/office/drawing/2014/main" id="{47DE4122-B5F8-4F08-9FA3-4D25066FAE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1754" y="1961976"/>
            <a:ext cx="914400" cy="914400"/>
          </a:xfrm>
          <a:prstGeom prst="rect">
            <a:avLst/>
          </a:prstGeom>
        </p:spPr>
      </p:pic>
      <p:sp>
        <p:nvSpPr>
          <p:cNvPr id="3" name="Footer Placeholder 2">
            <a:extLst>
              <a:ext uri="{FF2B5EF4-FFF2-40B4-BE49-F238E27FC236}">
                <a16:creationId xmlns:a16="http://schemas.microsoft.com/office/drawing/2014/main" id="{AC350315-DB07-4FEB-B51C-E8F5606EEC8F}"/>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749108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543697"/>
            <a:ext cx="2788327" cy="5708543"/>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European regulatory bodies</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90086" y="543697"/>
            <a:ext cx="7617819" cy="5808924"/>
            <a:chOff x="4090086" y="250862"/>
            <a:chExt cx="7617819" cy="6101759"/>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2"/>
              <a:ext cx="7617818" cy="2453159"/>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FE6A582F-038D-4454-BBEE-2ABCBED33ABC}"/>
                </a:ext>
              </a:extLst>
            </p:cNvPr>
            <p:cNvSpPr/>
            <p:nvPr/>
          </p:nvSpPr>
          <p:spPr>
            <a:xfrm>
              <a:off x="5991059" y="250863"/>
              <a:ext cx="5716846" cy="2453158"/>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pPr>
              <a:r>
                <a:rPr lang="en-GB" sz="2400" b="1" kern="1200" dirty="0"/>
                <a:t>European Commission (EC):</a:t>
              </a:r>
            </a:p>
            <a:p>
              <a:pPr marL="342900" lvl="0" indent="-342900" algn="l" defTabSz="1244600">
                <a:lnSpc>
                  <a:spcPct val="90000"/>
                </a:lnSpc>
                <a:spcBef>
                  <a:spcPct val="0"/>
                </a:spcBef>
                <a:spcAft>
                  <a:spcPct val="35000"/>
                </a:spcAft>
                <a:buFont typeface="Arial" panose="020B0604020202020204" pitchFamily="34" charset="0"/>
                <a:buChar char="•"/>
              </a:pPr>
              <a:r>
                <a:rPr lang="en-GB" sz="2400" dirty="0"/>
                <a:t>Propose and amend legislation</a:t>
              </a:r>
            </a:p>
            <a:p>
              <a:pPr marL="342900" lvl="0" indent="-342900" algn="l" defTabSz="1244600">
                <a:lnSpc>
                  <a:spcPct val="90000"/>
                </a:lnSpc>
                <a:spcBef>
                  <a:spcPct val="0"/>
                </a:spcBef>
                <a:spcAft>
                  <a:spcPct val="35000"/>
                </a:spcAft>
                <a:buFont typeface="Arial" panose="020B0604020202020204" pitchFamily="34" charset="0"/>
                <a:buChar char="•"/>
              </a:pPr>
              <a:r>
                <a:rPr lang="en-GB" sz="2400" kern="1200" dirty="0"/>
                <a:t>Grant legally binding EU Marketing Authorisation (MA)</a:t>
              </a:r>
              <a:endParaRPr lang="en-US" sz="2400" kern="1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90086" y="3074900"/>
              <a:ext cx="7617818" cy="3172280"/>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0" name="Freeform: Shape 9">
              <a:extLst>
                <a:ext uri="{FF2B5EF4-FFF2-40B4-BE49-F238E27FC236}">
                  <a16:creationId xmlns:a16="http://schemas.microsoft.com/office/drawing/2014/main" id="{8CF3325A-6E27-4F38-B827-4D79929AD676}"/>
                </a:ext>
              </a:extLst>
            </p:cNvPr>
            <p:cNvSpPr/>
            <p:nvPr/>
          </p:nvSpPr>
          <p:spPr>
            <a:xfrm>
              <a:off x="5991059" y="3074900"/>
              <a:ext cx="5716846" cy="3277721"/>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tabLst>
                  <a:tab pos="2862263" algn="l"/>
                </a:tabLst>
              </a:pPr>
              <a:r>
                <a:rPr lang="en-GB" sz="2400" b="1" dirty="0"/>
                <a:t>European Medicines Agency (EMA):</a:t>
              </a:r>
              <a:endParaRPr lang="en-GB" sz="2400" b="1" kern="1200" dirty="0"/>
            </a:p>
            <a:p>
              <a:pPr marL="285750" indent="-285750">
                <a:buFont typeface="Arial" panose="020B0604020202020204" pitchFamily="34" charset="0"/>
                <a:buChar char="•"/>
              </a:pPr>
              <a:r>
                <a:rPr lang="en-GB" sz="2200" dirty="0"/>
                <a:t>Scientific evaluation, supervision and safety monitoring of medicines in the EU</a:t>
              </a:r>
            </a:p>
            <a:p>
              <a:pPr marL="285750" indent="-285750">
                <a:buFont typeface="Arial" panose="020B0604020202020204" pitchFamily="34" charset="0"/>
                <a:buChar char="•"/>
              </a:pPr>
              <a:r>
                <a:rPr lang="en-GB" sz="2200" dirty="0"/>
                <a:t>Coordination of scientific evaluation for Marketing Authorisation (MA)</a:t>
              </a:r>
            </a:p>
            <a:p>
              <a:pPr marL="285750" indent="-285750">
                <a:buFont typeface="Arial" panose="020B0604020202020204" pitchFamily="34" charset="0"/>
                <a:buChar char="•"/>
              </a:pPr>
              <a:r>
                <a:rPr lang="en-GB" sz="2200" dirty="0"/>
                <a:t>Developing guidelines in cooperation with expert committees &amp; working groups</a:t>
              </a:r>
            </a:p>
          </p:txBody>
        </p:sp>
      </p:grpSp>
      <p:pic>
        <p:nvPicPr>
          <p:cNvPr id="12" name="Graphic 11" descr="Gavel">
            <a:extLst>
              <a:ext uri="{FF2B5EF4-FFF2-40B4-BE49-F238E27FC236}">
                <a16:creationId xmlns:a16="http://schemas.microsoft.com/office/drawing/2014/main" id="{133E4F43-F18C-4246-BDF3-BC565BD793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1710" y="3355606"/>
            <a:ext cx="1658978" cy="1658978"/>
          </a:xfrm>
          <a:prstGeom prst="rect">
            <a:avLst/>
          </a:prstGeom>
        </p:spPr>
      </p:pic>
      <p:pic>
        <p:nvPicPr>
          <p:cNvPr id="9" name="Graphic 8" descr="Meeting">
            <a:extLst>
              <a:ext uri="{FF2B5EF4-FFF2-40B4-BE49-F238E27FC236}">
                <a16:creationId xmlns:a16="http://schemas.microsoft.com/office/drawing/2014/main" id="{C1C7FA02-60F1-4612-9216-EE7FB0FB20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8907" y="1000904"/>
            <a:ext cx="1372450" cy="1372450"/>
          </a:xfrm>
          <a:prstGeom prst="rect">
            <a:avLst/>
          </a:prstGeom>
        </p:spPr>
      </p:pic>
      <p:pic>
        <p:nvPicPr>
          <p:cNvPr id="13" name="Graphic 12" descr="Medicine">
            <a:extLst>
              <a:ext uri="{FF2B5EF4-FFF2-40B4-BE49-F238E27FC236}">
                <a16:creationId xmlns:a16="http://schemas.microsoft.com/office/drawing/2014/main" id="{A014DEFB-C746-4EF8-9D13-E1345819D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75238" y="3978877"/>
            <a:ext cx="1462363" cy="1462363"/>
          </a:xfrm>
          <a:prstGeom prst="rect">
            <a:avLst/>
          </a:prstGeom>
        </p:spPr>
      </p:pic>
      <p:sp>
        <p:nvSpPr>
          <p:cNvPr id="2" name="Footer Placeholder 1">
            <a:extLst>
              <a:ext uri="{FF2B5EF4-FFF2-40B4-BE49-F238E27FC236}">
                <a16:creationId xmlns:a16="http://schemas.microsoft.com/office/drawing/2014/main" id="{4EC0863F-BF10-4833-9B7D-C552A10F5400}"/>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5049916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543697"/>
            <a:ext cx="2788327" cy="5708543"/>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Human Tissue Authority (HTA)</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90086" y="543697"/>
            <a:ext cx="7617818" cy="5808924"/>
            <a:chOff x="4090086" y="250862"/>
            <a:chExt cx="7617818" cy="6101759"/>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2"/>
              <a:ext cx="7617818" cy="2727519"/>
            </a:xfrm>
            <a:prstGeom prst="roundRect">
              <a:avLst>
                <a:gd name="adj" fmla="val 10000"/>
              </a:avLst>
            </a:prstGeom>
            <a:solidFill>
              <a:schemeClr val="accent3"/>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Rectangle 4" descr="Skeleton">
              <a:extLst>
                <a:ext uri="{FF2B5EF4-FFF2-40B4-BE49-F238E27FC236}">
                  <a16:creationId xmlns:a16="http://schemas.microsoft.com/office/drawing/2014/main" id="{3D307C2A-FCED-4CC7-82A3-A9270FAADF7C}"/>
                </a:ext>
              </a:extLst>
            </p:cNvPr>
            <p:cNvSpPr/>
            <p:nvPr/>
          </p:nvSpPr>
          <p:spPr>
            <a:xfrm>
              <a:off x="4381842" y="705960"/>
              <a:ext cx="1819100" cy="181732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FE6A582F-038D-4454-BBEE-2ABCBED33ABC}"/>
                </a:ext>
              </a:extLst>
            </p:cNvPr>
            <p:cNvSpPr/>
            <p:nvPr/>
          </p:nvSpPr>
          <p:spPr>
            <a:xfrm>
              <a:off x="6200942" y="250863"/>
              <a:ext cx="5297078" cy="2832959"/>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pPr>
              <a:r>
                <a:rPr lang="en-GB" sz="2200" kern="1200" dirty="0"/>
                <a:t>In the UK, the HTA</a:t>
              </a:r>
              <a:r>
                <a:rPr lang="en-GB" sz="2200" b="1" kern="1200" dirty="0"/>
                <a:t> </a:t>
              </a:r>
              <a:r>
                <a:rPr lang="en-GB" sz="2200" kern="1200" dirty="0"/>
                <a:t>is the Competent Authority responsible for regulating human tissues and cells intended for human application. </a:t>
              </a:r>
              <a:endParaRPr lang="en-US" sz="2200" kern="1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90086" y="3519661"/>
              <a:ext cx="7617818" cy="2727519"/>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8" name="Rectangle 7" descr="Presentation with Checklist">
              <a:extLst>
                <a:ext uri="{FF2B5EF4-FFF2-40B4-BE49-F238E27FC236}">
                  <a16:creationId xmlns:a16="http://schemas.microsoft.com/office/drawing/2014/main" id="{29BAD48D-D332-4A09-B4D4-F7EB567EE616}"/>
                </a:ext>
              </a:extLst>
            </p:cNvPr>
            <p:cNvSpPr/>
            <p:nvPr/>
          </p:nvSpPr>
          <p:spPr>
            <a:xfrm>
              <a:off x="4381842" y="3974759"/>
              <a:ext cx="1819100" cy="181732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8CF3325A-6E27-4F38-B827-4D79929AD676}"/>
                </a:ext>
              </a:extLst>
            </p:cNvPr>
            <p:cNvSpPr/>
            <p:nvPr/>
          </p:nvSpPr>
          <p:spPr>
            <a:xfrm>
              <a:off x="6200942" y="3519662"/>
              <a:ext cx="5167274" cy="2832959"/>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tabLst>
                  <a:tab pos="2862263" algn="l"/>
                </a:tabLst>
              </a:pPr>
              <a:r>
                <a:rPr lang="en-GB" sz="2200" kern="1200" dirty="0"/>
                <a:t>HTA operate in line with Directive 2004/23/EC &amp; associated EU Directives.</a:t>
              </a:r>
            </a:p>
            <a:p>
              <a:pPr marL="0" lvl="0" indent="0" algn="l" defTabSz="1244600">
                <a:lnSpc>
                  <a:spcPct val="90000"/>
                </a:lnSpc>
                <a:spcBef>
                  <a:spcPct val="0"/>
                </a:spcBef>
                <a:spcAft>
                  <a:spcPct val="35000"/>
                </a:spcAft>
                <a:buNone/>
                <a:tabLst>
                  <a:tab pos="2862263" algn="l"/>
                </a:tabLst>
              </a:pPr>
              <a:r>
                <a:rPr lang="en-GB" sz="2200" dirty="0"/>
                <a:t>These </a:t>
              </a:r>
              <a:r>
                <a:rPr lang="en-GB" sz="2200" kern="1200" dirty="0"/>
                <a:t>are transposed in the UK as the Human Tissue (Quality and Safety for Human Application) Regulations 2007 (as amended).</a:t>
              </a:r>
              <a:endParaRPr lang="en-US" sz="2200" kern="1200" dirty="0"/>
            </a:p>
          </p:txBody>
        </p:sp>
      </p:grpSp>
      <p:pic>
        <p:nvPicPr>
          <p:cNvPr id="12" name="Graphic 11" descr="Gavel">
            <a:extLst>
              <a:ext uri="{FF2B5EF4-FFF2-40B4-BE49-F238E27FC236}">
                <a16:creationId xmlns:a16="http://schemas.microsoft.com/office/drawing/2014/main" id="{133E4F43-F18C-4246-BDF3-BC565BD793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51710" y="3355606"/>
            <a:ext cx="1658978" cy="1658978"/>
          </a:xfrm>
          <a:prstGeom prst="rect">
            <a:avLst/>
          </a:prstGeom>
        </p:spPr>
      </p:pic>
      <p:sp>
        <p:nvSpPr>
          <p:cNvPr id="2" name="Footer Placeholder 1">
            <a:extLst>
              <a:ext uri="{FF2B5EF4-FFF2-40B4-BE49-F238E27FC236}">
                <a16:creationId xmlns:a16="http://schemas.microsoft.com/office/drawing/2014/main" id="{955D99AD-5E50-49A5-8EFE-54B5F143ECFD}"/>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7828567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543697"/>
            <a:ext cx="2788327" cy="5708543"/>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endParaRPr lang="en-GB" sz="3200" b="1" dirty="0">
              <a:solidFill>
                <a:schemeClr val="bg1"/>
              </a:solidFill>
            </a:endParaRPr>
          </a:p>
          <a:p>
            <a:r>
              <a:rPr lang="en-GB" sz="3200" b="1" dirty="0">
                <a:solidFill>
                  <a:schemeClr val="bg1"/>
                </a:solidFill>
              </a:rPr>
              <a:t>Medicines &amp; Healthcare Products Regulatory Agency</a:t>
            </a:r>
          </a:p>
          <a:p>
            <a:r>
              <a:rPr lang="en-GB" sz="3200" b="1" dirty="0">
                <a:solidFill>
                  <a:schemeClr val="bg1"/>
                </a:solidFill>
              </a:rPr>
              <a:t>(MHRA)</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90086" y="543698"/>
            <a:ext cx="7617819" cy="5708541"/>
            <a:chOff x="4090086" y="250863"/>
            <a:chExt cx="7617819" cy="5996316"/>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3"/>
              <a:ext cx="7617818" cy="2453158"/>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FE6A582F-038D-4454-BBEE-2ABCBED33ABC}"/>
                </a:ext>
              </a:extLst>
            </p:cNvPr>
            <p:cNvSpPr/>
            <p:nvPr/>
          </p:nvSpPr>
          <p:spPr>
            <a:xfrm>
              <a:off x="5671751" y="316054"/>
              <a:ext cx="6036154" cy="2387966"/>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lvl="0" defTabSz="711200">
                <a:spcBef>
                  <a:spcPct val="0"/>
                </a:spcBef>
                <a:spcAft>
                  <a:spcPct val="35000"/>
                </a:spcAft>
              </a:pPr>
              <a:r>
                <a:rPr lang="en-GB" sz="2200" dirty="0"/>
                <a:t>In the UK, the MHRA</a:t>
              </a:r>
              <a:r>
                <a:rPr lang="en-GB" sz="2200" b="1" dirty="0"/>
                <a:t> </a:t>
              </a:r>
              <a:r>
                <a:rPr lang="en-GB" sz="2200" dirty="0"/>
                <a:t>is the competent authority responsible for regulating human medicines, devices and blood and blood components for transfusion. </a:t>
              </a:r>
              <a:endParaRPr lang="en-US" sz="2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90086" y="3047444"/>
              <a:ext cx="7617818" cy="3199735"/>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0" name="Freeform: Shape 9">
              <a:extLst>
                <a:ext uri="{FF2B5EF4-FFF2-40B4-BE49-F238E27FC236}">
                  <a16:creationId xmlns:a16="http://schemas.microsoft.com/office/drawing/2014/main" id="{8CF3325A-6E27-4F38-B827-4D79929AD676}"/>
                </a:ext>
              </a:extLst>
            </p:cNvPr>
            <p:cNvSpPr/>
            <p:nvPr/>
          </p:nvSpPr>
          <p:spPr>
            <a:xfrm>
              <a:off x="5671751" y="3152886"/>
              <a:ext cx="6036154" cy="2990750"/>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lvl="0" defTabSz="622300">
                <a:spcBef>
                  <a:spcPct val="0"/>
                </a:spcBef>
              </a:pPr>
              <a:r>
                <a:rPr lang="en-GB" sz="2200" dirty="0"/>
                <a:t>Medicinal products (</a:t>
              </a:r>
              <a:r>
                <a:rPr lang="en-GB" sz="2200" i="1" dirty="0"/>
                <a:t>including ATMPs</a:t>
              </a:r>
              <a:r>
                <a:rPr lang="en-GB" sz="2200" dirty="0"/>
                <a:t>) are regulated under Directive 2001/83/EC (amended by Regulation 1394/2007 on ATMPs)</a:t>
              </a:r>
            </a:p>
            <a:p>
              <a:pPr lvl="0" defTabSz="622300">
                <a:spcBef>
                  <a:spcPts val="600"/>
                </a:spcBef>
                <a:spcAft>
                  <a:spcPct val="35000"/>
                </a:spcAft>
              </a:pPr>
              <a:r>
                <a:rPr lang="en-GB" sz="2200" dirty="0"/>
                <a:t>This has been transposed in the UK as the Human Medicines Regulations 2012 (SI 2012/1916).</a:t>
              </a:r>
              <a:endParaRPr lang="en-US" sz="2200" dirty="0"/>
            </a:p>
          </p:txBody>
        </p:sp>
      </p:grpSp>
      <p:pic>
        <p:nvPicPr>
          <p:cNvPr id="12" name="Graphic 11" descr="Gavel">
            <a:extLst>
              <a:ext uri="{FF2B5EF4-FFF2-40B4-BE49-F238E27FC236}">
                <a16:creationId xmlns:a16="http://schemas.microsoft.com/office/drawing/2014/main" id="{133E4F43-F18C-4246-BDF3-BC565BD793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6386" y="4134085"/>
            <a:ext cx="1658978" cy="1658978"/>
          </a:xfrm>
          <a:prstGeom prst="rect">
            <a:avLst/>
          </a:prstGeom>
        </p:spPr>
      </p:pic>
      <p:pic>
        <p:nvPicPr>
          <p:cNvPr id="9" name="Graphic 8" descr="Meeting">
            <a:extLst>
              <a:ext uri="{FF2B5EF4-FFF2-40B4-BE49-F238E27FC236}">
                <a16:creationId xmlns:a16="http://schemas.microsoft.com/office/drawing/2014/main" id="{C1C7FA02-60F1-4612-9216-EE7FB0FB20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7746" y="933729"/>
            <a:ext cx="1372450" cy="1372450"/>
          </a:xfrm>
          <a:prstGeom prst="rect">
            <a:avLst/>
          </a:prstGeom>
        </p:spPr>
      </p:pic>
      <p:pic>
        <p:nvPicPr>
          <p:cNvPr id="13" name="Graphic 12" descr="Medicine">
            <a:extLst>
              <a:ext uri="{FF2B5EF4-FFF2-40B4-BE49-F238E27FC236}">
                <a16:creationId xmlns:a16="http://schemas.microsoft.com/office/drawing/2014/main" id="{A014DEFB-C746-4EF8-9D13-E1345819DC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2790" y="3908641"/>
            <a:ext cx="1462363" cy="1462363"/>
          </a:xfrm>
          <a:prstGeom prst="rect">
            <a:avLst/>
          </a:prstGeom>
        </p:spPr>
      </p:pic>
      <p:sp>
        <p:nvSpPr>
          <p:cNvPr id="2" name="Footer Placeholder 1">
            <a:extLst>
              <a:ext uri="{FF2B5EF4-FFF2-40B4-BE49-F238E27FC236}">
                <a16:creationId xmlns:a16="http://schemas.microsoft.com/office/drawing/2014/main" id="{DE945410-22E6-4027-BAB4-98967F1639D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5629066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54173D5-CB55-4B37-A75B-A31B2D560E84}"/>
              </a:ext>
            </a:extLst>
          </p:cNvPr>
          <p:cNvGrpSpPr/>
          <p:nvPr/>
        </p:nvGrpSpPr>
        <p:grpSpPr>
          <a:xfrm>
            <a:off x="3921554" y="341526"/>
            <a:ext cx="7681441" cy="5904028"/>
            <a:chOff x="5194300" y="253138"/>
            <a:chExt cx="6513603" cy="5904028"/>
          </a:xfrm>
        </p:grpSpPr>
        <p:sp>
          <p:nvSpPr>
            <p:cNvPr id="4" name="Rectangle: Rounded Corners 3">
              <a:extLst>
                <a:ext uri="{FF2B5EF4-FFF2-40B4-BE49-F238E27FC236}">
                  <a16:creationId xmlns:a16="http://schemas.microsoft.com/office/drawing/2014/main" id="{AE3A886B-ABAB-4973-A384-882968EF2B6F}"/>
                </a:ext>
              </a:extLst>
            </p:cNvPr>
            <p:cNvSpPr/>
            <p:nvPr/>
          </p:nvSpPr>
          <p:spPr>
            <a:xfrm>
              <a:off x="5194300" y="253138"/>
              <a:ext cx="6513603" cy="1809478"/>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D7FB7DBA-7D17-4805-8678-D4DEDA4024BD}"/>
                </a:ext>
              </a:extLst>
            </p:cNvPr>
            <p:cNvSpPr/>
            <p:nvPr/>
          </p:nvSpPr>
          <p:spPr>
            <a:xfrm>
              <a:off x="6549086" y="338967"/>
              <a:ext cx="5130555" cy="1637820"/>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r>
                <a:rPr lang="en-GB" sz="2000" dirty="0"/>
                <a:t>The EMA’s committee responsible for assessing the quality, safety and efficacy of ATMPs and following scientific developments in the field.</a:t>
              </a:r>
            </a:p>
          </p:txBody>
        </p:sp>
        <p:sp>
          <p:nvSpPr>
            <p:cNvPr id="7" name="Rectangle: Rounded Corners 6">
              <a:extLst>
                <a:ext uri="{FF2B5EF4-FFF2-40B4-BE49-F238E27FC236}">
                  <a16:creationId xmlns:a16="http://schemas.microsoft.com/office/drawing/2014/main" id="{8A55C6D4-D702-4781-AC7F-284042BA568B}"/>
                </a:ext>
              </a:extLst>
            </p:cNvPr>
            <p:cNvSpPr/>
            <p:nvPr/>
          </p:nvSpPr>
          <p:spPr>
            <a:xfrm>
              <a:off x="5194300" y="2300413"/>
              <a:ext cx="6513603" cy="2010204"/>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0" name="Freeform: Shape 9">
              <a:extLst>
                <a:ext uri="{FF2B5EF4-FFF2-40B4-BE49-F238E27FC236}">
                  <a16:creationId xmlns:a16="http://schemas.microsoft.com/office/drawing/2014/main" id="{EDB4AAC9-89F4-44B7-8EF2-0DFDAF63ABF7}"/>
                </a:ext>
              </a:extLst>
            </p:cNvPr>
            <p:cNvSpPr/>
            <p:nvPr/>
          </p:nvSpPr>
          <p:spPr>
            <a:xfrm>
              <a:off x="6549086" y="2420553"/>
              <a:ext cx="5130555" cy="1803567"/>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622300">
                <a:spcBef>
                  <a:spcPct val="0"/>
                </a:spcBef>
              </a:pPr>
              <a:r>
                <a:rPr lang="en-GB" sz="2000" dirty="0"/>
                <a:t>CAT prepares a draft opinion on each ATMP application submitted to the EMA, before the Committee for Medicinal Products for Human Use (CHMP) adopts a final opinion on the marketing authorisation of the medicine concerned.</a:t>
              </a:r>
              <a:endParaRPr lang="en-US" sz="2000" kern="1200" dirty="0"/>
            </a:p>
          </p:txBody>
        </p:sp>
        <p:sp>
          <p:nvSpPr>
            <p:cNvPr id="11" name="Rectangle: Rounded Corners 10">
              <a:extLst>
                <a:ext uri="{FF2B5EF4-FFF2-40B4-BE49-F238E27FC236}">
                  <a16:creationId xmlns:a16="http://schemas.microsoft.com/office/drawing/2014/main" id="{5F0BC5E9-38A2-4BB0-A958-DAA23438C9F5}"/>
                </a:ext>
              </a:extLst>
            </p:cNvPr>
            <p:cNvSpPr/>
            <p:nvPr/>
          </p:nvSpPr>
          <p:spPr>
            <a:xfrm>
              <a:off x="5194300" y="4557429"/>
              <a:ext cx="6513603" cy="1599737"/>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3" name="Freeform: Shape 12">
              <a:extLst>
                <a:ext uri="{FF2B5EF4-FFF2-40B4-BE49-F238E27FC236}">
                  <a16:creationId xmlns:a16="http://schemas.microsoft.com/office/drawing/2014/main" id="{7A9960D1-E2CE-4547-8A03-DC5919A67469}"/>
                </a:ext>
              </a:extLst>
            </p:cNvPr>
            <p:cNvSpPr/>
            <p:nvPr/>
          </p:nvSpPr>
          <p:spPr>
            <a:xfrm>
              <a:off x="6549086" y="4557430"/>
              <a:ext cx="5130555" cy="1513908"/>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622300">
                <a:spcBef>
                  <a:spcPct val="0"/>
                </a:spcBef>
                <a:spcAft>
                  <a:spcPct val="35000"/>
                </a:spcAft>
              </a:pPr>
              <a:r>
                <a:rPr lang="en-GB" sz="2000" dirty="0"/>
                <a:t>CAT also provides scientific advice and issues scientific recommendation on ATMP classification.</a:t>
              </a:r>
              <a:endParaRPr lang="en-GB" sz="2000" kern="1200" dirty="0"/>
            </a:p>
          </p:txBody>
        </p:sp>
      </p:grpSp>
      <p:sp>
        <p:nvSpPr>
          <p:cNvPr id="17" name="Rectangle: Rounded Corners 16">
            <a:extLst>
              <a:ext uri="{FF2B5EF4-FFF2-40B4-BE49-F238E27FC236}">
                <a16:creationId xmlns:a16="http://schemas.microsoft.com/office/drawing/2014/main" id="{2E9CF343-58CD-4A99-876A-5001D1CEC467}"/>
              </a:ext>
            </a:extLst>
          </p:cNvPr>
          <p:cNvSpPr/>
          <p:nvPr/>
        </p:nvSpPr>
        <p:spPr>
          <a:xfrm>
            <a:off x="693980" y="341527"/>
            <a:ext cx="2788327" cy="5910714"/>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Committee for Advanced Therapies (CAT)</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pic>
        <p:nvPicPr>
          <p:cNvPr id="16" name="Graphic 15" descr="Boardroom">
            <a:extLst>
              <a:ext uri="{FF2B5EF4-FFF2-40B4-BE49-F238E27FC236}">
                <a16:creationId xmlns:a16="http://schemas.microsoft.com/office/drawing/2014/main" id="{D68B875C-7388-4FDD-B846-E4EB0C79B6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5922" y="4846544"/>
            <a:ext cx="1256045" cy="1256045"/>
          </a:xfrm>
          <a:prstGeom prst="rect">
            <a:avLst/>
          </a:prstGeom>
        </p:spPr>
      </p:pic>
      <p:pic>
        <p:nvPicPr>
          <p:cNvPr id="22" name="Graphic 21" descr="Document">
            <a:extLst>
              <a:ext uri="{FF2B5EF4-FFF2-40B4-BE49-F238E27FC236}">
                <a16:creationId xmlns:a16="http://schemas.microsoft.com/office/drawing/2014/main" id="{FF25B91E-46D7-4991-AF20-10A84291AD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6745" y="2836340"/>
            <a:ext cx="914400" cy="914400"/>
          </a:xfrm>
          <a:prstGeom prst="rect">
            <a:avLst/>
          </a:prstGeom>
        </p:spPr>
      </p:pic>
      <p:pic>
        <p:nvPicPr>
          <p:cNvPr id="24" name="Graphic 23" descr="Magnifying glass">
            <a:extLst>
              <a:ext uri="{FF2B5EF4-FFF2-40B4-BE49-F238E27FC236}">
                <a16:creationId xmlns:a16="http://schemas.microsoft.com/office/drawing/2014/main" id="{DB534826-940B-4AA6-9E37-CCACFBB8DC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63199" y="789065"/>
            <a:ext cx="914400" cy="914400"/>
          </a:xfrm>
          <a:prstGeom prst="rect">
            <a:avLst/>
          </a:prstGeom>
        </p:spPr>
      </p:pic>
      <p:pic>
        <p:nvPicPr>
          <p:cNvPr id="28" name="Graphic 27" descr="Customer review">
            <a:extLst>
              <a:ext uri="{FF2B5EF4-FFF2-40B4-BE49-F238E27FC236}">
                <a16:creationId xmlns:a16="http://schemas.microsoft.com/office/drawing/2014/main" id="{93683E9A-1236-4D09-8819-C2A3208351D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98671" y="3718538"/>
            <a:ext cx="1775403" cy="1775403"/>
          </a:xfrm>
          <a:prstGeom prst="rect">
            <a:avLst/>
          </a:prstGeom>
        </p:spPr>
      </p:pic>
      <p:sp>
        <p:nvSpPr>
          <p:cNvPr id="2" name="Footer Placeholder 1">
            <a:extLst>
              <a:ext uri="{FF2B5EF4-FFF2-40B4-BE49-F238E27FC236}">
                <a16:creationId xmlns:a16="http://schemas.microsoft.com/office/drawing/2014/main" id="{BE51E235-E766-42A6-BB22-0D738356E50E}"/>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9841631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693980" y="395417"/>
            <a:ext cx="2788327" cy="5856824"/>
          </a:xfrm>
          <a:prstGeom prst="roundRect">
            <a:avLst>
              <a:gd name="adj" fmla="val 10000"/>
            </a:avLst>
          </a:prstGeom>
          <a:solidFill>
            <a:schemeClr val="accent5"/>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solidFill>
                  <a:schemeClr val="bg1"/>
                </a:solidFill>
              </a:rPr>
              <a:t>Clinical trials</a:t>
            </a:r>
          </a:p>
          <a:p>
            <a:r>
              <a:rPr lang="en-GB" sz="3200" b="1" dirty="0">
                <a:solidFill>
                  <a:schemeClr val="bg1"/>
                </a:solidFill>
              </a:rPr>
              <a:t>of ATMPs</a:t>
            </a: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a:p>
            <a:endParaRPr lang="en-GB" sz="3200" b="1" dirty="0">
              <a:solidFill>
                <a:schemeClr val="bg1"/>
              </a:solidFill>
            </a:endParaRPr>
          </a:p>
        </p:txBody>
      </p:sp>
      <p:grpSp>
        <p:nvGrpSpPr>
          <p:cNvPr id="3" name="Group 2">
            <a:extLst>
              <a:ext uri="{FF2B5EF4-FFF2-40B4-BE49-F238E27FC236}">
                <a16:creationId xmlns:a16="http://schemas.microsoft.com/office/drawing/2014/main" id="{F625BCAE-92FC-41D9-9A22-5FD3175BB9E4}"/>
              </a:ext>
            </a:extLst>
          </p:cNvPr>
          <p:cNvGrpSpPr/>
          <p:nvPr/>
        </p:nvGrpSpPr>
        <p:grpSpPr>
          <a:xfrm>
            <a:off x="4083909" y="423722"/>
            <a:ext cx="7623996" cy="5856823"/>
            <a:chOff x="4078517" y="250861"/>
            <a:chExt cx="14277322" cy="6026051"/>
          </a:xfrm>
        </p:grpSpPr>
        <p:sp>
          <p:nvSpPr>
            <p:cNvPr id="4" name="Rectangle: Rounded Corners 3">
              <a:extLst>
                <a:ext uri="{FF2B5EF4-FFF2-40B4-BE49-F238E27FC236}">
                  <a16:creationId xmlns:a16="http://schemas.microsoft.com/office/drawing/2014/main" id="{83EAAC87-D8CB-4E88-918B-A38AE6A560F6}"/>
                </a:ext>
              </a:extLst>
            </p:cNvPr>
            <p:cNvSpPr/>
            <p:nvPr/>
          </p:nvSpPr>
          <p:spPr>
            <a:xfrm>
              <a:off x="4090086" y="250861"/>
              <a:ext cx="14265751" cy="2267143"/>
            </a:xfrm>
            <a:prstGeom prst="roundRect">
              <a:avLst>
                <a:gd name="adj" fmla="val 10000"/>
              </a:avLst>
            </a:prstGeom>
            <a:solidFill>
              <a:schemeClr val="accent3"/>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6" name="Freeform: Shape 5">
              <a:extLst>
                <a:ext uri="{FF2B5EF4-FFF2-40B4-BE49-F238E27FC236}">
                  <a16:creationId xmlns:a16="http://schemas.microsoft.com/office/drawing/2014/main" id="{FE6A582F-038D-4454-BBEE-2ABCBED33ABC}"/>
                </a:ext>
              </a:extLst>
            </p:cNvPr>
            <p:cNvSpPr/>
            <p:nvPr/>
          </p:nvSpPr>
          <p:spPr>
            <a:xfrm>
              <a:off x="12848877" y="1973388"/>
              <a:ext cx="5506962" cy="1869072"/>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marL="0" lvl="0" indent="0" algn="l" defTabSz="1244600">
                <a:lnSpc>
                  <a:spcPct val="90000"/>
                </a:lnSpc>
                <a:spcBef>
                  <a:spcPct val="0"/>
                </a:spcBef>
                <a:spcAft>
                  <a:spcPct val="35000"/>
                </a:spcAft>
                <a:buNone/>
              </a:pPr>
              <a:endParaRPr lang="en-US" sz="2400" kern="1200" dirty="0"/>
            </a:p>
          </p:txBody>
        </p:sp>
        <p:sp>
          <p:nvSpPr>
            <p:cNvPr id="7" name="Rectangle: Rounded Corners 6">
              <a:extLst>
                <a:ext uri="{FF2B5EF4-FFF2-40B4-BE49-F238E27FC236}">
                  <a16:creationId xmlns:a16="http://schemas.microsoft.com/office/drawing/2014/main" id="{A2B7D52A-7407-421D-9B49-C7AAFB30BE15}"/>
                </a:ext>
              </a:extLst>
            </p:cNvPr>
            <p:cNvSpPr/>
            <p:nvPr/>
          </p:nvSpPr>
          <p:spPr>
            <a:xfrm>
              <a:off x="4078517" y="4618228"/>
              <a:ext cx="14277316" cy="1658684"/>
            </a:xfrm>
            <a:prstGeom prst="roundRect">
              <a:avLst>
                <a:gd name="adj" fmla="val 10000"/>
              </a:avLst>
            </a:prstGeom>
            <a:solidFill>
              <a:schemeClr val="accent4"/>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GB" dirty="0"/>
            </a:p>
          </p:txBody>
        </p:sp>
        <p:sp>
          <p:nvSpPr>
            <p:cNvPr id="10" name="Freeform: Shape 9">
              <a:extLst>
                <a:ext uri="{FF2B5EF4-FFF2-40B4-BE49-F238E27FC236}">
                  <a16:creationId xmlns:a16="http://schemas.microsoft.com/office/drawing/2014/main" id="{8CF3325A-6E27-4F38-B827-4D79929AD676}"/>
                </a:ext>
              </a:extLst>
            </p:cNvPr>
            <p:cNvSpPr/>
            <p:nvPr/>
          </p:nvSpPr>
          <p:spPr>
            <a:xfrm>
              <a:off x="7193203" y="4662218"/>
              <a:ext cx="11162634" cy="1584961"/>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defTabSz="1244600">
                <a:lnSpc>
                  <a:spcPct val="90000"/>
                </a:lnSpc>
                <a:spcBef>
                  <a:spcPct val="0"/>
                </a:spcBef>
                <a:spcAft>
                  <a:spcPct val="35000"/>
                </a:spcAft>
                <a:tabLst>
                  <a:tab pos="2862263" algn="l"/>
                </a:tabLst>
              </a:pPr>
              <a:r>
                <a:rPr lang="en-GB" sz="2200" dirty="0"/>
                <a:t>General principles of good clinical practice and good manufacturing practice apply to trials involving ATMPs. Additional g</a:t>
              </a:r>
              <a:r>
                <a:rPr lang="en-GB" sz="2200" kern="1200" dirty="0">
                  <a:solidFill>
                    <a:schemeClr val="bg1"/>
                  </a:solidFill>
                </a:rPr>
                <a:t>uidelines are available on </a:t>
              </a:r>
              <a:r>
                <a:rPr lang="en-GB" sz="2200" kern="1200" dirty="0">
                  <a:solidFill>
                    <a:schemeClr val="bg1"/>
                  </a:solidFill>
                  <a:hlinkClick r:id="rId3">
                    <a:extLst>
                      <a:ext uri="{A12FA001-AC4F-418D-AE19-62706E023703}">
                        <ahyp:hlinkClr xmlns:ahyp="http://schemas.microsoft.com/office/drawing/2018/hyperlinkcolor" val="tx"/>
                      </a:ext>
                    </a:extLst>
                  </a:hlinkClick>
                </a:rPr>
                <a:t>GMP</a:t>
              </a:r>
              <a:r>
                <a:rPr lang="en-GB" sz="2200" kern="1200" dirty="0">
                  <a:solidFill>
                    <a:schemeClr val="bg1"/>
                  </a:solidFill>
                </a:rPr>
                <a:t> and </a:t>
              </a:r>
              <a:r>
                <a:rPr lang="en-GB" sz="2200" kern="1200" dirty="0">
                  <a:solidFill>
                    <a:schemeClr val="bg1"/>
                  </a:solidFill>
                  <a:hlinkClick r:id="rId4">
                    <a:extLst>
                      <a:ext uri="{A12FA001-AC4F-418D-AE19-62706E023703}">
                        <ahyp:hlinkClr xmlns:ahyp="http://schemas.microsoft.com/office/drawing/2018/hyperlinkcolor" val="tx"/>
                      </a:ext>
                    </a:extLst>
                  </a:hlinkClick>
                </a:rPr>
                <a:t>GCP</a:t>
              </a:r>
              <a:r>
                <a:rPr lang="en-GB" sz="2200" kern="1200" dirty="0">
                  <a:solidFill>
                    <a:schemeClr val="bg1"/>
                  </a:solidFill>
                </a:rPr>
                <a:t> specific to ATMPs.</a:t>
              </a:r>
              <a:endParaRPr lang="en-US" sz="2200" kern="1200" dirty="0">
                <a:solidFill>
                  <a:schemeClr val="bg1"/>
                </a:solidFill>
              </a:endParaRPr>
            </a:p>
          </p:txBody>
        </p:sp>
      </p:grpSp>
      <p:sp>
        <p:nvSpPr>
          <p:cNvPr id="13" name="Rectangle: Rounded Corners 12">
            <a:extLst>
              <a:ext uri="{FF2B5EF4-FFF2-40B4-BE49-F238E27FC236}">
                <a16:creationId xmlns:a16="http://schemas.microsoft.com/office/drawing/2014/main" id="{7D3C5640-DE12-47E2-8480-4F820010F6C2}"/>
              </a:ext>
            </a:extLst>
          </p:cNvPr>
          <p:cNvSpPr/>
          <p:nvPr/>
        </p:nvSpPr>
        <p:spPr>
          <a:xfrm>
            <a:off x="4090084" y="2920208"/>
            <a:ext cx="7617818" cy="1455222"/>
          </a:xfrm>
          <a:prstGeom prst="roundRect">
            <a:avLst>
              <a:gd name="adj" fmla="val 10000"/>
            </a:avLst>
          </a:prstGeom>
          <a:solidFill>
            <a:schemeClr val="accent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4" name="Freeform: Shape 13">
            <a:extLst>
              <a:ext uri="{FF2B5EF4-FFF2-40B4-BE49-F238E27FC236}">
                <a16:creationId xmlns:a16="http://schemas.microsoft.com/office/drawing/2014/main" id="{4765AB99-2801-4CD7-8874-E92A72E20E15}"/>
              </a:ext>
            </a:extLst>
          </p:cNvPr>
          <p:cNvSpPr/>
          <p:nvPr/>
        </p:nvSpPr>
        <p:spPr>
          <a:xfrm>
            <a:off x="5747131" y="2911567"/>
            <a:ext cx="5960773" cy="1540452"/>
          </a:xfrm>
          <a:custGeom>
            <a:avLst/>
            <a:gdLst>
              <a:gd name="connsiteX0" fmla="*/ 0 w 4703047"/>
              <a:gd name="connsiteY0" fmla="*/ 0 h 2832959"/>
              <a:gd name="connsiteX1" fmla="*/ 4703047 w 4703047"/>
              <a:gd name="connsiteY1" fmla="*/ 0 h 2832959"/>
              <a:gd name="connsiteX2" fmla="*/ 4703047 w 4703047"/>
              <a:gd name="connsiteY2" fmla="*/ 2832959 h 2832959"/>
              <a:gd name="connsiteX3" fmla="*/ 0 w 4703047"/>
              <a:gd name="connsiteY3" fmla="*/ 2832959 h 2832959"/>
              <a:gd name="connsiteX4" fmla="*/ 0 w 4703047"/>
              <a:gd name="connsiteY4" fmla="*/ 0 h 2832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3047" h="2832959">
                <a:moveTo>
                  <a:pt x="0" y="0"/>
                </a:moveTo>
                <a:lnTo>
                  <a:pt x="4703047" y="0"/>
                </a:lnTo>
                <a:lnTo>
                  <a:pt x="4703047" y="2832959"/>
                </a:lnTo>
                <a:lnTo>
                  <a:pt x="0" y="28329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299822" tIns="299822" rIns="299822" bIns="299822" numCol="1" spcCol="1270" anchor="ctr" anchorCtr="0">
            <a:noAutofit/>
          </a:bodyPr>
          <a:lstStyle/>
          <a:p>
            <a:pPr defTabSz="1244600">
              <a:lnSpc>
                <a:spcPct val="90000"/>
              </a:lnSpc>
              <a:spcBef>
                <a:spcPct val="0"/>
              </a:spcBef>
              <a:spcAft>
                <a:spcPct val="35000"/>
              </a:spcAft>
            </a:pPr>
            <a:r>
              <a:rPr lang="en-GB" sz="2200" dirty="0"/>
              <a:t>An </a:t>
            </a:r>
            <a:r>
              <a:rPr lang="en-GB" altLang="en-US" sz="2200" u="sng" dirty="0"/>
              <a:t>A</a:t>
            </a:r>
            <a:r>
              <a:rPr lang="en-GB" altLang="en-US" sz="2200" dirty="0"/>
              <a:t>dvanced </a:t>
            </a:r>
            <a:r>
              <a:rPr lang="en-GB" altLang="en-US" sz="2200" u="sng" dirty="0"/>
              <a:t>T</a:t>
            </a:r>
            <a:r>
              <a:rPr lang="en-GB" altLang="en-US" sz="2200" dirty="0"/>
              <a:t>herapy </a:t>
            </a:r>
            <a:r>
              <a:rPr lang="en-GB" sz="2200" u="sng" dirty="0"/>
              <a:t>I</a:t>
            </a:r>
            <a:r>
              <a:rPr lang="en-GB" sz="2200" dirty="0"/>
              <a:t>nvestigational </a:t>
            </a:r>
            <a:r>
              <a:rPr lang="en-GB" sz="2200" u="sng" dirty="0"/>
              <a:t>M</a:t>
            </a:r>
            <a:r>
              <a:rPr lang="en-GB" sz="2200" dirty="0"/>
              <a:t>edicinal </a:t>
            </a:r>
            <a:r>
              <a:rPr lang="en-GB" sz="2200" u="sng" dirty="0"/>
              <a:t>P</a:t>
            </a:r>
            <a:r>
              <a:rPr lang="en-GB" sz="2200" dirty="0"/>
              <a:t>roduct (ATIMP) is an ATMP which is tested or used in a clinical trial.</a:t>
            </a:r>
          </a:p>
        </p:txBody>
      </p:sp>
      <p:pic>
        <p:nvPicPr>
          <p:cNvPr id="18" name="Graphic 17" descr="Document">
            <a:extLst>
              <a:ext uri="{FF2B5EF4-FFF2-40B4-BE49-F238E27FC236}">
                <a16:creationId xmlns:a16="http://schemas.microsoft.com/office/drawing/2014/main" id="{807B0830-F959-4885-8144-29A38BDB80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2072" y="4799958"/>
            <a:ext cx="1242273" cy="1242273"/>
          </a:xfrm>
          <a:prstGeom prst="rect">
            <a:avLst/>
          </a:prstGeom>
        </p:spPr>
      </p:pic>
      <p:pic>
        <p:nvPicPr>
          <p:cNvPr id="20" name="Graphic 19" descr="IV">
            <a:extLst>
              <a:ext uri="{FF2B5EF4-FFF2-40B4-BE49-F238E27FC236}">
                <a16:creationId xmlns:a16="http://schemas.microsoft.com/office/drawing/2014/main" id="{28EE9280-AF22-4DC3-A048-D58BAA380F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22072" y="3191125"/>
            <a:ext cx="1123182" cy="1123182"/>
          </a:xfrm>
          <a:prstGeom prst="rect">
            <a:avLst/>
          </a:prstGeom>
        </p:spPr>
      </p:pic>
      <p:sp>
        <p:nvSpPr>
          <p:cNvPr id="23" name="Rectangle 22" descr="Doctor">
            <a:extLst>
              <a:ext uri="{FF2B5EF4-FFF2-40B4-BE49-F238E27FC236}">
                <a16:creationId xmlns:a16="http://schemas.microsoft.com/office/drawing/2014/main" id="{F57145A8-4C88-411C-9FF6-814066BBCE85}"/>
              </a:ext>
            </a:extLst>
          </p:cNvPr>
          <p:cNvSpPr/>
          <p:nvPr/>
        </p:nvSpPr>
        <p:spPr>
          <a:xfrm>
            <a:off x="1030432" y="3248752"/>
            <a:ext cx="1922831" cy="190164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FF19A554-515D-4F28-AA48-719CB1A4F91D}"/>
              </a:ext>
            </a:extLst>
          </p:cNvPr>
          <p:cNvSpPr/>
          <p:nvPr/>
        </p:nvSpPr>
        <p:spPr>
          <a:xfrm>
            <a:off x="5834741" y="423722"/>
            <a:ext cx="5663280" cy="2195191"/>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914400">
              <a:defRPr/>
            </a:pPr>
            <a:r>
              <a:rPr lang="en-GB" sz="2200" dirty="0"/>
              <a:t>The conduct of clinical trials on medicinal products for human use are regulated under Directives 2001/20/EC and 2005/28/EC.</a:t>
            </a:r>
          </a:p>
          <a:p>
            <a:pPr lvl="0" defTabSz="914400">
              <a:spcBef>
                <a:spcPts val="600"/>
              </a:spcBef>
              <a:defRPr/>
            </a:pPr>
            <a:r>
              <a:rPr lang="en-GB" sz="2200" dirty="0"/>
              <a:t>These have been transposed in the UK as The Medicines for Human Use (Clinical Trials) Regulations 2004 (SI 2004/1013).</a:t>
            </a:r>
          </a:p>
        </p:txBody>
      </p:sp>
      <p:pic>
        <p:nvPicPr>
          <p:cNvPr id="9" name="Graphic 8" descr="Stethoscope">
            <a:extLst>
              <a:ext uri="{FF2B5EF4-FFF2-40B4-BE49-F238E27FC236}">
                <a16:creationId xmlns:a16="http://schemas.microsoft.com/office/drawing/2014/main" id="{07E25CB5-A503-440D-AEA3-00D5767437E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94975" y="1027747"/>
            <a:ext cx="1177376" cy="1177376"/>
          </a:xfrm>
          <a:prstGeom prst="rect">
            <a:avLst/>
          </a:prstGeom>
        </p:spPr>
      </p:pic>
      <p:sp>
        <p:nvSpPr>
          <p:cNvPr id="2" name="Footer Placeholder 1">
            <a:extLst>
              <a:ext uri="{FF2B5EF4-FFF2-40B4-BE49-F238E27FC236}">
                <a16:creationId xmlns:a16="http://schemas.microsoft.com/office/drawing/2014/main" id="{14927242-ECCB-4F63-96CD-80797B3C47CE}"/>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8873436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DC777-A9CD-4032-8384-9E9B319D8C6F}"/>
              </a:ext>
            </a:extLst>
          </p:cNvPr>
          <p:cNvSpPr>
            <a:spLocks noGrp="1"/>
          </p:cNvSpPr>
          <p:nvPr>
            <p:ph type="title"/>
          </p:nvPr>
        </p:nvSpPr>
        <p:spPr/>
        <p:txBody>
          <a:bodyPr/>
          <a:lstStyle/>
          <a:p>
            <a:r>
              <a:rPr lang="en-GB" b="1" dirty="0">
                <a:cs typeface="Times New Roman" panose="02020603050405020304" pitchFamily="18" charset="0"/>
              </a:rPr>
              <a:t>Regulations for gene therapy</a:t>
            </a:r>
          </a:p>
        </p:txBody>
      </p:sp>
      <p:sp>
        <p:nvSpPr>
          <p:cNvPr id="3" name="Content Placeholder 2">
            <a:extLst>
              <a:ext uri="{FF2B5EF4-FFF2-40B4-BE49-F238E27FC236}">
                <a16:creationId xmlns:a16="http://schemas.microsoft.com/office/drawing/2014/main" id="{E96ECE25-A962-4DDA-86E4-0A62FAE1D641}"/>
              </a:ext>
            </a:extLst>
          </p:cNvPr>
          <p:cNvSpPr>
            <a:spLocks noGrp="1"/>
          </p:cNvSpPr>
          <p:nvPr>
            <p:ph idx="1"/>
          </p:nvPr>
        </p:nvSpPr>
        <p:spPr>
          <a:xfrm>
            <a:off x="838200" y="1844675"/>
            <a:ext cx="10515600" cy="3943795"/>
          </a:xfrm>
        </p:spPr>
        <p:txBody>
          <a:bodyPr>
            <a:normAutofit/>
          </a:bodyPr>
          <a:lstStyle/>
          <a:p>
            <a:pPr marL="0" indent="0">
              <a:buNone/>
            </a:pPr>
            <a:r>
              <a:rPr lang="en-GB" sz="2000" dirty="0"/>
              <a:t>Investigational Medicinal Product (IMP) gene therapy medicinal products are regulated by the MHRA and Health and Safety Executive (HSE).</a:t>
            </a:r>
          </a:p>
          <a:p>
            <a:pPr marL="0" indent="0">
              <a:buNone/>
            </a:pPr>
            <a:r>
              <a:rPr lang="en-GB" sz="2000" dirty="0"/>
              <a:t>Licensed GTMPs are governed by the medicines regulators only.</a:t>
            </a:r>
          </a:p>
          <a:p>
            <a:pPr marL="0" indent="0">
              <a:buNone/>
            </a:pPr>
            <a:r>
              <a:rPr lang="en-GB" sz="2000" dirty="0"/>
              <a:t>If the therapeutic product has been genetically modified, the Genetically Modified Organisms (Contained Use) Regulations 2014 will apply. </a:t>
            </a:r>
          </a:p>
          <a:p>
            <a:pPr marL="0" indent="0">
              <a:buNone/>
            </a:pPr>
            <a:endParaRPr lang="en-GB" sz="2000" dirty="0"/>
          </a:p>
          <a:p>
            <a:pPr marL="0" indent="0">
              <a:buNone/>
            </a:pPr>
            <a:r>
              <a:rPr lang="en-GB" sz="2000" dirty="0"/>
              <a:t>Gene therapies are classified according to their potential to cause disease:</a:t>
            </a:r>
          </a:p>
          <a:p>
            <a:pPr marL="0" indent="0">
              <a:buNone/>
            </a:pPr>
            <a:r>
              <a:rPr lang="en-GB" sz="2000" dirty="0"/>
              <a:t>	biosafety class 1 therapies do not cause human disease and are of negligible or low risk</a:t>
            </a:r>
          </a:p>
          <a:p>
            <a:pPr marL="0" indent="0">
              <a:buNone/>
            </a:pPr>
            <a:r>
              <a:rPr lang="en-GB" sz="2000" dirty="0"/>
              <a:t>	biosafety class 2 therapies have a low risk of causing human disease.</a:t>
            </a:r>
          </a:p>
          <a:p>
            <a:pPr marL="0" indent="0">
              <a:buNone/>
            </a:pPr>
            <a:endParaRPr lang="en-GB" sz="1900" dirty="0"/>
          </a:p>
        </p:txBody>
      </p:sp>
      <p:pic>
        <p:nvPicPr>
          <p:cNvPr id="5" name="Content Placeholder 4">
            <a:extLst>
              <a:ext uri="{FF2B5EF4-FFF2-40B4-BE49-F238E27FC236}">
                <a16:creationId xmlns:a16="http://schemas.microsoft.com/office/drawing/2014/main" id="{B2187329-5CE1-4BA6-9F87-470124FABB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6" name="TextBox 5">
            <a:hlinkClick r:id="rId4"/>
            <a:extLst>
              <a:ext uri="{FF2B5EF4-FFF2-40B4-BE49-F238E27FC236}">
                <a16:creationId xmlns:a16="http://schemas.microsoft.com/office/drawing/2014/main" id="{6396E3E5-FBFF-48C4-A8A8-5B07B1E180B8}"/>
              </a:ext>
            </a:extLst>
          </p:cNvPr>
          <p:cNvSpPr txBox="1"/>
          <p:nvPr/>
        </p:nvSpPr>
        <p:spPr>
          <a:xfrm>
            <a:off x="838200" y="5431679"/>
            <a:ext cx="4438650" cy="1021556"/>
          </a:xfrm>
          <a:prstGeom prst="roundRect">
            <a:avLst/>
          </a:prstGeom>
          <a:solidFill>
            <a:schemeClr val="accent2"/>
          </a:solidFill>
        </p:spPr>
        <p:txBody>
          <a:bodyPr wrap="square" rtlCol="0">
            <a:spAutoFit/>
          </a:bodyPr>
          <a:lstStyle/>
          <a:p>
            <a:r>
              <a:rPr lang="en-GB" b="1" dirty="0">
                <a:solidFill>
                  <a:schemeClr val="bg1"/>
                </a:solidFill>
              </a:rPr>
              <a:t>Click for Pan-UK Pharmacy Working Group guidance on ’Requirements for Governance and Preparation of Gene Therapy’</a:t>
            </a:r>
          </a:p>
        </p:txBody>
      </p:sp>
      <p:sp>
        <p:nvSpPr>
          <p:cNvPr id="4" name="Footer Placeholder 3">
            <a:extLst>
              <a:ext uri="{FF2B5EF4-FFF2-40B4-BE49-F238E27FC236}">
                <a16:creationId xmlns:a16="http://schemas.microsoft.com/office/drawing/2014/main" id="{57F173AA-1830-4055-9018-83FA0F2F7A03}"/>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5587628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frontiersin.org/files/Articles/409353/fbioe-06-00130-HTML-r1/image_m/fbioe-06-00130-g001.jpg">
            <a:extLst>
              <a:ext uri="{FF2B5EF4-FFF2-40B4-BE49-F238E27FC236}">
                <a16:creationId xmlns:a16="http://schemas.microsoft.com/office/drawing/2014/main" id="{8BBC0CA4-188C-4C70-9C72-3CDC51C7E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83" y="564100"/>
            <a:ext cx="9403034" cy="61035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4FDEB2-BC30-4C16-BCA6-EC8EF0E0192E}"/>
              </a:ext>
            </a:extLst>
          </p:cNvPr>
          <p:cNvSpPr/>
          <p:nvPr/>
        </p:nvSpPr>
        <p:spPr>
          <a:xfrm>
            <a:off x="2282273" y="6324678"/>
            <a:ext cx="3486532" cy="338554"/>
          </a:xfrm>
          <a:prstGeom prst="rect">
            <a:avLst/>
          </a:prstGeom>
        </p:spPr>
        <p:txBody>
          <a:bodyPr wrap="none">
            <a:spAutoFit/>
          </a:bodyPr>
          <a:lstStyle/>
          <a:p>
            <a:r>
              <a:rPr lang="en-GB" sz="1600" dirty="0"/>
              <a:t>Yu </a:t>
            </a:r>
            <a:r>
              <a:rPr lang="en-GB" sz="1600" i="1" dirty="0"/>
              <a:t>et al. </a:t>
            </a:r>
            <a:r>
              <a:rPr lang="en-GB" sz="1600" dirty="0"/>
              <a:t>(2018) Front </a:t>
            </a:r>
            <a:r>
              <a:rPr lang="en-GB" sz="1600" dirty="0" err="1"/>
              <a:t>Bioeng</a:t>
            </a:r>
            <a:r>
              <a:rPr lang="en-GB" sz="1600" dirty="0"/>
              <a:t> </a:t>
            </a:r>
            <a:r>
              <a:rPr lang="en-GB" sz="1600" dirty="0" err="1"/>
              <a:t>Biotechnol</a:t>
            </a:r>
            <a:endParaRPr lang="en-GB" sz="1600" dirty="0"/>
          </a:p>
        </p:txBody>
      </p:sp>
      <p:sp>
        <p:nvSpPr>
          <p:cNvPr id="2" name="Rectangle 1">
            <a:extLst>
              <a:ext uri="{FF2B5EF4-FFF2-40B4-BE49-F238E27FC236}">
                <a16:creationId xmlns:a16="http://schemas.microsoft.com/office/drawing/2014/main" id="{8FCDF1F4-5A30-4B4C-9C5C-DBA6D05B82D5}"/>
              </a:ext>
            </a:extLst>
          </p:cNvPr>
          <p:cNvSpPr/>
          <p:nvPr/>
        </p:nvSpPr>
        <p:spPr>
          <a:xfrm>
            <a:off x="366583" y="194768"/>
            <a:ext cx="7677665" cy="369332"/>
          </a:xfrm>
          <a:prstGeom prst="rect">
            <a:avLst/>
          </a:prstGeom>
        </p:spPr>
        <p:txBody>
          <a:bodyPr wrap="square">
            <a:spAutoFit/>
          </a:bodyPr>
          <a:lstStyle/>
          <a:p>
            <a:r>
              <a:rPr lang="en-GB" b="1" dirty="0"/>
              <a:t>Successes and failures in the commercialisation of ATMPs in the EU</a:t>
            </a:r>
          </a:p>
        </p:txBody>
      </p:sp>
      <p:sp>
        <p:nvSpPr>
          <p:cNvPr id="3" name="Footer Placeholder 2">
            <a:extLst>
              <a:ext uri="{FF2B5EF4-FFF2-40B4-BE49-F238E27FC236}">
                <a16:creationId xmlns:a16="http://schemas.microsoft.com/office/drawing/2014/main" id="{5DD98A78-B6EC-4B31-8EDA-95767559665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7765810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CFB3199-A743-452C-8AB4-5E5E62894818}"/>
              </a:ext>
            </a:extLst>
          </p:cNvPr>
          <p:cNvGraphicFramePr>
            <a:graphicFrameLocks noGrp="1"/>
          </p:cNvGraphicFramePr>
          <p:nvPr>
            <p:extLst>
              <p:ext uri="{D42A27DB-BD31-4B8C-83A1-F6EECF244321}">
                <p14:modId xmlns:p14="http://schemas.microsoft.com/office/powerpoint/2010/main" val="855153916"/>
              </p:ext>
            </p:extLst>
          </p:nvPr>
        </p:nvGraphicFramePr>
        <p:xfrm>
          <a:off x="500384" y="801720"/>
          <a:ext cx="11280226" cy="5374756"/>
        </p:xfrm>
        <a:graphic>
          <a:graphicData uri="http://schemas.openxmlformats.org/drawingml/2006/table">
            <a:tbl>
              <a:tblPr firstRow="1" firstCol="1" bandRow="1">
                <a:tableStyleId>{5A111915-BE36-4E01-A7E5-04B1672EAD32}</a:tableStyleId>
              </a:tblPr>
              <a:tblGrid>
                <a:gridCol w="468000">
                  <a:extLst>
                    <a:ext uri="{9D8B030D-6E8A-4147-A177-3AD203B41FA5}">
                      <a16:colId xmlns:a16="http://schemas.microsoft.com/office/drawing/2014/main" val="569625439"/>
                    </a:ext>
                  </a:extLst>
                </a:gridCol>
                <a:gridCol w="2445701">
                  <a:extLst>
                    <a:ext uri="{9D8B030D-6E8A-4147-A177-3AD203B41FA5}">
                      <a16:colId xmlns:a16="http://schemas.microsoft.com/office/drawing/2014/main" val="1047078951"/>
                    </a:ext>
                  </a:extLst>
                </a:gridCol>
                <a:gridCol w="1370299">
                  <a:extLst>
                    <a:ext uri="{9D8B030D-6E8A-4147-A177-3AD203B41FA5}">
                      <a16:colId xmlns:a16="http://schemas.microsoft.com/office/drawing/2014/main" val="481619688"/>
                    </a:ext>
                  </a:extLst>
                </a:gridCol>
                <a:gridCol w="5127483">
                  <a:extLst>
                    <a:ext uri="{9D8B030D-6E8A-4147-A177-3AD203B41FA5}">
                      <a16:colId xmlns:a16="http://schemas.microsoft.com/office/drawing/2014/main" val="3237555016"/>
                    </a:ext>
                  </a:extLst>
                </a:gridCol>
                <a:gridCol w="1868743">
                  <a:extLst>
                    <a:ext uri="{9D8B030D-6E8A-4147-A177-3AD203B41FA5}">
                      <a16:colId xmlns:a16="http://schemas.microsoft.com/office/drawing/2014/main" val="3686461406"/>
                    </a:ext>
                  </a:extLst>
                </a:gridCol>
              </a:tblGrid>
              <a:tr h="365716">
                <a:tc>
                  <a:txBody>
                    <a:bodyPr/>
                    <a:lstStyle/>
                    <a:p>
                      <a:pPr algn="l">
                        <a:spcBef>
                          <a:spcPts val="960"/>
                        </a:spcBef>
                        <a:spcAft>
                          <a:spcPts val="0"/>
                        </a:spcAft>
                      </a:pPr>
                      <a:endParaRPr lang="en-GB" sz="1400" dirty="0">
                        <a:solidFill>
                          <a:schemeClr val="bg1"/>
                        </a:solidFill>
                        <a:effectLst/>
                        <a:latin typeface="Times New Roman" panose="02020603050405020304" pitchFamily="18" charset="0"/>
                        <a:ea typeface="+mn-ea"/>
                        <a:cs typeface="Times New Roman" panose="02020603050405020304" pitchFamily="18" charset="0"/>
                      </a:endParaRP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Product</a:t>
                      </a: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Company</a:t>
                      </a: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Description/indication</a:t>
                      </a:r>
                    </a:p>
                  </a:txBody>
                  <a:tcPr marL="60614" marR="60614" marT="0" marB="0" anchor="ctr"/>
                </a:tc>
                <a:tc>
                  <a:txBody>
                    <a:bodyPr/>
                    <a:lstStyle/>
                    <a:p>
                      <a:pPr algn="l">
                        <a:spcBef>
                          <a:spcPts val="960"/>
                        </a:spcBef>
                        <a:spcAft>
                          <a:spcPts val="0"/>
                        </a:spcAft>
                      </a:pPr>
                      <a:r>
                        <a:rPr lang="en-GB" sz="1400" b="1" kern="1200" dirty="0">
                          <a:solidFill>
                            <a:schemeClr val="bg1"/>
                          </a:solidFill>
                          <a:effectLst/>
                          <a:latin typeface="+mn-lt"/>
                          <a:ea typeface="+mn-ea"/>
                          <a:cs typeface="+mn-cs"/>
                        </a:rPr>
                        <a:t>MA granted</a:t>
                      </a:r>
                    </a:p>
                  </a:txBody>
                  <a:tcPr marL="60614" marR="60614" marT="0" marB="0" anchor="ctr"/>
                </a:tc>
                <a:extLst>
                  <a:ext uri="{0D108BD9-81ED-4DB2-BD59-A6C34878D82A}">
                    <a16:rowId xmlns:a16="http://schemas.microsoft.com/office/drawing/2014/main" val="1569784695"/>
                  </a:ext>
                </a:extLst>
              </a:tr>
              <a:tr h="0">
                <a:tc rowSpan="6">
                  <a:txBody>
                    <a:bodyPr/>
                    <a:lstStyle/>
                    <a:p>
                      <a:pPr marL="0" marR="0" lvl="0" indent="0" algn="ctr" defTabSz="914400" rtl="0" eaLnBrk="1" fontAlgn="auto" latinLnBrk="0" hangingPunct="1">
                        <a:lnSpc>
                          <a:spcPct val="100000"/>
                        </a:lnSpc>
                        <a:spcBef>
                          <a:spcPts val="960"/>
                        </a:spcBef>
                        <a:spcAft>
                          <a:spcPts val="0"/>
                        </a:spcAft>
                        <a:buClrTx/>
                        <a:buSzTx/>
                        <a:buFontTx/>
                        <a:buNone/>
                        <a:tabLst/>
                        <a:defRPr/>
                      </a:pPr>
                      <a:r>
                        <a:rPr lang="en-GB" sz="1400" b="1" kern="1200" dirty="0">
                          <a:solidFill>
                            <a:schemeClr val="bg1"/>
                          </a:solidFill>
                          <a:effectLst/>
                          <a:latin typeface="+mn-lt"/>
                          <a:ea typeface="+mn-ea"/>
                          <a:cs typeface="+mn-cs"/>
                        </a:rPr>
                        <a:t>Gene therapy</a:t>
                      </a:r>
                    </a:p>
                  </a:txBody>
                  <a:tcPr marL="60614" marR="60614" marT="0" marB="0" vert="vert270" anchor="ctr">
                    <a:lnB w="12700" cap="flat" cmpd="sng" algn="ctr">
                      <a:solidFill>
                        <a:schemeClr val="accent5">
                          <a:lumMod val="75000"/>
                        </a:schemeClr>
                      </a:solidFill>
                      <a:prstDash val="solid"/>
                      <a:round/>
                      <a:headEnd type="none" w="med" len="med"/>
                      <a:tailEnd type="none" w="med" len="med"/>
                    </a:lnB>
                    <a:solidFill>
                      <a:srgbClr val="5B9BD5"/>
                    </a:solidFill>
                  </a:tcPr>
                </a:tc>
                <a:tc>
                  <a:txBody>
                    <a:bodyPr/>
                    <a:lstStyle/>
                    <a:p>
                      <a:pPr algn="l">
                        <a:spcBef>
                          <a:spcPts val="960"/>
                        </a:spcBef>
                        <a:spcAft>
                          <a:spcPts val="0"/>
                        </a:spcAft>
                      </a:pPr>
                      <a:r>
                        <a:rPr lang="en-GB" sz="1400" b="0" kern="1200" dirty="0" err="1">
                          <a:solidFill>
                            <a:sysClr val="windowText" lastClr="000000"/>
                          </a:solidFill>
                          <a:effectLst/>
                          <a:latin typeface="+mn-lt"/>
                          <a:ea typeface="+mn-ea"/>
                          <a:cs typeface="+mn-cs"/>
                        </a:rPr>
                        <a:t>Yescarta</a:t>
                      </a:r>
                      <a:r>
                        <a:rPr lang="en-GB" sz="1400" dirty="0">
                          <a:solidFill>
                            <a:sysClr val="windowText" lastClr="000000"/>
                          </a:solidFill>
                          <a:effectLst/>
                        </a:rPr>
                        <a:t>®</a:t>
                      </a:r>
                      <a:r>
                        <a:rPr lang="en-GB" sz="1400" b="0" kern="1200" dirty="0">
                          <a:solidFill>
                            <a:sysClr val="windowText" lastClr="000000"/>
                          </a:solidFill>
                          <a:effectLst/>
                          <a:latin typeface="+mn-lt"/>
                          <a:ea typeface="+mn-ea"/>
                          <a:cs typeface="+mn-cs"/>
                        </a:rPr>
                        <a:t> (</a:t>
                      </a:r>
                      <a:r>
                        <a:rPr lang="en-GB" sz="1400" b="0" kern="1200" dirty="0" err="1">
                          <a:solidFill>
                            <a:sysClr val="windowText" lastClr="000000"/>
                          </a:solidFill>
                          <a:effectLst/>
                          <a:latin typeface="+mn-lt"/>
                          <a:ea typeface="+mn-ea"/>
                          <a:cs typeface="+mn-cs"/>
                        </a:rPr>
                        <a:t>Axicabtagene</a:t>
                      </a:r>
                      <a:r>
                        <a:rPr lang="en-GB" sz="1400" b="0" kern="1200" dirty="0">
                          <a:solidFill>
                            <a:sysClr val="windowText" lastClr="000000"/>
                          </a:solidFill>
                          <a:effectLst/>
                          <a:latin typeface="+mn-lt"/>
                          <a:ea typeface="+mn-ea"/>
                          <a:cs typeface="+mn-cs"/>
                        </a:rPr>
                        <a:t> </a:t>
                      </a:r>
                      <a:r>
                        <a:rPr lang="en-GB" sz="1400" b="0" kern="1200" dirty="0" err="1">
                          <a:solidFill>
                            <a:sysClr val="windowText" lastClr="000000"/>
                          </a:solidFill>
                          <a:effectLst/>
                          <a:latin typeface="+mn-lt"/>
                          <a:ea typeface="+mn-ea"/>
                          <a:cs typeface="+mn-cs"/>
                        </a:rPr>
                        <a:t>Ciloleucel</a:t>
                      </a:r>
                      <a:r>
                        <a:rPr lang="en-GB" sz="1400" b="0" kern="1200" dirty="0">
                          <a:solidFill>
                            <a:sysClr val="windowText" lastClr="000000"/>
                          </a:solidFill>
                          <a:effectLst/>
                          <a:latin typeface="+mn-lt"/>
                          <a:ea typeface="+mn-ea"/>
                          <a:cs typeface="+mn-cs"/>
                        </a:rPr>
                        <a:t>)</a:t>
                      </a: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kern="1200" dirty="0">
                          <a:solidFill>
                            <a:sysClr val="windowText" lastClr="000000"/>
                          </a:solidFill>
                          <a:effectLst/>
                        </a:rPr>
                        <a:t>Kite Pharma (Gilead)</a:t>
                      </a:r>
                      <a:endParaRPr lang="en-GB" sz="14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r>
                        <a:rPr lang="en-GB" sz="1200" kern="1200" dirty="0">
                          <a:solidFill>
                            <a:sysClr val="windowText" lastClr="000000"/>
                          </a:solidFill>
                          <a:effectLst/>
                        </a:rPr>
                        <a:t>CAR T cell therapy for adults with diffuse large B-cell lymphoma (DLBCL) or adults with primary mediastinal large B-cell lymphoma</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rPr>
                        <a:t>23 Aug 2018</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extLst>
                  <a:ext uri="{0D108BD9-81ED-4DB2-BD59-A6C34878D82A}">
                    <a16:rowId xmlns:a16="http://schemas.microsoft.com/office/drawing/2014/main" val="298404426"/>
                  </a:ext>
                </a:extLst>
              </a:tr>
              <a:tr h="0">
                <a:tc vMerge="1">
                  <a:txBody>
                    <a:bodyPr/>
                    <a:lstStyle/>
                    <a:p>
                      <a:pPr marL="0" marR="0" lvl="0" indent="0" algn="l" defTabSz="914400" rtl="0" eaLnBrk="1" fontAlgn="auto" latinLnBrk="0" hangingPunct="1">
                        <a:lnSpc>
                          <a:spcPct val="100000"/>
                        </a:lnSpc>
                        <a:spcBef>
                          <a:spcPts val="960"/>
                        </a:spcBef>
                        <a:spcAft>
                          <a:spcPts val="0"/>
                        </a:spcAft>
                        <a:buClrTx/>
                        <a:buSzTx/>
                        <a:buFontTx/>
                        <a:buNone/>
                        <a:tabLst/>
                        <a:defRPr/>
                      </a:pPr>
                      <a:endParaRPr lang="en-GB" sz="1800" b="0" i="0" kern="1200" dirty="0">
                        <a:solidFill>
                          <a:schemeClr val="tx1"/>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400" kern="1200" dirty="0" err="1">
                          <a:solidFill>
                            <a:sysClr val="windowText" lastClr="000000"/>
                          </a:solidFill>
                          <a:effectLst/>
                        </a:rPr>
                        <a:t>Kymriah</a:t>
                      </a:r>
                      <a:r>
                        <a:rPr lang="en-GB" sz="1400" dirty="0">
                          <a:solidFill>
                            <a:sysClr val="windowText" lastClr="000000"/>
                          </a:solidFill>
                          <a:effectLst/>
                        </a:rPr>
                        <a:t>®</a:t>
                      </a:r>
                      <a:r>
                        <a:rPr lang="en-GB" sz="1400" kern="1200" dirty="0">
                          <a:solidFill>
                            <a:sysClr val="windowText" lastClr="000000"/>
                          </a:solidFill>
                          <a:effectLst/>
                        </a:rPr>
                        <a:t> </a:t>
                      </a:r>
                      <a:r>
                        <a:rPr lang="en-GB" sz="1400" b="0" kern="1200" dirty="0">
                          <a:solidFill>
                            <a:sysClr val="windowText" lastClr="000000"/>
                          </a:solidFill>
                          <a:effectLst/>
                          <a:latin typeface="+mn-lt"/>
                          <a:ea typeface="+mn-ea"/>
                          <a:cs typeface="+mn-cs"/>
                        </a:rPr>
                        <a:t>(</a:t>
                      </a:r>
                      <a:r>
                        <a:rPr lang="en-GB" sz="1400" b="0" kern="1200" dirty="0" err="1">
                          <a:solidFill>
                            <a:sysClr val="windowText" lastClr="000000"/>
                          </a:solidFill>
                          <a:effectLst/>
                          <a:latin typeface="+mn-lt"/>
                          <a:ea typeface="+mn-ea"/>
                          <a:cs typeface="+mn-cs"/>
                        </a:rPr>
                        <a:t>Tisagenlecleucel</a:t>
                      </a:r>
                      <a:r>
                        <a:rPr lang="en-GB" sz="1400" b="0" kern="1200" dirty="0">
                          <a:solidFill>
                            <a:sysClr val="windowText" lastClr="000000"/>
                          </a:solidFill>
                          <a:effectLst/>
                          <a:latin typeface="+mn-lt"/>
                          <a:ea typeface="+mn-ea"/>
                          <a:cs typeface="+mn-cs"/>
                        </a:rPr>
                        <a:t>)</a:t>
                      </a:r>
                      <a:endParaRPr lang="en-GB" sz="1800" b="0" i="0" kern="1200" dirty="0">
                        <a:solidFill>
                          <a:schemeClr val="tx1"/>
                        </a:solidFill>
                        <a:effectLst/>
                        <a:latin typeface="+mn-lt"/>
                        <a:ea typeface="+mn-ea"/>
                        <a:cs typeface="+mn-cs"/>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kern="1200" dirty="0">
                          <a:solidFill>
                            <a:sysClr val="windowText" lastClr="000000"/>
                          </a:solidFill>
                          <a:effectLst/>
                        </a:rPr>
                        <a:t>Novartis</a:t>
                      </a:r>
                      <a:endParaRPr lang="en-GB" sz="14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0"/>
                        </a:spcBef>
                        <a:spcAft>
                          <a:spcPts val="0"/>
                        </a:spcAft>
                      </a:pPr>
                      <a:r>
                        <a:rPr lang="en-GB" sz="1200" kern="1200" dirty="0">
                          <a:solidFill>
                            <a:sysClr val="windowText" lastClr="000000"/>
                          </a:solidFill>
                          <a:effectLst/>
                        </a:rPr>
                        <a:t>CAR T cell therapy for children &amp; young adults with B-cell acute lymphoblastic leukaemia (B-ALL) or adults with DLBCL</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rPr>
                        <a:t>23 Aug 2018</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extLst>
                  <a:ext uri="{0D108BD9-81ED-4DB2-BD59-A6C34878D82A}">
                    <a16:rowId xmlns:a16="http://schemas.microsoft.com/office/drawing/2014/main" val="1820779656"/>
                  </a:ext>
                </a:extLst>
              </a:tr>
              <a:tr h="0">
                <a:tc vMerge="1">
                  <a:txBody>
                    <a:bodyPr/>
                    <a:lstStyle/>
                    <a:p>
                      <a:endParaRPr lang="en-GB"/>
                    </a:p>
                  </a:txBody>
                  <a:tcPr/>
                </a:tc>
                <a:tc>
                  <a:txBody>
                    <a:bodyPr/>
                    <a:lstStyle/>
                    <a:p>
                      <a:pPr algn="l">
                        <a:spcBef>
                          <a:spcPts val="960"/>
                        </a:spcBef>
                        <a:spcAft>
                          <a:spcPts val="0"/>
                        </a:spcAft>
                      </a:pPr>
                      <a:r>
                        <a:rPr lang="en-GB" sz="1400" kern="1200" dirty="0" err="1">
                          <a:solidFill>
                            <a:sysClr val="windowText" lastClr="000000"/>
                          </a:solidFill>
                          <a:effectLst/>
                          <a:latin typeface="+mn-lt"/>
                          <a:ea typeface="+mn-ea"/>
                          <a:cs typeface="+mn-cs"/>
                        </a:rPr>
                        <a:t>Spinraza</a:t>
                      </a:r>
                      <a:r>
                        <a:rPr lang="en-GB" sz="1400" dirty="0">
                          <a:solidFill>
                            <a:sysClr val="windowText" lastClr="000000"/>
                          </a:solidFill>
                          <a:effectLst/>
                        </a:rPr>
                        <a:t>®</a:t>
                      </a:r>
                      <a:r>
                        <a:rPr lang="en-GB" sz="1400" kern="1200" dirty="0">
                          <a:solidFill>
                            <a:sysClr val="windowText" lastClr="000000"/>
                          </a:solidFill>
                          <a:effectLst/>
                          <a:latin typeface="+mn-lt"/>
                          <a:ea typeface="+mn-ea"/>
                          <a:cs typeface="+mn-cs"/>
                        </a:rPr>
                        <a:t> (</a:t>
                      </a:r>
                      <a:r>
                        <a:rPr lang="en-GB" sz="1400" kern="1200" dirty="0" err="1">
                          <a:solidFill>
                            <a:sysClr val="windowText" lastClr="000000"/>
                          </a:solidFill>
                          <a:effectLst/>
                          <a:latin typeface="+mn-lt"/>
                          <a:ea typeface="+mn-ea"/>
                          <a:cs typeface="+mn-cs"/>
                        </a:rPr>
                        <a:t>Nusinersen</a:t>
                      </a:r>
                      <a:r>
                        <a:rPr lang="en-GB" sz="1400" kern="1200" dirty="0">
                          <a:solidFill>
                            <a:sysClr val="windowText" lastClr="000000"/>
                          </a:solidFill>
                          <a:effectLst/>
                          <a:latin typeface="+mn-lt"/>
                          <a:ea typeface="+mn-ea"/>
                          <a:cs typeface="+mn-cs"/>
                        </a:rPr>
                        <a:t>)</a:t>
                      </a: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kern="1200" dirty="0">
                          <a:solidFill>
                            <a:sysClr val="windowText" lastClr="000000"/>
                          </a:solidFill>
                          <a:effectLst/>
                          <a:latin typeface="+mn-lt"/>
                          <a:ea typeface="+mn-ea"/>
                          <a:cs typeface="+mn-cs"/>
                        </a:rPr>
                        <a:t>Ionis Pharmaceuticals</a:t>
                      </a: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latin typeface="+mn-lt"/>
                          <a:ea typeface="+mn-ea"/>
                          <a:cs typeface="+mn-cs"/>
                        </a:rPr>
                        <a:t>Intrathecal injection of antisense oligonucleotide targeted to the </a:t>
                      </a:r>
                      <a:r>
                        <a:rPr lang="en-GB" sz="1200" i="1" kern="1200" dirty="0">
                          <a:solidFill>
                            <a:sysClr val="windowText" lastClr="000000"/>
                          </a:solidFill>
                          <a:effectLst/>
                          <a:latin typeface="+mn-lt"/>
                          <a:ea typeface="+mn-ea"/>
                          <a:cs typeface="+mn-cs"/>
                        </a:rPr>
                        <a:t>SMN2</a:t>
                      </a:r>
                      <a:r>
                        <a:rPr lang="en-GB" sz="1200" kern="1200" dirty="0">
                          <a:solidFill>
                            <a:sysClr val="windowText" lastClr="000000"/>
                          </a:solidFill>
                          <a:effectLst/>
                          <a:latin typeface="+mn-lt"/>
                          <a:ea typeface="+mn-ea"/>
                          <a:cs typeface="+mn-cs"/>
                        </a:rPr>
                        <a:t> gene for patients with 5q spinal muscular atrophy (SMA)</a:t>
                      </a: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latin typeface="+mn-lt"/>
                          <a:ea typeface="+mn-ea"/>
                          <a:cs typeface="+mn-cs"/>
                        </a:rPr>
                        <a:t>1 June 2017</a:t>
                      </a:r>
                    </a:p>
                  </a:txBody>
                  <a:tcPr marL="60614" marR="60614" marT="0" marB="0" anchor="ctr">
                    <a:solidFill>
                      <a:schemeClr val="bg1"/>
                    </a:solidFill>
                  </a:tcPr>
                </a:tc>
                <a:extLst>
                  <a:ext uri="{0D108BD9-81ED-4DB2-BD59-A6C34878D82A}">
                    <a16:rowId xmlns:a16="http://schemas.microsoft.com/office/drawing/2014/main" val="3930883969"/>
                  </a:ext>
                </a:extLst>
              </a:tr>
              <a:tr h="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err="1">
                          <a:solidFill>
                            <a:sysClr val="windowText" lastClr="000000"/>
                          </a:solidFill>
                          <a:effectLst/>
                        </a:rPr>
                        <a:t>Strimvelis</a:t>
                      </a:r>
                      <a:r>
                        <a:rPr lang="en-GB" sz="1400" dirty="0">
                          <a:solidFill>
                            <a:sysClr val="windowText" lastClr="000000"/>
                          </a:solidFill>
                          <a:effectLst/>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dirty="0">
                          <a:solidFill>
                            <a:sysClr val="windowText" lastClr="000000"/>
                          </a:solidFill>
                          <a:effectLst/>
                        </a:rPr>
                        <a:t>Orchard Therapeutics</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US" sz="1200" i="1" kern="1200" dirty="0">
                          <a:solidFill>
                            <a:sysClr val="windowText" lastClr="000000"/>
                          </a:solidFill>
                          <a:effectLst/>
                          <a:latin typeface="+mn-lt"/>
                          <a:ea typeface="+mn-ea"/>
                          <a:cs typeface="+mn-cs"/>
                        </a:rPr>
                        <a:t>Ex vivo </a:t>
                      </a:r>
                      <a:r>
                        <a:rPr lang="en-US" sz="1200" kern="1200" dirty="0">
                          <a:solidFill>
                            <a:sysClr val="windowText" lastClr="000000"/>
                          </a:solidFill>
                          <a:effectLst/>
                          <a:latin typeface="+mn-lt"/>
                          <a:ea typeface="+mn-ea"/>
                          <a:cs typeface="+mn-cs"/>
                        </a:rPr>
                        <a:t>gene therapy for severe combined immunodeficiency due to adenosine deaminase deficiency (ADA-SCID)</a:t>
                      </a:r>
                      <a:endParaRPr lang="en-GB" sz="1200" kern="1200" dirty="0">
                        <a:solidFill>
                          <a:sysClr val="windowText" lastClr="000000"/>
                        </a:solidFill>
                        <a:effectLst/>
                        <a:latin typeface="+mn-lt"/>
                        <a:ea typeface="+mn-ea"/>
                        <a:cs typeface="+mn-cs"/>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26 May 2016</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3482022628"/>
                  </a:ext>
                </a:extLst>
              </a:tr>
              <a:tr h="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err="1">
                          <a:solidFill>
                            <a:sysClr val="windowText" lastClr="000000"/>
                          </a:solidFill>
                          <a:effectLst/>
                        </a:rPr>
                        <a:t>Imlygic</a:t>
                      </a:r>
                      <a:r>
                        <a:rPr lang="en-GB" sz="1400" dirty="0">
                          <a:solidFill>
                            <a:sysClr val="windowText" lastClr="000000"/>
                          </a:solidFill>
                          <a:effectLst/>
                        </a:rPr>
                        <a:t>® (</a:t>
                      </a:r>
                      <a:r>
                        <a:rPr lang="en-GB" sz="1400" dirty="0" err="1">
                          <a:solidFill>
                            <a:sysClr val="windowText" lastClr="000000"/>
                          </a:solidFill>
                          <a:effectLst/>
                        </a:rPr>
                        <a:t>t</a:t>
                      </a:r>
                      <a:r>
                        <a:rPr lang="en-GB" sz="1400" kern="1200" dirty="0" err="1">
                          <a:solidFill>
                            <a:sysClr val="windowText" lastClr="000000"/>
                          </a:solidFill>
                          <a:effectLst/>
                          <a:latin typeface="+mn-lt"/>
                          <a:ea typeface="+mn-ea"/>
                          <a:cs typeface="+mn-cs"/>
                        </a:rPr>
                        <a:t>alimogene</a:t>
                      </a:r>
                      <a:r>
                        <a:rPr lang="en-GB" sz="1400" kern="1200" dirty="0">
                          <a:solidFill>
                            <a:sysClr val="windowText" lastClr="000000"/>
                          </a:solidFill>
                          <a:effectLst/>
                          <a:latin typeface="+mn-lt"/>
                          <a:ea typeface="+mn-ea"/>
                          <a:cs typeface="+mn-cs"/>
                        </a:rPr>
                        <a:t> </a:t>
                      </a:r>
                      <a:r>
                        <a:rPr lang="en-GB" sz="1400" kern="1200" dirty="0" err="1">
                          <a:solidFill>
                            <a:sysClr val="windowText" lastClr="000000"/>
                          </a:solidFill>
                          <a:effectLst/>
                          <a:latin typeface="+mn-lt"/>
                          <a:ea typeface="+mn-ea"/>
                          <a:cs typeface="+mn-cs"/>
                        </a:rPr>
                        <a:t>laherparepvec</a:t>
                      </a:r>
                      <a:r>
                        <a:rPr lang="en-GB" sz="1400" kern="1200" dirty="0">
                          <a:solidFill>
                            <a:sysClr val="windowText" lastClr="000000"/>
                          </a:solidFill>
                          <a:effectLst/>
                          <a:latin typeface="+mn-lt"/>
                          <a:ea typeface="+mn-ea"/>
                          <a:cs typeface="+mn-cs"/>
                        </a:rPr>
                        <a:t>; T-VEC)</a:t>
                      </a: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dirty="0">
                          <a:solidFill>
                            <a:sysClr val="windowText" lastClr="000000"/>
                          </a:solidFill>
                          <a:effectLst/>
                        </a:rPr>
                        <a:t>Amgen</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kern="1200" dirty="0">
                          <a:solidFill>
                            <a:sysClr val="windowText" lastClr="000000"/>
                          </a:solidFill>
                          <a:effectLst/>
                          <a:latin typeface="+mn-lt"/>
                          <a:ea typeface="+mn-ea"/>
                          <a:cs typeface="+mn-cs"/>
                        </a:rPr>
                        <a:t>Live, attenuated HSV-1 genetically modified to express </a:t>
                      </a:r>
                      <a:r>
                        <a:rPr lang="en-GB" sz="1200" kern="1200" dirty="0" err="1">
                          <a:solidFill>
                            <a:sysClr val="windowText" lastClr="000000"/>
                          </a:solidFill>
                          <a:effectLst/>
                          <a:latin typeface="+mn-lt"/>
                          <a:ea typeface="+mn-ea"/>
                          <a:cs typeface="+mn-cs"/>
                        </a:rPr>
                        <a:t>huGM</a:t>
                      </a:r>
                      <a:r>
                        <a:rPr lang="en-GB" sz="1200" kern="1200" dirty="0">
                          <a:solidFill>
                            <a:sysClr val="windowText" lastClr="000000"/>
                          </a:solidFill>
                          <a:effectLst/>
                          <a:latin typeface="+mn-lt"/>
                          <a:ea typeface="+mn-ea"/>
                          <a:cs typeface="+mn-cs"/>
                        </a:rPr>
                        <a:t>-CSF,</a:t>
                      </a:r>
                      <a:r>
                        <a:rPr lang="en-GB" sz="1200" dirty="0">
                          <a:solidFill>
                            <a:sysClr val="windowText" lastClr="000000"/>
                          </a:solidFill>
                          <a:effectLst/>
                        </a:rPr>
                        <a:t> for melanoma</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16 Dec 2015</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3881185439"/>
                  </a:ext>
                </a:extLst>
              </a:tr>
              <a:tr h="0">
                <a:tc vMerge="1">
                  <a:txBody>
                    <a:bodyPr/>
                    <a:lstStyle/>
                    <a:p>
                      <a:pPr algn="l">
                        <a:spcBef>
                          <a:spcPts val="960"/>
                        </a:spcBef>
                        <a:spcAft>
                          <a:spcPts val="0"/>
                        </a:spcAft>
                      </a:pPr>
                      <a:endParaRPr lang="en-GB" sz="1400" b="1" i="1" kern="1200" dirty="0">
                        <a:solidFill>
                          <a:schemeClr val="accent3">
                            <a:lumMod val="60000"/>
                            <a:lumOff val="40000"/>
                          </a:schemeClr>
                        </a:solidFill>
                        <a:effectLst/>
                        <a:latin typeface="+mn-lt"/>
                        <a:ea typeface="+mn-ea"/>
                        <a:cs typeface="+mn-cs"/>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400" i="1" kern="1200" dirty="0" err="1">
                          <a:solidFill>
                            <a:schemeClr val="bg1">
                              <a:lumMod val="50000"/>
                            </a:schemeClr>
                          </a:solidFill>
                          <a:effectLst/>
                        </a:rPr>
                        <a:t>Glybera</a:t>
                      </a:r>
                      <a:r>
                        <a:rPr lang="en-GB" sz="1400" i="1" kern="1200" dirty="0">
                          <a:solidFill>
                            <a:schemeClr val="bg1">
                              <a:lumMod val="50000"/>
                            </a:schemeClr>
                          </a:solidFill>
                          <a:effectLst/>
                          <a:latin typeface="+mn-lt"/>
                          <a:ea typeface="+mn-ea"/>
                          <a:cs typeface="+mn-cs"/>
                        </a:rPr>
                        <a:t>® (alipogene tiparvovec)</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algn="l">
                        <a:spcBef>
                          <a:spcPts val="960"/>
                        </a:spcBef>
                        <a:spcAft>
                          <a:spcPts val="0"/>
                        </a:spcAft>
                      </a:pPr>
                      <a:r>
                        <a:rPr lang="en-GB" sz="1400" i="1" dirty="0" err="1">
                          <a:solidFill>
                            <a:schemeClr val="bg1">
                              <a:lumMod val="50000"/>
                            </a:schemeClr>
                          </a:solidFill>
                          <a:effectLst/>
                        </a:rPr>
                        <a:t>UniQure</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In vivo gene therapy for adults with lipoprotein lipase deficiency with severe/multiple attacks of pancreatitis</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25 Oct 2012 (ended Oct 2017)</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89086148"/>
                  </a:ext>
                </a:extLst>
              </a:tr>
              <a:tr h="0">
                <a:tc rowSpan="3">
                  <a:txBody>
                    <a:bodyPr/>
                    <a:lstStyle/>
                    <a:p>
                      <a:pPr algn="ctr">
                        <a:spcBef>
                          <a:spcPts val="960"/>
                        </a:spcBef>
                        <a:spcAft>
                          <a:spcPts val="0"/>
                        </a:spcAft>
                      </a:pPr>
                      <a:r>
                        <a:rPr lang="en-GB" sz="1400" b="1" kern="1200" dirty="0">
                          <a:solidFill>
                            <a:schemeClr val="bg1"/>
                          </a:solidFill>
                          <a:effectLst/>
                          <a:latin typeface="+mn-lt"/>
                          <a:ea typeface="+mn-ea"/>
                          <a:cs typeface="+mn-cs"/>
                        </a:rPr>
                        <a:t>Somatic cell therapy</a:t>
                      </a:r>
                    </a:p>
                  </a:txBody>
                  <a:tcPr marL="60614" marR="60614" marT="0" marB="0" vert="vert270" anchor="ct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5B9BD5"/>
                    </a:solidFill>
                  </a:tcPr>
                </a:tc>
                <a:tc>
                  <a:txBody>
                    <a:bodyPr/>
                    <a:lstStyle/>
                    <a:p>
                      <a:pPr algn="l">
                        <a:spcBef>
                          <a:spcPts val="960"/>
                        </a:spcBef>
                        <a:spcAft>
                          <a:spcPts val="0"/>
                        </a:spcAft>
                      </a:pPr>
                      <a:r>
                        <a:rPr lang="en-GB" sz="1400" dirty="0" err="1">
                          <a:solidFill>
                            <a:sysClr val="windowText" lastClr="000000"/>
                          </a:solidFill>
                          <a:effectLst/>
                        </a:rPr>
                        <a:t>Alofisel</a:t>
                      </a:r>
                      <a:r>
                        <a:rPr lang="en-GB" sz="1400" dirty="0">
                          <a:solidFill>
                            <a:sysClr val="windowText" lastClr="000000"/>
                          </a:solidFill>
                          <a:effectLst/>
                        </a:rPr>
                        <a:t>® (</a:t>
                      </a:r>
                      <a:r>
                        <a:rPr lang="en-GB" sz="1400" b="0" i="0" kern="1200" dirty="0" err="1">
                          <a:solidFill>
                            <a:schemeClr val="tx1"/>
                          </a:solidFill>
                          <a:effectLst/>
                          <a:latin typeface="+mn-lt"/>
                          <a:ea typeface="+mn-ea"/>
                          <a:cs typeface="+mn-cs"/>
                        </a:rPr>
                        <a:t>Darvadstrocel</a:t>
                      </a:r>
                      <a:r>
                        <a:rPr lang="en-GB" sz="1400" b="0" i="0" kern="1200" dirty="0">
                          <a:solidFill>
                            <a:schemeClr val="tx1"/>
                          </a:solidFill>
                          <a:effectLst/>
                          <a:latin typeface="+mn-lt"/>
                          <a:ea typeface="+mn-ea"/>
                          <a:cs typeface="+mn-cs"/>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accent5">
                        <a:lumMod val="20000"/>
                        <a:lumOff val="80000"/>
                      </a:schemeClr>
                    </a:solidFill>
                  </a:tcPr>
                </a:tc>
                <a:tc>
                  <a:txBody>
                    <a:bodyPr/>
                    <a:lstStyle/>
                    <a:p>
                      <a:pPr algn="l">
                        <a:spcBef>
                          <a:spcPts val="960"/>
                        </a:spcBef>
                        <a:spcAft>
                          <a:spcPts val="0"/>
                        </a:spcAft>
                      </a:pPr>
                      <a:r>
                        <a:rPr lang="en-GB" sz="1400" dirty="0">
                          <a:solidFill>
                            <a:sysClr val="windowText" lastClr="000000"/>
                          </a:solidFill>
                          <a:effectLst/>
                        </a:rPr>
                        <a:t>Takeda Pharma</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Adipose-derived stem cells to treat complex perianal fistulas in Crohn’s disease</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23 March 2018</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764676109"/>
                  </a:ext>
                </a:extLst>
              </a:tr>
              <a:tr h="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a:solidFill>
                            <a:sysClr val="windowText" lastClr="000000"/>
                          </a:solidFill>
                          <a:effectLst/>
                        </a:rPr>
                        <a:t>Zalmoxis®</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en-GB" sz="1400" dirty="0" err="1">
                          <a:solidFill>
                            <a:sysClr val="windowText" lastClr="000000"/>
                          </a:solidFill>
                          <a:effectLst/>
                        </a:rPr>
                        <a:t>MolMed</a:t>
                      </a:r>
                      <a:r>
                        <a:rPr lang="en-GB" sz="1400" dirty="0">
                          <a:solidFill>
                            <a:sysClr val="windowText" lastClr="000000"/>
                          </a:solidFill>
                          <a:effectLst/>
                        </a:rPr>
                        <a:t> </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marL="0" marR="0" lvl="0" indent="0" algn="l" defTabSz="914400" rtl="0" eaLnBrk="1" fontAlgn="auto" latinLnBrk="0" hangingPunct="1">
                        <a:lnSpc>
                          <a:spcPct val="100000"/>
                        </a:lnSpc>
                        <a:spcBef>
                          <a:spcPts val="960"/>
                        </a:spcBef>
                        <a:spcAft>
                          <a:spcPts val="0"/>
                        </a:spcAft>
                        <a:buClrTx/>
                        <a:buSzTx/>
                        <a:buFontTx/>
                        <a:buNone/>
                        <a:tabLst/>
                        <a:defRPr/>
                      </a:pPr>
                      <a:r>
                        <a:rPr lang="en-US" sz="1200" dirty="0">
                          <a:solidFill>
                            <a:sysClr val="windowText" lastClr="000000"/>
                          </a:solidFill>
                          <a:effectLst/>
                        </a:rPr>
                        <a:t>Adjunctive treatment in haploidentical </a:t>
                      </a:r>
                      <a:r>
                        <a:rPr lang="en-US" sz="1200" dirty="0" err="1">
                          <a:solidFill>
                            <a:sysClr val="windowText" lastClr="000000"/>
                          </a:solidFill>
                          <a:effectLst/>
                        </a:rPr>
                        <a:t>haematopoietic</a:t>
                      </a:r>
                      <a:r>
                        <a:rPr lang="en-US" sz="1200" dirty="0">
                          <a:solidFill>
                            <a:sysClr val="windowText" lastClr="000000"/>
                          </a:solidFill>
                          <a:effectLst/>
                        </a:rPr>
                        <a:t> stem cell transplantation (HSCT) of adult patients with high-risk </a:t>
                      </a:r>
                      <a:r>
                        <a:rPr lang="en-US" sz="1200" dirty="0" err="1">
                          <a:solidFill>
                            <a:sysClr val="windowText" lastClr="000000"/>
                          </a:solidFill>
                          <a:effectLst/>
                        </a:rPr>
                        <a:t>haematological</a:t>
                      </a:r>
                      <a:r>
                        <a:rPr lang="en-US" sz="1200" dirty="0">
                          <a:solidFill>
                            <a:sysClr val="windowText" lastClr="000000"/>
                          </a:solidFill>
                          <a:effectLst/>
                        </a:rPr>
                        <a:t> malignancies</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18 August 2016</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1999037351"/>
                  </a:ext>
                </a:extLst>
              </a:tr>
              <a:tr h="0">
                <a:tc vMerge="1">
                  <a:txBody>
                    <a:bodyPr/>
                    <a:lstStyle/>
                    <a:p>
                      <a:pPr marL="0" algn="l" defTabSz="914400" rtl="0" eaLnBrk="1" latinLnBrk="0" hangingPunct="1">
                        <a:spcBef>
                          <a:spcPts val="960"/>
                        </a:spcBef>
                        <a:spcAft>
                          <a:spcPts val="0"/>
                        </a:spcAft>
                      </a:pPr>
                      <a:endParaRPr lang="en-GB" sz="1400" b="1" i="1" kern="1200" dirty="0">
                        <a:solidFill>
                          <a:schemeClr val="accent3">
                            <a:lumMod val="60000"/>
                            <a:lumOff val="40000"/>
                          </a:schemeClr>
                        </a:solidFill>
                        <a:effectLst/>
                        <a:latin typeface="+mn-lt"/>
                        <a:ea typeface="+mn-ea"/>
                        <a:cs typeface="+mn-cs"/>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spcBef>
                          <a:spcPts val="960"/>
                        </a:spcBef>
                        <a:spcAft>
                          <a:spcPts val="0"/>
                        </a:spcAft>
                      </a:pPr>
                      <a:r>
                        <a:rPr lang="en-GB" sz="1400" b="0" i="1" kern="1200" dirty="0" err="1">
                          <a:solidFill>
                            <a:schemeClr val="bg1">
                              <a:lumMod val="50000"/>
                            </a:schemeClr>
                          </a:solidFill>
                          <a:effectLst/>
                          <a:latin typeface="+mn-lt"/>
                          <a:ea typeface="+mn-ea"/>
                          <a:cs typeface="+mn-cs"/>
                        </a:rPr>
                        <a:t>Provenge</a:t>
                      </a:r>
                      <a:r>
                        <a:rPr lang="en-GB" sz="1400" i="1" kern="1200" dirty="0">
                          <a:solidFill>
                            <a:schemeClr val="bg1">
                              <a:lumMod val="50000"/>
                            </a:schemeClr>
                          </a:solidFill>
                          <a:effectLst/>
                          <a:latin typeface="+mn-lt"/>
                          <a:ea typeface="+mn-ea"/>
                          <a:cs typeface="+mn-cs"/>
                        </a:rPr>
                        <a:t>® </a:t>
                      </a:r>
                      <a:r>
                        <a:rPr lang="en-GB" sz="1400" b="0" i="1" kern="1200" dirty="0">
                          <a:solidFill>
                            <a:schemeClr val="bg1">
                              <a:lumMod val="50000"/>
                            </a:schemeClr>
                          </a:solidFill>
                          <a:effectLst/>
                          <a:latin typeface="+mn-lt"/>
                          <a:ea typeface="+mn-ea"/>
                          <a:cs typeface="+mn-cs"/>
                        </a:rPr>
                        <a:t>(</a:t>
                      </a:r>
                      <a:r>
                        <a:rPr lang="en-GB" sz="1400" b="0" i="1" kern="1200" dirty="0" err="1">
                          <a:solidFill>
                            <a:schemeClr val="bg1">
                              <a:lumMod val="50000"/>
                            </a:schemeClr>
                          </a:solidFill>
                          <a:effectLst/>
                          <a:latin typeface="+mn-lt"/>
                          <a:ea typeface="+mn-ea"/>
                          <a:cs typeface="+mn-cs"/>
                        </a:rPr>
                        <a:t>Sipuleucel</a:t>
                      </a:r>
                      <a:r>
                        <a:rPr lang="en-GB" sz="1400" b="0" i="1" kern="1200" dirty="0">
                          <a:solidFill>
                            <a:schemeClr val="bg1">
                              <a:lumMod val="50000"/>
                            </a:schemeClr>
                          </a:solidFill>
                          <a:effectLst/>
                          <a:latin typeface="+mn-lt"/>
                          <a:ea typeface="+mn-ea"/>
                          <a:cs typeface="+mn-cs"/>
                        </a:rPr>
                        <a:t>-T)</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marL="0" algn="l" defTabSz="914400" rtl="0" eaLnBrk="1" latinLnBrk="0" hangingPunct="1">
                        <a:spcBef>
                          <a:spcPts val="960"/>
                        </a:spcBef>
                        <a:spcAft>
                          <a:spcPts val="0"/>
                        </a:spcAft>
                      </a:pPr>
                      <a:r>
                        <a:rPr lang="en-GB" sz="1400" b="0" i="1" kern="1200" dirty="0" err="1">
                          <a:solidFill>
                            <a:schemeClr val="bg1">
                              <a:lumMod val="50000"/>
                            </a:schemeClr>
                          </a:solidFill>
                          <a:effectLst/>
                          <a:latin typeface="+mn-lt"/>
                          <a:ea typeface="+mn-ea"/>
                          <a:cs typeface="+mn-cs"/>
                        </a:rPr>
                        <a:t>Dendreon</a:t>
                      </a:r>
                      <a:endParaRPr lang="en-GB" sz="1400" b="0" i="1" kern="1200" dirty="0">
                        <a:solidFill>
                          <a:schemeClr val="bg1">
                            <a:lumMod val="50000"/>
                          </a:schemeClr>
                        </a:solidFill>
                        <a:effectLst/>
                        <a:latin typeface="+mn-lt"/>
                        <a:ea typeface="+mn-ea"/>
                        <a:cs typeface="+mn-cs"/>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spcBef>
                          <a:spcPts val="960"/>
                        </a:spcBef>
                        <a:spcAft>
                          <a:spcPts val="0"/>
                        </a:spcAft>
                      </a:pPr>
                      <a:r>
                        <a:rPr lang="en-GB" sz="1200" b="0" i="1" kern="1200" dirty="0">
                          <a:solidFill>
                            <a:schemeClr val="bg1">
                              <a:lumMod val="50000"/>
                            </a:schemeClr>
                          </a:solidFill>
                          <a:effectLst/>
                          <a:latin typeface="+mn-lt"/>
                          <a:ea typeface="+mn-ea"/>
                          <a:cs typeface="+mn-cs"/>
                        </a:rPr>
                        <a:t>Immunotherapy “vaccine” for prostate cancer</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marL="0" algn="l" defTabSz="914400" rtl="0" eaLnBrk="1" latinLnBrk="0" hangingPunct="1">
                        <a:spcBef>
                          <a:spcPts val="960"/>
                        </a:spcBef>
                        <a:spcAft>
                          <a:spcPts val="0"/>
                        </a:spcAft>
                      </a:pPr>
                      <a:r>
                        <a:rPr lang="en-GB" sz="1200" b="0" i="1" kern="1200" dirty="0">
                          <a:solidFill>
                            <a:schemeClr val="bg1">
                              <a:lumMod val="50000"/>
                            </a:schemeClr>
                          </a:solidFill>
                          <a:effectLst/>
                          <a:latin typeface="+mn-lt"/>
                          <a:ea typeface="+mn-ea"/>
                          <a:cs typeface="+mn-cs"/>
                        </a:rPr>
                        <a:t>6 Sept 2013 (withdrawn May 2015)</a:t>
                      </a: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2037624"/>
                  </a:ext>
                </a:extLst>
              </a:tr>
              <a:tr h="360000">
                <a:tc rowSpan="3">
                  <a:txBody>
                    <a:bodyPr/>
                    <a:lstStyle/>
                    <a:p>
                      <a:pPr algn="ctr">
                        <a:spcBef>
                          <a:spcPts val="960"/>
                        </a:spcBef>
                        <a:spcAft>
                          <a:spcPts val="0"/>
                        </a:spcAft>
                      </a:pPr>
                      <a:r>
                        <a:rPr lang="en-GB" sz="1400" b="1" kern="1200" dirty="0">
                          <a:solidFill>
                            <a:schemeClr val="bg1"/>
                          </a:solidFill>
                          <a:effectLst/>
                          <a:latin typeface="+mn-lt"/>
                          <a:ea typeface="+mn-ea"/>
                          <a:cs typeface="+mn-cs"/>
                        </a:rPr>
                        <a:t>Tissue engineered</a:t>
                      </a:r>
                    </a:p>
                  </a:txBody>
                  <a:tcPr marL="60614" marR="60614" marT="0" marB="0" vert="vert270" anchor="ctr">
                    <a:lnT w="12700" cap="flat" cmpd="sng" algn="ctr">
                      <a:solidFill>
                        <a:schemeClr val="accent5">
                          <a:lumMod val="75000"/>
                        </a:schemeClr>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solidFill>
                      <a:srgbClr val="5B9BD5"/>
                    </a:solidFill>
                  </a:tcPr>
                </a:tc>
                <a:tc>
                  <a:txBody>
                    <a:bodyPr/>
                    <a:lstStyle/>
                    <a:p>
                      <a:pPr algn="l">
                        <a:spcBef>
                          <a:spcPts val="960"/>
                        </a:spcBef>
                        <a:spcAft>
                          <a:spcPts val="0"/>
                        </a:spcAft>
                      </a:pPr>
                      <a:r>
                        <a:rPr lang="en-GB" sz="1400" dirty="0" err="1">
                          <a:solidFill>
                            <a:sysClr val="windowText" lastClr="000000"/>
                          </a:solidFill>
                          <a:effectLst/>
                        </a:rPr>
                        <a:t>Chondrosphere</a:t>
                      </a:r>
                      <a:r>
                        <a:rPr lang="en-GB" sz="1400" dirty="0">
                          <a:solidFill>
                            <a:sysClr val="windowText" lastClr="000000"/>
                          </a:solidFill>
                          <a:effectLst/>
                        </a:rPr>
                        <a:t>®(</a:t>
                      </a:r>
                      <a:r>
                        <a:rPr lang="en-GB" sz="1400" dirty="0" err="1">
                          <a:solidFill>
                            <a:sysClr val="windowText" lastClr="000000"/>
                          </a:solidFill>
                          <a:effectLst/>
                        </a:rPr>
                        <a:t>Spherox</a:t>
                      </a:r>
                      <a:r>
                        <a:rPr lang="en-GB" sz="1400" dirty="0">
                          <a:solidFill>
                            <a:sysClr val="windowText" lastClr="000000"/>
                          </a:solidFill>
                          <a:effectLst/>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accent5">
                        <a:lumMod val="20000"/>
                        <a:lumOff val="80000"/>
                      </a:schemeClr>
                    </a:solidFill>
                  </a:tcPr>
                </a:tc>
                <a:tc>
                  <a:txBody>
                    <a:bodyPr/>
                    <a:lstStyle/>
                    <a:p>
                      <a:pPr algn="l">
                        <a:spcBef>
                          <a:spcPts val="960"/>
                        </a:spcBef>
                        <a:spcAft>
                          <a:spcPts val="0"/>
                        </a:spcAft>
                      </a:pPr>
                      <a:r>
                        <a:rPr lang="en-US" sz="1400" dirty="0">
                          <a:solidFill>
                            <a:sysClr val="windowText" lastClr="000000"/>
                          </a:solidFill>
                          <a:effectLst/>
                        </a:rPr>
                        <a:t>CO.DON</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Spheroids of autologous matrix-associated chondrocytes to repair knee cartilage </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dirty="0">
                          <a:solidFill>
                            <a:sysClr val="windowText" lastClr="000000"/>
                          </a:solidFill>
                          <a:effectLst/>
                        </a:rPr>
                        <a:t>10 July 2017</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758624689"/>
                  </a:ext>
                </a:extLst>
              </a:tr>
              <a:tr h="360000">
                <a:tc vMerge="1">
                  <a:txBody>
                    <a:bodyPr/>
                    <a:lstStyle/>
                    <a:p>
                      <a:pPr algn="l">
                        <a:spcBef>
                          <a:spcPts val="960"/>
                        </a:spcBef>
                        <a:spcAft>
                          <a:spcPts val="0"/>
                        </a:spcAft>
                      </a:pP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400" dirty="0" err="1">
                          <a:solidFill>
                            <a:sysClr val="windowText" lastClr="000000"/>
                          </a:solidFill>
                          <a:effectLst/>
                        </a:rPr>
                        <a:t>Holoclar</a:t>
                      </a:r>
                      <a:r>
                        <a:rPr lang="en-GB" sz="1400" dirty="0">
                          <a:solidFill>
                            <a:sysClr val="windowText" lastClr="000000"/>
                          </a:solidFill>
                          <a:effectLst/>
                        </a:rPr>
                        <a:t>®</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accent5">
                        <a:lumMod val="20000"/>
                        <a:lumOff val="80000"/>
                      </a:schemeClr>
                    </a:solidFill>
                  </a:tcPr>
                </a:tc>
                <a:tc>
                  <a:txBody>
                    <a:bodyPr/>
                    <a:lstStyle/>
                    <a:p>
                      <a:pPr algn="l">
                        <a:spcBef>
                          <a:spcPts val="960"/>
                        </a:spcBef>
                        <a:spcAft>
                          <a:spcPts val="0"/>
                        </a:spcAft>
                      </a:pPr>
                      <a:r>
                        <a:rPr lang="fr-FR" sz="1400" dirty="0" err="1">
                          <a:solidFill>
                            <a:sysClr val="windowText" lastClr="000000"/>
                          </a:solidFill>
                          <a:effectLst/>
                        </a:rPr>
                        <a:t>Chiesi</a:t>
                      </a:r>
                      <a:endParaRPr lang="en-GB" sz="14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Stem cell treatment to replace damaged cells in the cornea</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tc>
                  <a:txBody>
                    <a:bodyPr/>
                    <a:lstStyle/>
                    <a:p>
                      <a:pPr algn="l">
                        <a:spcBef>
                          <a:spcPts val="960"/>
                        </a:spcBef>
                        <a:spcAft>
                          <a:spcPts val="0"/>
                        </a:spcAft>
                      </a:pPr>
                      <a:r>
                        <a:rPr lang="en-GB" sz="1200" dirty="0">
                          <a:solidFill>
                            <a:sysClr val="windowText" lastClr="000000"/>
                          </a:solidFill>
                          <a:effectLst/>
                        </a:rPr>
                        <a:t>17 Feb 2015</a:t>
                      </a:r>
                      <a:endParaRPr lang="en-GB" sz="1200"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solidFill>
                      <a:schemeClr val="bg1"/>
                    </a:solidFill>
                  </a:tcPr>
                </a:tc>
                <a:extLst>
                  <a:ext uri="{0D108BD9-81ED-4DB2-BD59-A6C34878D82A}">
                    <a16:rowId xmlns:a16="http://schemas.microsoft.com/office/drawing/2014/main" val="3381271004"/>
                  </a:ext>
                </a:extLst>
              </a:tr>
              <a:tr h="0">
                <a:tc vMerge="1">
                  <a:txBody>
                    <a:bodyPr/>
                    <a:lstStyle/>
                    <a:p>
                      <a:pPr algn="l">
                        <a:spcBef>
                          <a:spcPts val="960"/>
                        </a:spcBef>
                        <a:spcAft>
                          <a:spcPts val="0"/>
                        </a:spcAft>
                      </a:pPr>
                      <a:endParaRPr lang="en-GB" sz="1400" i="1" dirty="0">
                        <a:solidFill>
                          <a:schemeClr val="accent3">
                            <a:lumMod val="60000"/>
                            <a:lumOff val="4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400" i="1" dirty="0" err="1">
                          <a:solidFill>
                            <a:schemeClr val="bg1">
                              <a:lumMod val="50000"/>
                            </a:schemeClr>
                          </a:solidFill>
                          <a:effectLst/>
                        </a:rPr>
                        <a:t>ChondroCelect</a:t>
                      </a:r>
                      <a:r>
                        <a:rPr lang="en-GB" sz="1400" i="1" kern="1200" dirty="0">
                          <a:solidFill>
                            <a:schemeClr val="bg1">
                              <a:lumMod val="50000"/>
                            </a:schemeClr>
                          </a:solidFill>
                          <a:effectLst/>
                          <a:latin typeface="+mn-lt"/>
                          <a:ea typeface="+mn-ea"/>
                          <a:cs typeface="+mn-cs"/>
                        </a:rPr>
                        <a:t>®</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accent5">
                        <a:lumMod val="20000"/>
                        <a:lumOff val="80000"/>
                      </a:schemeClr>
                    </a:solidFill>
                  </a:tcPr>
                </a:tc>
                <a:tc>
                  <a:txBody>
                    <a:bodyPr/>
                    <a:lstStyle/>
                    <a:p>
                      <a:pPr algn="l">
                        <a:spcBef>
                          <a:spcPts val="960"/>
                        </a:spcBef>
                        <a:spcAft>
                          <a:spcPts val="0"/>
                        </a:spcAft>
                      </a:pPr>
                      <a:r>
                        <a:rPr lang="en-GB" sz="1400" i="1" dirty="0" err="1">
                          <a:solidFill>
                            <a:schemeClr val="bg1">
                              <a:lumMod val="50000"/>
                            </a:schemeClr>
                          </a:solidFill>
                          <a:effectLst/>
                        </a:rPr>
                        <a:t>TiGenix</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kern="1200" dirty="0">
                          <a:solidFill>
                            <a:schemeClr val="bg1">
                              <a:lumMod val="50000"/>
                            </a:schemeClr>
                          </a:solidFill>
                          <a:effectLst/>
                        </a:rPr>
                        <a:t>Autologous chondrocyte implant </a:t>
                      </a:r>
                      <a:r>
                        <a:rPr lang="en-GB" sz="1200" i="1" dirty="0">
                          <a:solidFill>
                            <a:schemeClr val="bg1">
                              <a:lumMod val="50000"/>
                            </a:schemeClr>
                          </a:solidFill>
                          <a:effectLst/>
                        </a:rPr>
                        <a:t>to repair cartilage defects in the knee</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5 Oct 2009  (withdrawn July 2016)</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B w="12700" cap="flat" cmpd="sng" algn="ctr">
                      <a:solidFill>
                        <a:schemeClr val="accent5">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40001285"/>
                  </a:ext>
                </a:extLst>
              </a:tr>
              <a:tr h="540000">
                <a:tc>
                  <a:txBody>
                    <a:bodyPr/>
                    <a:lstStyle/>
                    <a:p>
                      <a:pPr algn="l">
                        <a:spcBef>
                          <a:spcPts val="960"/>
                        </a:spcBef>
                        <a:spcAft>
                          <a:spcPts val="0"/>
                        </a:spcAft>
                      </a:pPr>
                      <a:r>
                        <a:rPr lang="en-GB" sz="1400" b="1" kern="1200" dirty="0" err="1">
                          <a:solidFill>
                            <a:schemeClr val="bg1"/>
                          </a:solidFill>
                          <a:effectLst/>
                          <a:latin typeface="+mn-lt"/>
                          <a:ea typeface="+mn-ea"/>
                          <a:cs typeface="+mn-cs"/>
                        </a:rPr>
                        <a:t>cATMP</a:t>
                      </a:r>
                      <a:endParaRPr lang="en-GB" sz="1400" b="1" kern="1200" dirty="0">
                        <a:solidFill>
                          <a:schemeClr val="bg1"/>
                        </a:solidFill>
                        <a:effectLst/>
                        <a:latin typeface="+mn-lt"/>
                        <a:ea typeface="+mn-ea"/>
                        <a:cs typeface="+mn-cs"/>
                      </a:endParaRPr>
                    </a:p>
                  </a:txBody>
                  <a:tcPr marL="60614" marR="60614" marT="0" marB="0" vert="vert270" anchor="ctr">
                    <a:lnT w="12700" cap="flat" cmpd="sng" algn="ctr">
                      <a:solidFill>
                        <a:schemeClr val="accent5">
                          <a:lumMod val="75000"/>
                        </a:schemeClr>
                      </a:solidFill>
                      <a:prstDash val="solid"/>
                      <a:round/>
                      <a:headEnd type="none" w="med" len="med"/>
                      <a:tailEnd type="none" w="med" len="med"/>
                    </a:lnT>
                    <a:solidFill>
                      <a:srgbClr val="5B9BD5"/>
                    </a:solidFill>
                  </a:tcPr>
                </a:tc>
                <a:tc>
                  <a:txBody>
                    <a:bodyPr/>
                    <a:lstStyle/>
                    <a:p>
                      <a:pPr algn="l">
                        <a:spcBef>
                          <a:spcPts val="960"/>
                        </a:spcBef>
                        <a:spcAft>
                          <a:spcPts val="0"/>
                        </a:spcAft>
                      </a:pPr>
                      <a:r>
                        <a:rPr lang="en-GB" sz="1400" i="1" dirty="0">
                          <a:solidFill>
                            <a:schemeClr val="bg1">
                              <a:lumMod val="50000"/>
                            </a:schemeClr>
                          </a:solidFill>
                          <a:effectLst/>
                        </a:rPr>
                        <a:t>MACI</a:t>
                      </a:r>
                      <a:r>
                        <a:rPr lang="en-GB" sz="1400" i="1" kern="1200" dirty="0">
                          <a:solidFill>
                            <a:schemeClr val="bg1">
                              <a:lumMod val="50000"/>
                            </a:schemeClr>
                          </a:solidFill>
                          <a:effectLst/>
                          <a:latin typeface="+mn-lt"/>
                          <a:ea typeface="+mn-ea"/>
                          <a:cs typeface="+mn-cs"/>
                        </a:rPr>
                        <a:t>®</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960"/>
                        </a:spcBef>
                        <a:spcAft>
                          <a:spcPts val="0"/>
                        </a:spcAft>
                        <a:buClrTx/>
                        <a:buSzTx/>
                        <a:buFontTx/>
                        <a:buNone/>
                        <a:tabLst/>
                        <a:defRPr/>
                      </a:pPr>
                      <a:r>
                        <a:rPr lang="en-GB" sz="1400" i="1" dirty="0" err="1">
                          <a:solidFill>
                            <a:schemeClr val="bg1">
                              <a:lumMod val="50000"/>
                            </a:schemeClr>
                          </a:solidFill>
                          <a:effectLst/>
                        </a:rPr>
                        <a:t>Vericel</a:t>
                      </a:r>
                      <a:endParaRPr lang="en-GB" sz="14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i="1" kern="1200" dirty="0">
                          <a:solidFill>
                            <a:schemeClr val="bg1">
                              <a:lumMod val="50000"/>
                            </a:schemeClr>
                          </a:solidFill>
                          <a:effectLst/>
                        </a:rPr>
                        <a:t>Matrix-induced autologous chondrocyte implant </a:t>
                      </a:r>
                      <a:r>
                        <a:rPr lang="en-GB" sz="1200" i="1" dirty="0">
                          <a:solidFill>
                            <a:schemeClr val="bg1">
                              <a:lumMod val="50000"/>
                            </a:schemeClr>
                          </a:solidFill>
                          <a:effectLst/>
                        </a:rPr>
                        <a:t>to repair cartilage defects in the knee</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tc>
                  <a:txBody>
                    <a:bodyPr/>
                    <a:lstStyle/>
                    <a:p>
                      <a:pPr algn="l">
                        <a:spcBef>
                          <a:spcPts val="960"/>
                        </a:spcBef>
                        <a:spcAft>
                          <a:spcPts val="0"/>
                        </a:spcAft>
                      </a:pPr>
                      <a:r>
                        <a:rPr lang="en-GB" sz="1200" i="1" dirty="0">
                          <a:solidFill>
                            <a:schemeClr val="bg1">
                              <a:lumMod val="50000"/>
                            </a:schemeClr>
                          </a:solidFill>
                          <a:effectLst/>
                        </a:rPr>
                        <a:t>27 June 2013 (suspended Sept 2014)</a:t>
                      </a:r>
                      <a:endParaRPr lang="en-GB" sz="1200" i="1" dirty="0">
                        <a:solidFill>
                          <a:schemeClr val="bg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0614" marR="60614" marT="0" marB="0" anchor="ctr">
                    <a:lnT w="12700" cap="flat" cmpd="sng" algn="ctr">
                      <a:solidFill>
                        <a:schemeClr val="accent5">
                          <a:lumMod val="7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755682942"/>
                  </a:ext>
                </a:extLst>
              </a:tr>
            </a:tbl>
          </a:graphicData>
        </a:graphic>
      </p:graphicFrame>
      <p:sp>
        <p:nvSpPr>
          <p:cNvPr id="5" name="Rectangle 4">
            <a:extLst>
              <a:ext uri="{FF2B5EF4-FFF2-40B4-BE49-F238E27FC236}">
                <a16:creationId xmlns:a16="http://schemas.microsoft.com/office/drawing/2014/main" id="{F2B48E69-85BC-4B87-9FA1-D94BFE2E21C6}"/>
              </a:ext>
            </a:extLst>
          </p:cNvPr>
          <p:cNvSpPr/>
          <p:nvPr/>
        </p:nvSpPr>
        <p:spPr>
          <a:xfrm>
            <a:off x="873303" y="217683"/>
            <a:ext cx="10274158" cy="461665"/>
          </a:xfrm>
          <a:prstGeom prst="rect">
            <a:avLst/>
          </a:prstGeom>
        </p:spPr>
        <p:txBody>
          <a:bodyPr wrap="square">
            <a:spAutoFit/>
          </a:bodyPr>
          <a:lstStyle/>
          <a:p>
            <a:pPr algn="ctr">
              <a:defRPr/>
            </a:pPr>
            <a:r>
              <a:rPr lang="en-US" sz="2400" b="1" dirty="0">
                <a:latin typeface="+mj-lt"/>
                <a:ea typeface="Calibri" panose="020F0502020204030204" pitchFamily="34" charset="0"/>
              </a:rPr>
              <a:t>Advanced therapy medicinal products granted marketing authorization in the EU</a:t>
            </a:r>
            <a:endParaRPr lang="en-GB" sz="2400" b="1" dirty="0">
              <a:latin typeface="+mj-lt"/>
            </a:endParaRPr>
          </a:p>
        </p:txBody>
      </p:sp>
      <p:sp>
        <p:nvSpPr>
          <p:cNvPr id="2" name="Footer Placeholder 1">
            <a:extLst>
              <a:ext uri="{FF2B5EF4-FFF2-40B4-BE49-F238E27FC236}">
                <a16:creationId xmlns:a16="http://schemas.microsoft.com/office/drawing/2014/main" id="{94CE6607-747F-483C-B40E-2363A4A2CA6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15120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5AB45580-E1F9-456E-9EEF-7812B0CFD4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13800" y="365125"/>
            <a:ext cx="1080000" cy="1082707"/>
          </a:xfrm>
          <a:prstGeom prst="rect">
            <a:avLst/>
          </a:prstGeom>
        </p:spPr>
      </p:pic>
      <p:sp>
        <p:nvSpPr>
          <p:cNvPr id="12" name="Content Placeholder 2">
            <a:extLst>
              <a:ext uri="{FF2B5EF4-FFF2-40B4-BE49-F238E27FC236}">
                <a16:creationId xmlns:a16="http://schemas.microsoft.com/office/drawing/2014/main" id="{DD2F4B91-17C4-4707-8C67-E3813A2C4E55}"/>
              </a:ext>
            </a:extLst>
          </p:cNvPr>
          <p:cNvSpPr txBox="1">
            <a:spLocks/>
          </p:cNvSpPr>
          <p:nvPr/>
        </p:nvSpPr>
        <p:spPr>
          <a:xfrm>
            <a:off x="838200" y="701202"/>
            <a:ext cx="10873902" cy="57916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b="1" i="1" dirty="0"/>
              <a:t>Nucleic acids</a:t>
            </a:r>
            <a:r>
              <a:rPr lang="en-GB" sz="2400" b="1" dirty="0"/>
              <a:t> </a:t>
            </a:r>
            <a:r>
              <a:rPr lang="en-GB" sz="2400" dirty="0"/>
              <a:t>are </a:t>
            </a:r>
            <a:r>
              <a:rPr lang="en-US" altLang="en-US" sz="2400" dirty="0">
                <a:ea typeface="Cambria" panose="02040503050406030204" pitchFamily="18" charset="0"/>
                <a:cs typeface="Times New Roman" panose="02020603050405020304" pitchFamily="18" charset="0"/>
              </a:rPr>
              <a:t>biological </a:t>
            </a:r>
            <a:r>
              <a:rPr lang="en-GB" altLang="en-US" sz="2400" dirty="0">
                <a:ea typeface="Cambria" panose="02040503050406030204" pitchFamily="18" charset="0"/>
              </a:rPr>
              <a:t>molecules, typically DNA and RNA, that store </a:t>
            </a:r>
          </a:p>
          <a:p>
            <a:pPr marL="0" indent="0" algn="just">
              <a:spcBef>
                <a:spcPts val="0"/>
              </a:spcBef>
              <a:spcAft>
                <a:spcPts val="1200"/>
              </a:spcAft>
              <a:buNone/>
            </a:pPr>
            <a:r>
              <a:rPr lang="en-GB" altLang="en-US" sz="2400" dirty="0">
                <a:ea typeface="Cambria" panose="02040503050406030204" pitchFamily="18" charset="0"/>
              </a:rPr>
              <a:t>and transmit hereditary information in all living things.</a:t>
            </a:r>
          </a:p>
          <a:p>
            <a:pPr marL="0" indent="0" algn="just">
              <a:spcBef>
                <a:spcPts val="0"/>
              </a:spcBef>
              <a:buNone/>
            </a:pPr>
            <a:endParaRPr lang="en-GB" altLang="en-US" sz="2400" dirty="0"/>
          </a:p>
          <a:p>
            <a:pPr marL="0" indent="0" algn="just">
              <a:spcBef>
                <a:spcPts val="0"/>
              </a:spcBef>
              <a:spcAft>
                <a:spcPts val="1200"/>
              </a:spcAft>
              <a:buNone/>
            </a:pPr>
            <a:r>
              <a:rPr lang="en-GB" sz="2400" b="1" i="1" dirty="0"/>
              <a:t>Gene expression </a:t>
            </a:r>
            <a:r>
              <a:rPr lang="en-GB" sz="2400" dirty="0"/>
              <a:t>is the process by which the instructions in a gene are converted into a functional product, such as a protein.</a:t>
            </a:r>
          </a:p>
          <a:p>
            <a:pPr marL="0" indent="0" algn="just">
              <a:spcBef>
                <a:spcPts val="0"/>
              </a:spcBef>
              <a:buNone/>
            </a:pPr>
            <a:r>
              <a:rPr lang="en-GB" sz="2400" dirty="0"/>
              <a:t>			</a:t>
            </a:r>
            <a:r>
              <a:rPr lang="en-GB" sz="2000" dirty="0"/>
              <a:t>Analogy:</a:t>
            </a:r>
          </a:p>
          <a:p>
            <a:pPr marL="0" indent="0" algn="just">
              <a:spcBef>
                <a:spcPts val="0"/>
              </a:spcBef>
              <a:buNone/>
            </a:pPr>
            <a:r>
              <a:rPr lang="en-GB" sz="2000" dirty="0"/>
              <a:t>			DNA (deoxyribo</a:t>
            </a:r>
            <a:r>
              <a:rPr lang="en-GB" sz="2000" i="1" dirty="0"/>
              <a:t>nucleic acid</a:t>
            </a:r>
            <a:r>
              <a:rPr lang="en-GB" sz="2000" dirty="0"/>
              <a:t>) = cookbook</a:t>
            </a:r>
          </a:p>
          <a:p>
            <a:pPr marL="0" indent="0" algn="just">
              <a:spcBef>
                <a:spcPts val="0"/>
              </a:spcBef>
              <a:buNone/>
            </a:pPr>
            <a:r>
              <a:rPr lang="en-GB" sz="2000" dirty="0"/>
              <a:t>			Gene = recipe</a:t>
            </a:r>
          </a:p>
          <a:p>
            <a:pPr marL="0" indent="0" algn="just">
              <a:spcBef>
                <a:spcPts val="0"/>
              </a:spcBef>
              <a:buNone/>
            </a:pPr>
            <a:r>
              <a:rPr lang="en-GB" sz="2000" dirty="0"/>
              <a:t>			Protein = chocolate cake</a:t>
            </a:r>
          </a:p>
          <a:p>
            <a:pPr marL="0" indent="0" algn="just">
              <a:spcBef>
                <a:spcPts val="0"/>
              </a:spcBef>
              <a:buNone/>
            </a:pPr>
            <a:r>
              <a:rPr lang="en-GB" sz="2000" dirty="0"/>
              <a:t>			Gene expression = following the recipe to bake a chocolate cake </a:t>
            </a:r>
          </a:p>
          <a:p>
            <a:pPr marL="0" indent="0" algn="just">
              <a:spcBef>
                <a:spcPts val="0"/>
              </a:spcBef>
              <a:buNone/>
            </a:pPr>
            <a:endParaRPr lang="en-GB" sz="2400" dirty="0"/>
          </a:p>
          <a:p>
            <a:pPr marL="0" indent="0" algn="just">
              <a:spcBef>
                <a:spcPts val="0"/>
              </a:spcBef>
              <a:buNone/>
            </a:pPr>
            <a:endParaRPr lang="en-GB" sz="2400" b="1" i="1" dirty="0"/>
          </a:p>
          <a:p>
            <a:pPr marL="0" indent="0" algn="just">
              <a:spcBef>
                <a:spcPts val="0"/>
              </a:spcBef>
              <a:spcAft>
                <a:spcPts val="1200"/>
              </a:spcAft>
              <a:buNone/>
            </a:pPr>
            <a:r>
              <a:rPr lang="en-GB" sz="2400" b="1" i="1" dirty="0"/>
              <a:t>Recombinant nucleic acids </a:t>
            </a:r>
            <a:r>
              <a:rPr lang="en-GB" sz="2400" dirty="0"/>
              <a:t>can be produced by artificial manipulation in the lab</a:t>
            </a:r>
          </a:p>
          <a:p>
            <a:pPr marL="0" indent="0" algn="just">
              <a:spcBef>
                <a:spcPts val="0"/>
              </a:spcBef>
              <a:buNone/>
            </a:pPr>
            <a:r>
              <a:rPr lang="en-GB" sz="2000" dirty="0"/>
              <a:t>Analogy:</a:t>
            </a:r>
          </a:p>
          <a:p>
            <a:pPr marL="0" indent="0" algn="just">
              <a:spcBef>
                <a:spcPts val="0"/>
              </a:spcBef>
              <a:buNone/>
            </a:pPr>
            <a:r>
              <a:rPr lang="en-GB" sz="2000" dirty="0"/>
              <a:t>A sentence is cut out of a different cookbook and pasted into the chocolate cake recipe</a:t>
            </a:r>
          </a:p>
          <a:p>
            <a:pPr marL="0" indent="0" algn="just">
              <a:spcBef>
                <a:spcPts val="0"/>
              </a:spcBef>
              <a:buNone/>
            </a:pPr>
            <a:r>
              <a:rPr lang="en-GB" sz="2000" dirty="0"/>
              <a:t>The altered recipe now gives instructions to bake a birthday cake</a:t>
            </a:r>
          </a:p>
        </p:txBody>
      </p:sp>
      <p:pic>
        <p:nvPicPr>
          <p:cNvPr id="8" name="Picture 7" descr="A picture containing clipart&#10;&#10;Description automatically generated">
            <a:extLst>
              <a:ext uri="{FF2B5EF4-FFF2-40B4-BE49-F238E27FC236}">
                <a16:creationId xmlns:a16="http://schemas.microsoft.com/office/drawing/2014/main" id="{D20FD21C-D6CA-4A62-B7FB-8A30B2C83D2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71845" y="2744085"/>
            <a:ext cx="1567878" cy="1369830"/>
          </a:xfrm>
          <a:prstGeom prst="rect">
            <a:avLst/>
          </a:prstGeom>
        </p:spPr>
      </p:pic>
      <p:pic>
        <p:nvPicPr>
          <p:cNvPr id="25" name="Picture 24">
            <a:extLst>
              <a:ext uri="{FF2B5EF4-FFF2-40B4-BE49-F238E27FC236}">
                <a16:creationId xmlns:a16="http://schemas.microsoft.com/office/drawing/2014/main" id="{01402C8F-51D5-4141-A904-C0CB1F0DBA8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577557" y="5129807"/>
            <a:ext cx="1109023" cy="1082707"/>
          </a:xfrm>
          <a:prstGeom prst="rect">
            <a:avLst/>
          </a:prstGeom>
        </p:spPr>
      </p:pic>
      <p:pic>
        <p:nvPicPr>
          <p:cNvPr id="28" name="Picture 27" descr="A close up of a logo&#10;&#10;Description automatically generated">
            <a:extLst>
              <a:ext uri="{FF2B5EF4-FFF2-40B4-BE49-F238E27FC236}">
                <a16:creationId xmlns:a16="http://schemas.microsoft.com/office/drawing/2014/main" id="{5CFD5444-DB0C-45D9-9296-5509AA6751AE}"/>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52036" y="3148640"/>
            <a:ext cx="1160066" cy="821713"/>
          </a:xfrm>
          <a:prstGeom prst="rect">
            <a:avLst/>
          </a:prstGeom>
        </p:spPr>
      </p:pic>
      <p:sp>
        <p:nvSpPr>
          <p:cNvPr id="2" name="Footer Placeholder 1">
            <a:extLst>
              <a:ext uri="{FF2B5EF4-FFF2-40B4-BE49-F238E27FC236}">
                <a16:creationId xmlns:a16="http://schemas.microsoft.com/office/drawing/2014/main" id="{EE5D17EB-5E92-464D-8E30-0CE3C9556814}"/>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7100159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6752-9AF4-43E3-8994-F25B7B36F237}"/>
              </a:ext>
            </a:extLst>
          </p:cNvPr>
          <p:cNvSpPr txBox="1">
            <a:spLocks/>
          </p:cNvSpPr>
          <p:nvPr/>
        </p:nvSpPr>
        <p:spPr bwMode="auto">
          <a:xfrm>
            <a:off x="838200" y="144642"/>
            <a:ext cx="10515600" cy="1325563"/>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kern="1200">
                <a:solidFill>
                  <a:srgbClr val="000000"/>
                </a:solidFill>
                <a:latin typeface="+mj-lt"/>
                <a:ea typeface="+mj-ea"/>
                <a:cs typeface="+mj-cs"/>
              </a:defRPr>
            </a:lvl1pPr>
            <a:lvl2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lgn="ctr" defTabSz="407571" rtl="0" eaLnBrk="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281245"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696017"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110789"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525561" indent="-207386" algn="ctr" defTabSz="407571" rtl="0" fontAlgn="base" hangingPunct="0">
              <a:lnSpc>
                <a:spcPct val="93000"/>
              </a:lnSpc>
              <a:spcBef>
                <a:spcPct val="0"/>
              </a:spcBef>
              <a:spcAft>
                <a:spcPct val="0"/>
              </a:spcAft>
              <a:buClr>
                <a:srgbClr val="000000"/>
              </a:buClr>
              <a:buSzPct val="100000"/>
              <a:buFont typeface="Times New Roman" panose="02020603050405020304" pitchFamily="18" charset="0"/>
              <a:defRPr sz="3992" b="1">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defTabSz="914400" eaLnBrk="1" fontAlgn="base" hangingPunct="1">
              <a:lnSpc>
                <a:spcPct val="90000"/>
              </a:lnSpc>
              <a:spcAft>
                <a:spcPts val="600"/>
              </a:spcAft>
              <a:buClr>
                <a:srgbClr val="000000"/>
              </a:buClr>
              <a:buSzPct val="100000"/>
              <a:tabLst/>
              <a:defRPr/>
            </a:pPr>
            <a:r>
              <a:rPr kumimoji="0" lang="en-US" sz="4000" i="0" u="none" strike="noStrike" kern="1200" cap="none" spc="0" normalizeH="0" baseline="0" noProof="0" dirty="0">
                <a:ln>
                  <a:noFill/>
                </a:ln>
                <a:solidFill>
                  <a:schemeClr val="tx1"/>
                </a:solidFill>
                <a:effectLst/>
                <a:uLnTx/>
                <a:uFillTx/>
                <a:latin typeface="+mj-lt"/>
                <a:ea typeface="+mj-ea"/>
                <a:cs typeface="+mj-cs"/>
              </a:rPr>
              <a:t>Directory of content</a:t>
            </a:r>
          </a:p>
        </p:txBody>
      </p:sp>
      <p:grpSp>
        <p:nvGrpSpPr>
          <p:cNvPr id="3" name="Group 2">
            <a:extLst>
              <a:ext uri="{FF2B5EF4-FFF2-40B4-BE49-F238E27FC236}">
                <a16:creationId xmlns:a16="http://schemas.microsoft.com/office/drawing/2014/main" id="{EFFA6C1C-129C-4926-8E27-90583E119006}"/>
              </a:ext>
            </a:extLst>
          </p:cNvPr>
          <p:cNvGrpSpPr/>
          <p:nvPr/>
        </p:nvGrpSpPr>
        <p:grpSpPr>
          <a:xfrm>
            <a:off x="2117296" y="1491379"/>
            <a:ext cx="8390613" cy="4795656"/>
            <a:chOff x="2370215" y="1491379"/>
            <a:chExt cx="8390613" cy="4795656"/>
          </a:xfrm>
        </p:grpSpPr>
        <p:cxnSp>
          <p:nvCxnSpPr>
            <p:cNvPr id="16" name="Straight Connector 15">
              <a:extLst>
                <a:ext uri="{FF2B5EF4-FFF2-40B4-BE49-F238E27FC236}">
                  <a16:creationId xmlns:a16="http://schemas.microsoft.com/office/drawing/2014/main" id="{23614339-EE68-4141-9A07-99EAC9E2FFEC}"/>
                </a:ext>
              </a:extLst>
            </p:cNvPr>
            <p:cNvCxnSpPr>
              <a:cxnSpLocks/>
            </p:cNvCxnSpPr>
            <p:nvPr/>
          </p:nvCxnSpPr>
          <p:spPr>
            <a:xfrm>
              <a:off x="4198935" y="2027433"/>
              <a:ext cx="0" cy="393030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439AF67C-D992-48E0-91BC-F46EE89106A1}"/>
                </a:ext>
              </a:extLst>
            </p:cNvPr>
            <p:cNvSpPr/>
            <p:nvPr/>
          </p:nvSpPr>
          <p:spPr>
            <a:xfrm>
              <a:off x="2370215" y="1611528"/>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Background</a:t>
              </a:r>
            </a:p>
          </p:txBody>
        </p:sp>
        <p:sp>
          <p:nvSpPr>
            <p:cNvPr id="6" name="Freeform: Shape 5">
              <a:extLst>
                <a:ext uri="{FF2B5EF4-FFF2-40B4-BE49-F238E27FC236}">
                  <a16:creationId xmlns:a16="http://schemas.microsoft.com/office/drawing/2014/main" id="{6B689E22-6650-4F89-827B-6EE60BB1117D}"/>
                </a:ext>
              </a:extLst>
            </p:cNvPr>
            <p:cNvSpPr/>
            <p:nvPr/>
          </p:nvSpPr>
          <p:spPr>
            <a:xfrm>
              <a:off x="2370215" y="2512163"/>
              <a:ext cx="3785616" cy="743672"/>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750949"/>
                <a:satOff val="-1935"/>
                <a:lumOff val="-1307"/>
                <a:alphaOff val="0"/>
              </a:schemeClr>
            </a:fillRef>
            <a:effectRef idx="0">
              <a:schemeClr val="accent5">
                <a:hueOff val="-750949"/>
                <a:satOff val="-1935"/>
                <a:lumOff val="-1307"/>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Types of ATMP</a:t>
              </a:r>
            </a:p>
            <a:p>
              <a:pPr marL="0" lvl="0" indent="0" algn="ctr" defTabSz="755650">
                <a:lnSpc>
                  <a:spcPct val="90000"/>
                </a:lnSpc>
                <a:spcBef>
                  <a:spcPct val="0"/>
                </a:spcBef>
                <a:buNone/>
              </a:pPr>
              <a:r>
                <a:rPr lang="en-GB" sz="2400" b="1" kern="1200" dirty="0"/>
                <a:t>with examples</a:t>
              </a:r>
              <a:endParaRPr lang="en-GB" sz="2400" b="1" i="0" kern="1200" baseline="0" dirty="0"/>
            </a:p>
          </p:txBody>
        </p:sp>
        <p:sp>
          <p:nvSpPr>
            <p:cNvPr id="7" name="Freeform: Shape 6">
              <a:extLst>
                <a:ext uri="{FF2B5EF4-FFF2-40B4-BE49-F238E27FC236}">
                  <a16:creationId xmlns:a16="http://schemas.microsoft.com/office/drawing/2014/main" id="{609F340D-705F-429B-A767-798CC3A98B3F}"/>
                </a:ext>
              </a:extLst>
            </p:cNvPr>
            <p:cNvSpPr/>
            <p:nvPr/>
          </p:nvSpPr>
          <p:spPr>
            <a:xfrm>
              <a:off x="7880828" y="149137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1501898"/>
                <a:satOff val="-3871"/>
                <a:lumOff val="-2614"/>
                <a:alphaOff val="0"/>
              </a:schemeClr>
            </a:fillRef>
            <a:effectRef idx="0">
              <a:schemeClr val="accent5">
                <a:hueOff val="-1501898"/>
                <a:satOff val="-3871"/>
                <a:lumOff val="-2614"/>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kern="1200" dirty="0"/>
                <a:t>Gene therapy</a:t>
              </a:r>
            </a:p>
            <a:p>
              <a:pPr marL="0" lvl="0" indent="0" algn="ctr" defTabSz="755650">
                <a:lnSpc>
                  <a:spcPct val="90000"/>
                </a:lnSpc>
                <a:spcBef>
                  <a:spcPct val="0"/>
                </a:spcBef>
                <a:buNone/>
              </a:pPr>
              <a:r>
                <a:rPr lang="en-GB" sz="2400" b="1" kern="1200" dirty="0"/>
                <a:t>medicinal products</a:t>
              </a:r>
              <a:endParaRPr lang="en-GB" sz="2400" b="1" i="0" kern="1200" baseline="0" dirty="0"/>
            </a:p>
          </p:txBody>
        </p:sp>
        <p:sp>
          <p:nvSpPr>
            <p:cNvPr id="8" name="Freeform: Shape 7">
              <a:extLst>
                <a:ext uri="{FF2B5EF4-FFF2-40B4-BE49-F238E27FC236}">
                  <a16:creationId xmlns:a16="http://schemas.microsoft.com/office/drawing/2014/main" id="{0B2F2902-3062-475C-A757-DFD15C784D30}"/>
                </a:ext>
              </a:extLst>
            </p:cNvPr>
            <p:cNvSpPr/>
            <p:nvPr/>
          </p:nvSpPr>
          <p:spPr>
            <a:xfrm>
              <a:off x="7880828" y="225288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Somatic cell therapy medicinal products</a:t>
              </a:r>
            </a:p>
          </p:txBody>
        </p:sp>
        <p:sp>
          <p:nvSpPr>
            <p:cNvPr id="9" name="Freeform: Shape 8">
              <a:extLst>
                <a:ext uri="{FF2B5EF4-FFF2-40B4-BE49-F238E27FC236}">
                  <a16:creationId xmlns:a16="http://schemas.microsoft.com/office/drawing/2014/main" id="{26A70888-64BF-4D95-A598-389A6BB35934}"/>
                </a:ext>
              </a:extLst>
            </p:cNvPr>
            <p:cNvSpPr/>
            <p:nvPr/>
          </p:nvSpPr>
          <p:spPr>
            <a:xfrm>
              <a:off x="7880828" y="3014399"/>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003797"/>
                <a:satOff val="-7742"/>
                <a:lumOff val="-5229"/>
                <a:alphaOff val="0"/>
              </a:schemeClr>
            </a:fillRef>
            <a:effectRef idx="0">
              <a:schemeClr val="accent5">
                <a:hueOff val="-3003797"/>
                <a:satOff val="-7742"/>
                <a:lumOff val="-5229"/>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Tissue engineered</a:t>
              </a:r>
            </a:p>
            <a:p>
              <a:pPr marL="0" lvl="0" indent="0" algn="ctr" defTabSz="755650">
                <a:lnSpc>
                  <a:spcPct val="90000"/>
                </a:lnSpc>
                <a:spcBef>
                  <a:spcPct val="0"/>
                </a:spcBef>
                <a:buNone/>
              </a:pPr>
              <a:r>
                <a:rPr lang="en-GB" sz="2400" b="1" i="0" kern="1200" baseline="0" dirty="0"/>
                <a:t>products</a:t>
              </a:r>
            </a:p>
          </p:txBody>
        </p:sp>
        <p:sp>
          <p:nvSpPr>
            <p:cNvPr id="10" name="Freeform: Shape 9">
              <a:extLst>
                <a:ext uri="{FF2B5EF4-FFF2-40B4-BE49-F238E27FC236}">
                  <a16:creationId xmlns:a16="http://schemas.microsoft.com/office/drawing/2014/main" id="{0F1363EB-E523-486A-8D0D-73081A898968}"/>
                </a:ext>
              </a:extLst>
            </p:cNvPr>
            <p:cNvSpPr/>
            <p:nvPr/>
          </p:nvSpPr>
          <p:spPr>
            <a:xfrm>
              <a:off x="7880828" y="3775908"/>
              <a:ext cx="2880000" cy="7200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3754746"/>
                <a:satOff val="-9677"/>
                <a:lumOff val="-6536"/>
                <a:alphaOff val="0"/>
              </a:schemeClr>
            </a:fillRef>
            <a:effectRef idx="0">
              <a:schemeClr val="accent5">
                <a:hueOff val="-3754746"/>
                <a:satOff val="-9677"/>
                <a:lumOff val="-6536"/>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kern="1200" dirty="0"/>
                <a:t>Combined ATMPs</a:t>
              </a:r>
              <a:endParaRPr lang="en-GB" sz="2400" b="1" i="0" kern="1200" baseline="0" dirty="0"/>
            </a:p>
          </p:txBody>
        </p:sp>
        <p:sp>
          <p:nvSpPr>
            <p:cNvPr id="13" name="Freeform: Shape 12">
              <a:extLst>
                <a:ext uri="{FF2B5EF4-FFF2-40B4-BE49-F238E27FC236}">
                  <a16:creationId xmlns:a16="http://schemas.microsoft.com/office/drawing/2014/main" id="{DAA0D267-ECE9-4D82-858A-A7C610411AD4}"/>
                </a:ext>
              </a:extLst>
            </p:cNvPr>
            <p:cNvSpPr/>
            <p:nvPr/>
          </p:nvSpPr>
          <p:spPr>
            <a:xfrm>
              <a:off x="2370215" y="3740565"/>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007594"/>
                <a:satOff val="-15484"/>
                <a:lumOff val="-10458"/>
                <a:alphaOff val="0"/>
              </a:schemeClr>
            </a:fillRef>
            <a:effectRef idx="0">
              <a:schemeClr val="accent5">
                <a:hueOff val="-6007594"/>
                <a:satOff val="-15484"/>
                <a:lumOff val="-10458"/>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Regulatory considerations</a:t>
              </a:r>
            </a:p>
          </p:txBody>
        </p:sp>
        <p:sp>
          <p:nvSpPr>
            <p:cNvPr id="14" name="Freeform: Shape 13">
              <a:extLst>
                <a:ext uri="{FF2B5EF4-FFF2-40B4-BE49-F238E27FC236}">
                  <a16:creationId xmlns:a16="http://schemas.microsoft.com/office/drawing/2014/main" id="{DC99BCF5-7498-47E2-971F-2FDA4E4FE9A9}"/>
                </a:ext>
              </a:extLst>
            </p:cNvPr>
            <p:cNvSpPr/>
            <p:nvPr/>
          </p:nvSpPr>
          <p:spPr>
            <a:xfrm>
              <a:off x="2370215" y="5541835"/>
              <a:ext cx="3785616" cy="745200"/>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chemeClr val="bg1">
                <a:lumMod val="85000"/>
              </a:schemeClr>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buNone/>
              </a:pPr>
              <a:r>
                <a:rPr lang="en-GB" sz="2400" b="1" i="0" kern="1200" baseline="0" dirty="0"/>
                <a:t>Supplementary material</a:t>
              </a:r>
            </a:p>
            <a:p>
              <a:pPr marL="0" lvl="0" indent="0" algn="ctr" defTabSz="755650">
                <a:lnSpc>
                  <a:spcPct val="90000"/>
                </a:lnSpc>
                <a:spcBef>
                  <a:spcPct val="0"/>
                </a:spcBef>
                <a:buNone/>
              </a:pPr>
              <a:r>
                <a:rPr lang="en-GB" sz="2000" b="1" dirty="0"/>
                <a:t>including glossary and references</a:t>
              </a:r>
              <a:endParaRPr lang="en-GB" sz="2000" b="1" i="0" kern="1200" baseline="0" dirty="0"/>
            </a:p>
          </p:txBody>
        </p:sp>
        <p:sp>
          <p:nvSpPr>
            <p:cNvPr id="21" name="Freeform: Shape 20">
              <a:extLst>
                <a:ext uri="{FF2B5EF4-FFF2-40B4-BE49-F238E27FC236}">
                  <a16:creationId xmlns:a16="http://schemas.microsoft.com/office/drawing/2014/main" id="{BD34107A-F78D-4678-9987-715861E24910}"/>
                </a:ext>
              </a:extLst>
            </p:cNvPr>
            <p:cNvSpPr/>
            <p:nvPr/>
          </p:nvSpPr>
          <p:spPr>
            <a:xfrm>
              <a:off x="2370215" y="4641200"/>
              <a:ext cx="3785616" cy="415905"/>
            </a:xfrm>
            <a:custGeom>
              <a:avLst/>
              <a:gdLst>
                <a:gd name="connsiteX0" fmla="*/ 0 w 3785616"/>
                <a:gd name="connsiteY0" fmla="*/ 69319 h 415905"/>
                <a:gd name="connsiteX1" fmla="*/ 69319 w 3785616"/>
                <a:gd name="connsiteY1" fmla="*/ 0 h 415905"/>
                <a:gd name="connsiteX2" fmla="*/ 3716297 w 3785616"/>
                <a:gd name="connsiteY2" fmla="*/ 0 h 415905"/>
                <a:gd name="connsiteX3" fmla="*/ 3785616 w 3785616"/>
                <a:gd name="connsiteY3" fmla="*/ 69319 h 415905"/>
                <a:gd name="connsiteX4" fmla="*/ 3785616 w 3785616"/>
                <a:gd name="connsiteY4" fmla="*/ 346586 h 415905"/>
                <a:gd name="connsiteX5" fmla="*/ 3716297 w 3785616"/>
                <a:gd name="connsiteY5" fmla="*/ 415905 h 415905"/>
                <a:gd name="connsiteX6" fmla="*/ 69319 w 3785616"/>
                <a:gd name="connsiteY6" fmla="*/ 415905 h 415905"/>
                <a:gd name="connsiteX7" fmla="*/ 0 w 3785616"/>
                <a:gd name="connsiteY7" fmla="*/ 346586 h 415905"/>
                <a:gd name="connsiteX8" fmla="*/ 0 w 3785616"/>
                <a:gd name="connsiteY8" fmla="*/ 69319 h 41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616" h="415905">
                  <a:moveTo>
                    <a:pt x="0" y="69319"/>
                  </a:moveTo>
                  <a:cubicBezTo>
                    <a:pt x="0" y="31035"/>
                    <a:pt x="31035" y="0"/>
                    <a:pt x="69319" y="0"/>
                  </a:cubicBezTo>
                  <a:lnTo>
                    <a:pt x="3716297" y="0"/>
                  </a:lnTo>
                  <a:cubicBezTo>
                    <a:pt x="3754581" y="0"/>
                    <a:pt x="3785616" y="31035"/>
                    <a:pt x="3785616" y="69319"/>
                  </a:cubicBezTo>
                  <a:lnTo>
                    <a:pt x="3785616" y="346586"/>
                  </a:lnTo>
                  <a:cubicBezTo>
                    <a:pt x="3785616" y="384870"/>
                    <a:pt x="3754581" y="415905"/>
                    <a:pt x="3716297" y="415905"/>
                  </a:cubicBezTo>
                  <a:lnTo>
                    <a:pt x="69319" y="415905"/>
                  </a:lnTo>
                  <a:cubicBezTo>
                    <a:pt x="31035" y="415905"/>
                    <a:pt x="0" y="384870"/>
                    <a:pt x="0" y="346586"/>
                  </a:cubicBezTo>
                  <a:lnTo>
                    <a:pt x="0" y="69319"/>
                  </a:lnTo>
                  <a:close/>
                </a:path>
              </a:pathLst>
            </a:custGeom>
            <a:solidFill>
              <a:srgbClr val="4CC37F"/>
            </a:solidFill>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85073" tIns="52688" rIns="85073" bIns="52688" numCol="1" spcCol="1270" anchor="ctr" anchorCtr="0">
              <a:noAutofit/>
            </a:bodyPr>
            <a:lstStyle/>
            <a:p>
              <a:pPr marL="0" lvl="0" indent="0" algn="ctr" defTabSz="755650">
                <a:lnSpc>
                  <a:spcPct val="90000"/>
                </a:lnSpc>
                <a:spcBef>
                  <a:spcPct val="0"/>
                </a:spcBef>
                <a:spcAft>
                  <a:spcPct val="35000"/>
                </a:spcAft>
                <a:buNone/>
              </a:pPr>
              <a:r>
                <a:rPr lang="en-GB" sz="2400" b="1" i="0" kern="1200" baseline="0" dirty="0"/>
                <a:t>Challenges</a:t>
              </a:r>
            </a:p>
          </p:txBody>
        </p:sp>
        <p:sp>
          <p:nvSpPr>
            <p:cNvPr id="22" name="Left Brace 21">
              <a:extLst>
                <a:ext uri="{FF2B5EF4-FFF2-40B4-BE49-F238E27FC236}">
                  <a16:creationId xmlns:a16="http://schemas.microsoft.com/office/drawing/2014/main" id="{8A1661B5-242F-4FE0-A248-4AA427E57EDD}"/>
                </a:ext>
              </a:extLst>
            </p:cNvPr>
            <p:cNvSpPr/>
            <p:nvPr/>
          </p:nvSpPr>
          <p:spPr>
            <a:xfrm>
              <a:off x="6590433" y="1550710"/>
              <a:ext cx="496324" cy="2684140"/>
            </a:xfrm>
            <a:prstGeom prst="leftBrace">
              <a:avLst>
                <a:gd name="adj1" fmla="val 133769"/>
                <a:gd name="adj2" fmla="val 50000"/>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5" name="Content Placeholder 4">
              <a:extLst>
                <a:ext uri="{FF2B5EF4-FFF2-40B4-BE49-F238E27FC236}">
                  <a16:creationId xmlns:a16="http://schemas.microsoft.com/office/drawing/2014/main" id="{ED29FFDF-F0A4-48C7-AF90-5797AAE0108F}"/>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1923" y="1559887"/>
              <a:ext cx="592516" cy="594000"/>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617E1901-2363-4DFB-B855-88DECD12488E}"/>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2318446"/>
              <a:ext cx="591726" cy="593209"/>
            </a:xfrm>
            <a:prstGeom prst="rect">
              <a:avLst/>
            </a:prstGeom>
          </p:spPr>
        </p:pic>
        <p:pic>
          <p:nvPicPr>
            <p:cNvPr id="18" name="Picture 17" descr="A close up of a logo&#10;&#10;Description generated with high confidence">
              <a:extLst>
                <a:ext uri="{FF2B5EF4-FFF2-40B4-BE49-F238E27FC236}">
                  <a16:creationId xmlns:a16="http://schemas.microsoft.com/office/drawing/2014/main" id="{BD7F39CB-F396-41F6-B99C-8DD397E7495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833983"/>
              <a:ext cx="591726" cy="593209"/>
            </a:xfrm>
            <a:prstGeom prst="rect">
              <a:avLst/>
            </a:prstGeom>
          </p:spPr>
        </p:pic>
        <p:pic>
          <p:nvPicPr>
            <p:cNvPr id="19" name="Picture 18">
              <a:extLst>
                <a:ext uri="{FF2B5EF4-FFF2-40B4-BE49-F238E27FC236}">
                  <a16:creationId xmlns:a16="http://schemas.microsoft.com/office/drawing/2014/main" id="{7AB10831-644B-44EC-A464-9294970D7F24}"/>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222318" y="3076214"/>
              <a:ext cx="591726" cy="593209"/>
            </a:xfrm>
            <a:prstGeom prst="rect">
              <a:avLst/>
            </a:prstGeom>
          </p:spPr>
        </p:pic>
      </p:grpSp>
      <p:sp>
        <p:nvSpPr>
          <p:cNvPr id="5" name="Footer Placeholder 4">
            <a:extLst>
              <a:ext uri="{FF2B5EF4-FFF2-40B4-BE49-F238E27FC236}">
                <a16:creationId xmlns:a16="http://schemas.microsoft.com/office/drawing/2014/main" id="{7224BBDC-0D05-43E2-B6E8-3E27C778F5C8}"/>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4400007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il_Newsome_intro_to_ATMPs_compressed">
            <a:hlinkClick r:id="" action="ppaction://media"/>
            <a:extLst>
              <a:ext uri="{FF2B5EF4-FFF2-40B4-BE49-F238E27FC236}">
                <a16:creationId xmlns:a16="http://schemas.microsoft.com/office/drawing/2014/main" id="{6325BCAE-2B98-46B9-8D6C-4670CE942D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9436" y="190933"/>
            <a:ext cx="11513127" cy="6476134"/>
          </a:xfrm>
          <a:prstGeom prst="rect">
            <a:avLst/>
          </a:prstGeom>
        </p:spPr>
      </p:pic>
      <p:sp>
        <p:nvSpPr>
          <p:cNvPr id="2" name="Footer Placeholder 1">
            <a:extLst>
              <a:ext uri="{FF2B5EF4-FFF2-40B4-BE49-F238E27FC236}">
                <a16:creationId xmlns:a16="http://schemas.microsoft.com/office/drawing/2014/main" id="{3BAD8233-6525-4708-9EB8-6E546C2FB739}"/>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88157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2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20" y="365125"/>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Clinical challenges 1</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1" y="2575033"/>
            <a:ext cx="6741522" cy="3713025"/>
          </a:xfrm>
        </p:spPr>
        <p:txBody>
          <a:bodyPr vert="horz" lIns="91440" tIns="45720" rIns="91440" bIns="45720" rtlCol="0">
            <a:normAutofit fontScale="92500"/>
          </a:bodyPr>
          <a:lstStyle/>
          <a:p>
            <a:pPr>
              <a:spcAft>
                <a:spcPts val="1200"/>
              </a:spcAft>
            </a:pPr>
            <a:r>
              <a:rPr lang="en-US" sz="2400" dirty="0"/>
              <a:t>Safety issues associated with some therapies</a:t>
            </a:r>
          </a:p>
          <a:p>
            <a:pPr>
              <a:spcAft>
                <a:spcPts val="1200"/>
              </a:spcAft>
            </a:pPr>
            <a:r>
              <a:rPr lang="en-US" sz="2400" dirty="0"/>
              <a:t>Efficacy yet to be established for some therapies</a:t>
            </a:r>
          </a:p>
          <a:p>
            <a:pPr>
              <a:spcAft>
                <a:spcPts val="1200"/>
              </a:spcAft>
            </a:pPr>
            <a:r>
              <a:rPr lang="en-US" sz="2400" dirty="0"/>
              <a:t>Patient recruitment may be difficult</a:t>
            </a:r>
          </a:p>
          <a:p>
            <a:pPr>
              <a:spcAft>
                <a:spcPts val="1200"/>
              </a:spcAft>
            </a:pPr>
            <a:r>
              <a:rPr lang="en-US" sz="2400" dirty="0"/>
              <a:t>Follow up – patient may need to remain close to treatment </a:t>
            </a:r>
            <a:r>
              <a:rPr lang="en-US" sz="2400" dirty="0" err="1"/>
              <a:t>centre</a:t>
            </a:r>
            <a:r>
              <a:rPr lang="en-US" sz="2400" dirty="0"/>
              <a:t> for extended period</a:t>
            </a:r>
          </a:p>
          <a:p>
            <a:pPr>
              <a:spcAft>
                <a:spcPts val="1200"/>
              </a:spcAft>
            </a:pPr>
            <a:r>
              <a:rPr lang="en-US" sz="2400" dirty="0"/>
              <a:t>Managing expectations</a:t>
            </a:r>
          </a:p>
          <a:p>
            <a:pPr>
              <a:spcAft>
                <a:spcPts val="1200"/>
              </a:spcAft>
            </a:pPr>
            <a:r>
              <a:rPr lang="en-US" sz="2400" dirty="0"/>
              <a:t>Hesitance towards handling/receiving gene therapies</a:t>
            </a:r>
          </a:p>
        </p:txBody>
      </p:sp>
      <p:pic>
        <p:nvPicPr>
          <p:cNvPr id="17412" name="Picture 4">
            <a:extLst>
              <a:ext uri="{FF2B5EF4-FFF2-40B4-BE49-F238E27FC236}">
                <a16:creationId xmlns:a16="http://schemas.microsoft.com/office/drawing/2014/main" id="{4A9039D7-35B3-42F9-BAE4-2D087778CB9A}"/>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8554" r="-1" b="-1"/>
          <a:stretch/>
        </p:blipFill>
        <p:spPr bwMode="auto">
          <a:xfrm>
            <a:off x="6810789" y="11"/>
            <a:ext cx="5381209" cy="5845618"/>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B67564FD-8150-42AF-BFC0-EBA88AE38FC3}"/>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5231411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19" y="365125"/>
            <a:ext cx="5524099"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Clinical challenges 2</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0" y="2575033"/>
            <a:ext cx="7866109" cy="3747943"/>
          </a:xfrm>
        </p:spPr>
        <p:txBody>
          <a:bodyPr vert="horz" lIns="91440" tIns="45720" rIns="91440" bIns="45720" rtlCol="0">
            <a:noAutofit/>
          </a:bodyPr>
          <a:lstStyle/>
          <a:p>
            <a:pPr>
              <a:spcBef>
                <a:spcPts val="0"/>
              </a:spcBef>
            </a:pPr>
            <a:r>
              <a:rPr lang="en-US" sz="2400" dirty="0"/>
              <a:t>Effective communication across multiple clinical</a:t>
            </a:r>
          </a:p>
          <a:p>
            <a:pPr marL="0" indent="0">
              <a:spcBef>
                <a:spcPts val="0"/>
              </a:spcBef>
              <a:spcAft>
                <a:spcPts val="1200"/>
              </a:spcAft>
              <a:buNone/>
            </a:pPr>
            <a:r>
              <a:rPr lang="en-US" sz="2400" dirty="0"/>
              <a:t>areas, manufacturer, courier, tracking service… </a:t>
            </a:r>
          </a:p>
          <a:p>
            <a:pPr>
              <a:spcAft>
                <a:spcPts val="1200"/>
              </a:spcAft>
            </a:pPr>
            <a:r>
              <a:rPr lang="en-GB" sz="2400" dirty="0"/>
              <a:t>Living products: storage/handling requirements</a:t>
            </a:r>
          </a:p>
          <a:p>
            <a:pPr>
              <a:spcAft>
                <a:spcPts val="1200"/>
              </a:spcAft>
            </a:pPr>
            <a:r>
              <a:rPr lang="en-GB" sz="2400" dirty="0"/>
              <a:t>Novel methods of administration</a:t>
            </a:r>
          </a:p>
          <a:p>
            <a:pPr>
              <a:spcAft>
                <a:spcPts val="1200"/>
              </a:spcAft>
            </a:pPr>
            <a:r>
              <a:rPr lang="en-US" sz="2400" dirty="0"/>
              <a:t>Increasing numbers of patients and products</a:t>
            </a:r>
          </a:p>
          <a:p>
            <a:pPr>
              <a:spcAft>
                <a:spcPts val="1200"/>
              </a:spcAft>
            </a:pPr>
            <a:r>
              <a:rPr lang="en-US" sz="2400" dirty="0"/>
              <a:t>Novel hospital infrastructure, governance, clinical pathways</a:t>
            </a:r>
          </a:p>
          <a:p>
            <a:pPr>
              <a:spcAft>
                <a:spcPts val="1200"/>
              </a:spcAft>
            </a:pPr>
            <a:r>
              <a:rPr lang="en-US" sz="2400" dirty="0"/>
              <a:t>Training and retaining staff </a:t>
            </a:r>
          </a:p>
        </p:txBody>
      </p:sp>
      <p:pic>
        <p:nvPicPr>
          <p:cNvPr id="17412" name="Picture 4">
            <a:extLst>
              <a:ext uri="{FF2B5EF4-FFF2-40B4-BE49-F238E27FC236}">
                <a16:creationId xmlns:a16="http://schemas.microsoft.com/office/drawing/2014/main" id="{4A9039D7-35B3-42F9-BAE4-2D087778CB9A}"/>
              </a:ext>
            </a:extLst>
          </p:cNvPr>
          <p:cNvPicPr>
            <a:picLocks noChangeAspect="1" noChangeArrowheads="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557" r="31995" b="-1"/>
          <a:stretch/>
        </p:blipFill>
        <p:spPr bwMode="auto">
          <a:xfrm>
            <a:off x="6750673" y="11"/>
            <a:ext cx="5441325" cy="5910922"/>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02147BC-6AF3-406A-8468-0B20C185929B}"/>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132220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20" y="365125"/>
            <a:ext cx="5120114"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Manufacturing challenges</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1" y="2575041"/>
            <a:ext cx="7360270" cy="3917831"/>
          </a:xfrm>
        </p:spPr>
        <p:txBody>
          <a:bodyPr vert="horz" lIns="91440" tIns="45720" rIns="91440" bIns="45720" rtlCol="0">
            <a:normAutofit/>
          </a:bodyPr>
          <a:lstStyle/>
          <a:p>
            <a:pPr>
              <a:spcAft>
                <a:spcPts val="1200"/>
              </a:spcAft>
            </a:pPr>
            <a:r>
              <a:rPr lang="en-US" sz="2100" dirty="0"/>
              <a:t>Complex, multi-step, manual processes; how to scale up</a:t>
            </a:r>
          </a:p>
          <a:p>
            <a:pPr>
              <a:spcAft>
                <a:spcPts val="1200"/>
              </a:spcAft>
            </a:pPr>
            <a:r>
              <a:rPr lang="en-US" sz="2100" dirty="0"/>
              <a:t>Variation in quality of starting material</a:t>
            </a:r>
          </a:p>
          <a:p>
            <a:pPr>
              <a:spcAft>
                <a:spcPts val="1200"/>
              </a:spcAft>
            </a:pPr>
            <a:r>
              <a:rPr lang="en-US" sz="2100" dirty="0"/>
              <a:t>High volumes of product required for quality testing</a:t>
            </a:r>
          </a:p>
          <a:p>
            <a:pPr>
              <a:spcAft>
                <a:spcPts val="1200"/>
              </a:spcAft>
            </a:pPr>
            <a:r>
              <a:rPr lang="en-US" sz="2100" dirty="0"/>
              <a:t>Few suppliers providing appropriately certified starting materials</a:t>
            </a:r>
          </a:p>
          <a:p>
            <a:pPr>
              <a:spcAft>
                <a:spcPts val="1200"/>
              </a:spcAft>
            </a:pPr>
            <a:r>
              <a:rPr lang="en-US" sz="2100" dirty="0"/>
              <a:t>Short shelf life of product requires new solutions for shipping, preservation &amp; QC</a:t>
            </a:r>
          </a:p>
          <a:p>
            <a:pPr>
              <a:spcAft>
                <a:spcPts val="1200"/>
              </a:spcAft>
            </a:pPr>
            <a:r>
              <a:rPr lang="en-US" sz="2100" dirty="0"/>
              <a:t>Training and retaining staff </a:t>
            </a:r>
          </a:p>
        </p:txBody>
      </p:sp>
      <p:pic>
        <p:nvPicPr>
          <p:cNvPr id="4100" name="Picture 4" descr="Image result for catapult clean room gmp">
            <a:extLst>
              <a:ext uri="{FF2B5EF4-FFF2-40B4-BE49-F238E27FC236}">
                <a16:creationId xmlns:a16="http://schemas.microsoft.com/office/drawing/2014/main" id="{EB557B09-730D-402D-95CA-76E50A6C8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86" r="18272"/>
          <a:stretch/>
        </p:blipFill>
        <p:spPr bwMode="auto">
          <a:xfrm>
            <a:off x="6749429" y="11"/>
            <a:ext cx="5442570" cy="591227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0E9E306-0CF1-4E51-A63C-4255CD21B616}"/>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31176647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70FC124-B1D2-4E97-99D2-EB6D9EC6F548}"/>
              </a:ext>
            </a:extLst>
          </p:cNvPr>
          <p:cNvSpPr txBox="1">
            <a:spLocks/>
          </p:cNvSpPr>
          <p:nvPr/>
        </p:nvSpPr>
        <p:spPr>
          <a:xfrm>
            <a:off x="655320" y="365125"/>
            <a:ext cx="5440680"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t>Regulatory and financial challenges</a:t>
            </a:r>
          </a:p>
        </p:txBody>
      </p:sp>
      <p:sp>
        <p:nvSpPr>
          <p:cNvPr id="3" name="Content Placeholder 2">
            <a:extLst>
              <a:ext uri="{FF2B5EF4-FFF2-40B4-BE49-F238E27FC236}">
                <a16:creationId xmlns:a16="http://schemas.microsoft.com/office/drawing/2014/main" id="{D5898FA6-3019-402D-ADEF-4B58D1CF9857}"/>
              </a:ext>
            </a:extLst>
          </p:cNvPr>
          <p:cNvSpPr>
            <a:spLocks noGrp="1"/>
          </p:cNvSpPr>
          <p:nvPr>
            <p:ph idx="1"/>
          </p:nvPr>
        </p:nvSpPr>
        <p:spPr>
          <a:xfrm>
            <a:off x="655321" y="2575034"/>
            <a:ext cx="6529250" cy="3462228"/>
          </a:xfrm>
        </p:spPr>
        <p:txBody>
          <a:bodyPr vert="horz" lIns="91440" tIns="45720" rIns="91440" bIns="45720" rtlCol="0">
            <a:noAutofit/>
          </a:bodyPr>
          <a:lstStyle/>
          <a:p>
            <a:pPr>
              <a:spcAft>
                <a:spcPts val="1200"/>
              </a:spcAft>
            </a:pPr>
            <a:r>
              <a:rPr lang="en-GB" sz="2400" dirty="0"/>
              <a:t>Differing country-specific requirements</a:t>
            </a:r>
          </a:p>
          <a:p>
            <a:pPr>
              <a:spcAft>
                <a:spcPts val="1200"/>
              </a:spcAft>
            </a:pPr>
            <a:r>
              <a:rPr lang="en-GB" sz="2400" dirty="0"/>
              <a:t>International transportation of human tissue</a:t>
            </a:r>
          </a:p>
          <a:p>
            <a:pPr>
              <a:spcAft>
                <a:spcPts val="1200"/>
              </a:spcAft>
            </a:pPr>
            <a:r>
              <a:rPr lang="en-GB" sz="2400" dirty="0"/>
              <a:t>Difficulty meeting regulators’ information requests</a:t>
            </a:r>
          </a:p>
          <a:p>
            <a:pPr>
              <a:spcAft>
                <a:spcPts val="1200"/>
              </a:spcAft>
            </a:pPr>
            <a:r>
              <a:rPr lang="en-GB" sz="2400" dirty="0"/>
              <a:t>Funding product development</a:t>
            </a:r>
          </a:p>
          <a:p>
            <a:pPr>
              <a:spcAft>
                <a:spcPts val="1200"/>
              </a:spcAft>
            </a:pPr>
            <a:r>
              <a:rPr lang="en-GB" sz="2400" dirty="0"/>
              <a:t>Uncertainty around reimbursement</a:t>
            </a:r>
          </a:p>
        </p:txBody>
      </p:sp>
      <p:pic>
        <p:nvPicPr>
          <p:cNvPr id="17412" name="Picture 4">
            <a:extLst>
              <a:ext uri="{FF2B5EF4-FFF2-40B4-BE49-F238E27FC236}">
                <a16:creationId xmlns:a16="http://schemas.microsoft.com/office/drawing/2014/main" id="{4A9039D7-35B3-42F9-BAE4-2D087778CB9A}"/>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6750673" y="0"/>
            <a:ext cx="5441325" cy="603725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FC1BE2E-90BE-4587-B0F3-A41DE574615B}"/>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11037089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703E07-DF8B-4FDF-9F81-29C5DA7341DD}"/>
              </a:ext>
            </a:extLst>
          </p:cNvPr>
          <p:cNvSpPr/>
          <p:nvPr/>
        </p:nvSpPr>
        <p:spPr>
          <a:xfrm>
            <a:off x="595125" y="395417"/>
            <a:ext cx="5356800" cy="1037967"/>
          </a:xfrm>
          <a:prstGeom prst="roundRect">
            <a:avLst>
              <a:gd name="adj" fmla="val 10000"/>
            </a:avLst>
          </a:prstGeom>
          <a:solidFill>
            <a:schemeClr val="bg1"/>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nchorCtr="0"/>
          <a:lstStyle/>
          <a:p>
            <a:r>
              <a:rPr lang="en-GB" sz="3200" b="1" dirty="0"/>
              <a:t>The bigger picture</a:t>
            </a:r>
          </a:p>
        </p:txBody>
      </p:sp>
      <p:sp>
        <p:nvSpPr>
          <p:cNvPr id="13" name="Rectangle: Rounded Corners 12">
            <a:extLst>
              <a:ext uri="{FF2B5EF4-FFF2-40B4-BE49-F238E27FC236}">
                <a16:creationId xmlns:a16="http://schemas.microsoft.com/office/drawing/2014/main" id="{7D3C5640-DE12-47E2-8480-4F820010F6C2}"/>
              </a:ext>
            </a:extLst>
          </p:cNvPr>
          <p:cNvSpPr/>
          <p:nvPr/>
        </p:nvSpPr>
        <p:spPr>
          <a:xfrm>
            <a:off x="6360759" y="4360739"/>
            <a:ext cx="5357293" cy="1620000"/>
          </a:xfrm>
          <a:prstGeom prst="roundRect">
            <a:avLst>
              <a:gd name="adj" fmla="val 10000"/>
            </a:avLst>
          </a:prstGeom>
          <a:solidFill>
            <a:srgbClr val="70AD47"/>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pic>
        <p:nvPicPr>
          <p:cNvPr id="16" name="Picture 15">
            <a:extLst>
              <a:ext uri="{FF2B5EF4-FFF2-40B4-BE49-F238E27FC236}">
                <a16:creationId xmlns:a16="http://schemas.microsoft.com/office/drawing/2014/main" id="{1B44837E-30FE-4765-90A6-FBC38DA31360}"/>
              </a:ext>
            </a:extLst>
          </p:cNvPr>
          <p:cNvPicPr>
            <a:picLocks noChangeAspect="1"/>
          </p:cNvPicPr>
          <p:nvPr/>
        </p:nvPicPr>
        <p:blipFill>
          <a:blip r:embed="rId3"/>
          <a:stretch>
            <a:fillRect/>
          </a:stretch>
        </p:blipFill>
        <p:spPr>
          <a:xfrm>
            <a:off x="693978" y="3506565"/>
            <a:ext cx="5154401" cy="2956018"/>
          </a:xfrm>
          <a:prstGeom prst="rect">
            <a:avLst/>
          </a:prstGeom>
        </p:spPr>
      </p:pic>
      <p:sp>
        <p:nvSpPr>
          <p:cNvPr id="17" name="Rectangle: Rounded Corners 16">
            <a:extLst>
              <a:ext uri="{FF2B5EF4-FFF2-40B4-BE49-F238E27FC236}">
                <a16:creationId xmlns:a16="http://schemas.microsoft.com/office/drawing/2014/main" id="{30502582-B98B-4CA5-B41D-C70D3B76C712}"/>
              </a:ext>
            </a:extLst>
          </p:cNvPr>
          <p:cNvSpPr/>
          <p:nvPr/>
        </p:nvSpPr>
        <p:spPr>
          <a:xfrm>
            <a:off x="595123" y="1758689"/>
            <a:ext cx="5356800" cy="1620000"/>
          </a:xfrm>
          <a:prstGeom prst="roundRect">
            <a:avLst>
              <a:gd name="adj" fmla="val 10000"/>
            </a:avLst>
          </a:prstGeom>
          <a:solidFill>
            <a:srgbClr val="58B1D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9" name="Rectangle: Rounded Corners 18">
            <a:extLst>
              <a:ext uri="{FF2B5EF4-FFF2-40B4-BE49-F238E27FC236}">
                <a16:creationId xmlns:a16="http://schemas.microsoft.com/office/drawing/2014/main" id="{9B5B6CB5-2B53-419B-B168-7B58060F09E1}"/>
              </a:ext>
            </a:extLst>
          </p:cNvPr>
          <p:cNvSpPr/>
          <p:nvPr/>
        </p:nvSpPr>
        <p:spPr>
          <a:xfrm>
            <a:off x="6343622" y="395416"/>
            <a:ext cx="5357293" cy="1620000"/>
          </a:xfrm>
          <a:prstGeom prst="roundRect">
            <a:avLst>
              <a:gd name="adj" fmla="val 10000"/>
            </a:avLst>
          </a:prstGeom>
          <a:solidFill>
            <a:srgbClr val="4FC79C"/>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1" name="Rectangle: Rounded Corners 20">
            <a:extLst>
              <a:ext uri="{FF2B5EF4-FFF2-40B4-BE49-F238E27FC236}">
                <a16:creationId xmlns:a16="http://schemas.microsoft.com/office/drawing/2014/main" id="{D2628511-9537-489E-ACF0-B19C90F30569}"/>
              </a:ext>
            </a:extLst>
          </p:cNvPr>
          <p:cNvSpPr/>
          <p:nvPr/>
        </p:nvSpPr>
        <p:spPr>
          <a:xfrm>
            <a:off x="6343621" y="2378077"/>
            <a:ext cx="5357293" cy="1620000"/>
          </a:xfrm>
          <a:prstGeom prst="roundRect">
            <a:avLst>
              <a:gd name="adj" fmla="val 10000"/>
            </a:avLst>
          </a:prstGeom>
          <a:solidFill>
            <a:srgbClr val="4CC37F"/>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4" name="Freeform: Shape 23">
            <a:extLst>
              <a:ext uri="{FF2B5EF4-FFF2-40B4-BE49-F238E27FC236}">
                <a16:creationId xmlns:a16="http://schemas.microsoft.com/office/drawing/2014/main" id="{FF19A554-515D-4F28-AA48-719CB1A4F91D}"/>
              </a:ext>
            </a:extLst>
          </p:cNvPr>
          <p:cNvSpPr/>
          <p:nvPr/>
        </p:nvSpPr>
        <p:spPr>
          <a:xfrm>
            <a:off x="2193778" y="1758690"/>
            <a:ext cx="3773285" cy="1592746"/>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Targeted, often one-off treatments that may remove the need for long-term medical care</a:t>
            </a:r>
          </a:p>
        </p:txBody>
      </p:sp>
      <p:sp>
        <p:nvSpPr>
          <p:cNvPr id="22" name="Freeform: Shape 21">
            <a:extLst>
              <a:ext uri="{FF2B5EF4-FFF2-40B4-BE49-F238E27FC236}">
                <a16:creationId xmlns:a16="http://schemas.microsoft.com/office/drawing/2014/main" id="{6B6E389D-3B12-403B-9C51-82692C29706D}"/>
              </a:ext>
            </a:extLst>
          </p:cNvPr>
          <p:cNvSpPr/>
          <p:nvPr/>
        </p:nvSpPr>
        <p:spPr>
          <a:xfrm>
            <a:off x="8031893" y="4295054"/>
            <a:ext cx="3571999" cy="1685685"/>
          </a:xfrm>
          <a:custGeom>
            <a:avLst/>
            <a:gdLst>
              <a:gd name="connsiteX0" fmla="*/ 0 w 4650128"/>
              <a:gd name="connsiteY0" fmla="*/ 0 h 1637820"/>
              <a:gd name="connsiteX1" fmla="*/ 4650128 w 4650128"/>
              <a:gd name="connsiteY1" fmla="*/ 0 h 1637820"/>
              <a:gd name="connsiteX2" fmla="*/ 4650128 w 4650128"/>
              <a:gd name="connsiteY2" fmla="*/ 1637820 h 1637820"/>
              <a:gd name="connsiteX3" fmla="*/ 0 w 4650128"/>
              <a:gd name="connsiteY3" fmla="*/ 1637820 h 1637820"/>
              <a:gd name="connsiteX4" fmla="*/ 0 w 4650128"/>
              <a:gd name="connsiteY4" fmla="*/ 0 h 1637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0128" h="1637820">
                <a:moveTo>
                  <a:pt x="0" y="0"/>
                </a:moveTo>
                <a:lnTo>
                  <a:pt x="4650128" y="0"/>
                </a:lnTo>
                <a:lnTo>
                  <a:pt x="4650128" y="1637820"/>
                </a:lnTo>
                <a:lnTo>
                  <a:pt x="0" y="16378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bg1">
              <a:hueOff val="0"/>
              <a:satOff val="0"/>
              <a:lumOff val="0"/>
              <a:alphaOff val="0"/>
            </a:schemeClr>
          </a:fontRef>
        </p:style>
        <p:txBody>
          <a:bodyPr spcFirstLastPara="0" vert="horz" wrap="square" lIns="173336" tIns="173336" rIns="173336" bIns="173336" numCol="1" spcCol="1270" anchor="ctr" anchorCtr="0">
            <a:no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Potential to improve or save patients’ lives where current treatments may be inadequate</a:t>
            </a:r>
          </a:p>
        </p:txBody>
      </p:sp>
      <p:sp>
        <p:nvSpPr>
          <p:cNvPr id="25" name="Rectangle 24">
            <a:extLst>
              <a:ext uri="{FF2B5EF4-FFF2-40B4-BE49-F238E27FC236}">
                <a16:creationId xmlns:a16="http://schemas.microsoft.com/office/drawing/2014/main" id="{43A66562-0823-4499-BBD6-709CF315C235}"/>
              </a:ext>
            </a:extLst>
          </p:cNvPr>
          <p:cNvSpPr/>
          <p:nvPr/>
        </p:nvSpPr>
        <p:spPr>
          <a:xfrm>
            <a:off x="8133340" y="820695"/>
            <a:ext cx="3246904" cy="769441"/>
          </a:xfrm>
          <a:prstGeom prst="rect">
            <a:avLst/>
          </a:prstGeom>
        </p:spPr>
        <p:txBody>
          <a:bodyPr wrap="square">
            <a:sp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Potential new UK jobs in advanced therapy by 2030</a:t>
            </a:r>
          </a:p>
        </p:txBody>
      </p:sp>
      <p:sp>
        <p:nvSpPr>
          <p:cNvPr id="2" name="Rectangle 1">
            <a:extLst>
              <a:ext uri="{FF2B5EF4-FFF2-40B4-BE49-F238E27FC236}">
                <a16:creationId xmlns:a16="http://schemas.microsoft.com/office/drawing/2014/main" id="{5F2CC414-5AA0-479D-810F-CEC9788EFBF9}"/>
              </a:ext>
            </a:extLst>
          </p:cNvPr>
          <p:cNvSpPr/>
          <p:nvPr/>
        </p:nvSpPr>
        <p:spPr>
          <a:xfrm>
            <a:off x="8133340" y="2594433"/>
            <a:ext cx="3342317" cy="1107996"/>
          </a:xfrm>
          <a:prstGeom prst="rect">
            <a:avLst/>
          </a:prstGeom>
        </p:spPr>
        <p:txBody>
          <a:bodyPr wrap="square">
            <a:spAutoFit/>
          </a:bodyPr>
          <a:lstStyle/>
          <a:p>
            <a:pPr lvl="0" defTabSz="914400">
              <a:defRPr/>
            </a:pPr>
            <a:r>
              <a:rPr lang="en-GB" sz="2200" b="1" dirty="0">
                <a:solidFill>
                  <a:schemeClr val="bg1"/>
                </a:solidFill>
                <a:ea typeface="MS Gothic" panose="020B0609070205080204" pitchFamily="49" charset="-128"/>
                <a:cs typeface="Microsoft Tai Le" panose="020B0502040204020203" pitchFamily="34" charset="0"/>
              </a:rPr>
              <a:t>Estimated value of UK cell and gene therapy market by 2035</a:t>
            </a:r>
          </a:p>
        </p:txBody>
      </p:sp>
      <p:pic>
        <p:nvPicPr>
          <p:cNvPr id="26" name="Graphic 25" descr="Piggy Bank">
            <a:extLst>
              <a:ext uri="{FF2B5EF4-FFF2-40B4-BE49-F238E27FC236}">
                <a16:creationId xmlns:a16="http://schemas.microsoft.com/office/drawing/2014/main" id="{8EF2D233-C933-49A8-8595-1009CBBB5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2648" y="2472816"/>
            <a:ext cx="1398890" cy="1398890"/>
          </a:xfrm>
          <a:prstGeom prst="rect">
            <a:avLst/>
          </a:prstGeom>
        </p:spPr>
      </p:pic>
      <p:sp>
        <p:nvSpPr>
          <p:cNvPr id="27" name="TextBox 26">
            <a:extLst>
              <a:ext uri="{FF2B5EF4-FFF2-40B4-BE49-F238E27FC236}">
                <a16:creationId xmlns:a16="http://schemas.microsoft.com/office/drawing/2014/main" id="{1F7B469E-BA8A-481D-9844-FB01C92D2E77}"/>
              </a:ext>
            </a:extLst>
          </p:cNvPr>
          <p:cNvSpPr txBox="1"/>
          <p:nvPr/>
        </p:nvSpPr>
        <p:spPr>
          <a:xfrm>
            <a:off x="6775122" y="3044634"/>
            <a:ext cx="919531"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4CC37F"/>
                </a:solidFill>
                <a:effectLst/>
                <a:uLnTx/>
                <a:uFillTx/>
                <a:latin typeface="Microsoft Tai Le" panose="020B0502040204020203" pitchFamily="34" charset="0"/>
                <a:ea typeface="MS Gothic" panose="020B0609070205080204" pitchFamily="49" charset="-128"/>
                <a:cs typeface="Microsoft Tai Le" panose="020B0502040204020203" pitchFamily="34" charset="0"/>
              </a:rPr>
              <a:t>£10bn</a:t>
            </a:r>
          </a:p>
        </p:txBody>
      </p:sp>
      <p:pic>
        <p:nvPicPr>
          <p:cNvPr id="28" name="Graphic 27" descr="Suitcase">
            <a:extLst>
              <a:ext uri="{FF2B5EF4-FFF2-40B4-BE49-F238E27FC236}">
                <a16:creationId xmlns:a16="http://schemas.microsoft.com/office/drawing/2014/main" id="{6ED299D2-0366-4F5E-BB09-FD2B9BFE01C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09192" y="359157"/>
            <a:ext cx="1646511" cy="1646511"/>
          </a:xfrm>
          <a:prstGeom prst="rect">
            <a:avLst/>
          </a:prstGeom>
        </p:spPr>
      </p:pic>
      <p:sp>
        <p:nvSpPr>
          <p:cNvPr id="29" name="TextBox 28">
            <a:extLst>
              <a:ext uri="{FF2B5EF4-FFF2-40B4-BE49-F238E27FC236}">
                <a16:creationId xmlns:a16="http://schemas.microsoft.com/office/drawing/2014/main" id="{CBCF5D82-C97B-4628-B4B9-F5A4540D425E}"/>
              </a:ext>
            </a:extLst>
          </p:cNvPr>
          <p:cNvSpPr txBox="1"/>
          <p:nvPr/>
        </p:nvSpPr>
        <p:spPr>
          <a:xfrm>
            <a:off x="6857641" y="1094830"/>
            <a:ext cx="1159211" cy="33855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600" b="1" dirty="0">
                <a:solidFill>
                  <a:srgbClr val="4FC79C"/>
                </a:solidFill>
                <a:latin typeface="Microsoft Tai Le" panose="020B0502040204020203" pitchFamily="34" charset="0"/>
                <a:ea typeface="MS Gothic" panose="020B0609070205080204" pitchFamily="49" charset="-128"/>
                <a:cs typeface="Microsoft Tai Le" panose="020B0502040204020203" pitchFamily="34" charset="0"/>
              </a:rPr>
              <a:t>180,000</a:t>
            </a:r>
            <a:endParaRPr kumimoji="0" lang="en-GB" sz="1600" b="1" i="0" u="none" strike="noStrike" kern="1200" cap="none" spc="0" normalizeH="0" baseline="0" noProof="0" dirty="0">
              <a:ln>
                <a:noFill/>
              </a:ln>
              <a:solidFill>
                <a:srgbClr val="4FC79C"/>
              </a:solidFill>
              <a:effectLst/>
              <a:uLnTx/>
              <a:uFillTx/>
              <a:latin typeface="Microsoft Tai Le" panose="020B0502040204020203" pitchFamily="34" charset="0"/>
              <a:ea typeface="MS Gothic" panose="020B0609070205080204" pitchFamily="49" charset="-128"/>
              <a:cs typeface="Microsoft Tai Le" panose="020B0502040204020203" pitchFamily="34" charset="0"/>
            </a:endParaRPr>
          </a:p>
        </p:txBody>
      </p:sp>
      <p:pic>
        <p:nvPicPr>
          <p:cNvPr id="30" name="Graphic 29" descr="Family with boy">
            <a:extLst>
              <a:ext uri="{FF2B5EF4-FFF2-40B4-BE49-F238E27FC236}">
                <a16:creationId xmlns:a16="http://schemas.microsoft.com/office/drawing/2014/main" id="{5F75CAFF-A96F-4270-952B-946DC25C63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84550" y="4569895"/>
            <a:ext cx="1276988" cy="1276988"/>
          </a:xfrm>
          <a:prstGeom prst="rect">
            <a:avLst/>
          </a:prstGeom>
        </p:spPr>
      </p:pic>
      <p:pic>
        <p:nvPicPr>
          <p:cNvPr id="31" name="Graphic 30" descr="Stethoscope">
            <a:extLst>
              <a:ext uri="{FF2B5EF4-FFF2-40B4-BE49-F238E27FC236}">
                <a16:creationId xmlns:a16="http://schemas.microsoft.com/office/drawing/2014/main" id="{FA5982CC-DC9D-49C3-9454-56251832295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2692" y="1912674"/>
            <a:ext cx="1363517" cy="1363517"/>
          </a:xfrm>
          <a:prstGeom prst="rect">
            <a:avLst/>
          </a:prstGeom>
        </p:spPr>
      </p:pic>
      <p:sp>
        <p:nvSpPr>
          <p:cNvPr id="3" name="Footer Placeholder 2">
            <a:extLst>
              <a:ext uri="{FF2B5EF4-FFF2-40B4-BE49-F238E27FC236}">
                <a16:creationId xmlns:a16="http://schemas.microsoft.com/office/drawing/2014/main" id="{8E771454-A7C7-42AA-AD2D-C7261BDC8F2A}"/>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630098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DFAA8-D58D-45DD-966A-900D25901C62}"/>
              </a:ext>
            </a:extLst>
          </p:cNvPr>
          <p:cNvSpPr>
            <a:spLocks noGrp="1"/>
          </p:cNvSpPr>
          <p:nvPr>
            <p:ph type="title"/>
          </p:nvPr>
        </p:nvSpPr>
        <p:spPr>
          <a:xfrm>
            <a:off x="598891" y="368072"/>
            <a:ext cx="7474172" cy="1325563"/>
          </a:xfrm>
        </p:spPr>
        <p:txBody>
          <a:bodyPr>
            <a:normAutofit/>
          </a:bodyPr>
          <a:lstStyle/>
          <a:p>
            <a:r>
              <a:rPr lang="en-US" altLang="en-US" b="1" dirty="0">
                <a:cs typeface="Times New Roman" panose="02020603050405020304" pitchFamily="18" charset="0"/>
              </a:rPr>
              <a:t>Check your learning</a:t>
            </a:r>
            <a:endParaRPr lang="en-GB" b="1" dirty="0">
              <a:cs typeface="Times New Roman" panose="02020603050405020304" pitchFamily="18" charset="0"/>
            </a:endParaRPr>
          </a:p>
        </p:txBody>
      </p:sp>
      <p:sp>
        <p:nvSpPr>
          <p:cNvPr id="3" name="Content Placeholder 2">
            <a:extLst>
              <a:ext uri="{FF2B5EF4-FFF2-40B4-BE49-F238E27FC236}">
                <a16:creationId xmlns:a16="http://schemas.microsoft.com/office/drawing/2014/main" id="{1E45A33B-9A56-4DFF-90CE-72C4ED4AC0B7}"/>
              </a:ext>
            </a:extLst>
          </p:cNvPr>
          <p:cNvSpPr>
            <a:spLocks noGrp="1"/>
          </p:cNvSpPr>
          <p:nvPr>
            <p:ph idx="1"/>
          </p:nvPr>
        </p:nvSpPr>
        <p:spPr>
          <a:xfrm>
            <a:off x="598891" y="1900230"/>
            <a:ext cx="8353561" cy="4398246"/>
          </a:xfrm>
        </p:spPr>
        <p:txBody>
          <a:bodyPr anchor="ctr">
            <a:normAutofit fontScale="92500" lnSpcReduction="20000"/>
          </a:bodyPr>
          <a:lstStyle/>
          <a:p>
            <a:pPr>
              <a:spcBef>
                <a:spcPct val="0"/>
              </a:spcBef>
              <a:spcAft>
                <a:spcPts val="600"/>
              </a:spcAft>
              <a:buNone/>
              <a:defRPr/>
            </a:pPr>
            <a:r>
              <a:rPr lang="en-US" altLang="en-US" b="1" dirty="0">
                <a:ea typeface="Cambria" panose="02040503050406030204" pitchFamily="18" charset="0"/>
                <a:cs typeface="Times New Roman" panose="02020603050405020304" pitchFamily="18" charset="0"/>
              </a:rPr>
              <a:t> </a:t>
            </a:r>
            <a:r>
              <a:rPr lang="en-GB" altLang="en-US" dirty="0">
                <a:ea typeface="Cambria" panose="02040503050406030204" pitchFamily="18" charset="0"/>
              </a:rPr>
              <a:t>Having completed this module you should:</a:t>
            </a:r>
          </a:p>
          <a:p>
            <a:pPr lvl="1">
              <a:spcBef>
                <a:spcPct val="0"/>
              </a:spcBef>
              <a:spcAft>
                <a:spcPts val="600"/>
              </a:spcAft>
              <a:buFontTx/>
              <a:buNone/>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Understand some of the technical terms used to describe advanced therapy medicinal products (ATMPs)</a:t>
            </a:r>
          </a:p>
          <a:p>
            <a:pPr lvl="2" indent="0">
              <a:spcBef>
                <a:spcPct val="0"/>
              </a:spcBef>
              <a:spcAft>
                <a:spcPts val="600"/>
              </a:spcAft>
              <a:buNone/>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Be familiar with some examples of different types of advanced therapies</a:t>
            </a:r>
          </a:p>
          <a:p>
            <a:pPr marL="463550" lvl="1" indent="-285750">
              <a:spcBef>
                <a:spcPct val="0"/>
              </a:spcBef>
              <a:spcAft>
                <a:spcPts val="600"/>
              </a:spcAft>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Be aware of how these therapies are regulated in the UK</a:t>
            </a:r>
          </a:p>
          <a:p>
            <a:pPr lvl="1">
              <a:spcBef>
                <a:spcPct val="0"/>
              </a:spcBef>
              <a:spcAft>
                <a:spcPts val="600"/>
              </a:spcAft>
              <a:buNone/>
              <a:defRPr/>
            </a:pPr>
            <a:endParaRPr lang="en-GB" altLang="en-US" sz="2800" dirty="0">
              <a:ea typeface="Cambria" panose="02040503050406030204" pitchFamily="18" charset="0"/>
            </a:endParaRPr>
          </a:p>
          <a:p>
            <a:pPr marL="463550" lvl="1" indent="-285750">
              <a:spcBef>
                <a:spcPct val="0"/>
              </a:spcBef>
              <a:spcAft>
                <a:spcPts val="600"/>
              </a:spcAft>
              <a:defRPr/>
            </a:pPr>
            <a:r>
              <a:rPr lang="en-GB" altLang="en-US" sz="2800" dirty="0">
                <a:ea typeface="Cambria" panose="02040503050406030204" pitchFamily="18" charset="0"/>
              </a:rPr>
              <a:t>Be able to describe some key challenges around delivery of advanced therapies</a:t>
            </a:r>
          </a:p>
          <a:p>
            <a:pPr marL="463550" lvl="1" indent="-285750">
              <a:spcBef>
                <a:spcPct val="0"/>
              </a:spcBef>
              <a:spcAft>
                <a:spcPts val="600"/>
              </a:spcAft>
              <a:defRPr/>
            </a:pPr>
            <a:endParaRPr lang="en-GB" altLang="en-US" sz="2800" dirty="0">
              <a:ea typeface="Cambria" panose="02040503050406030204" pitchFamily="18" charset="0"/>
            </a:endParaRPr>
          </a:p>
        </p:txBody>
      </p:sp>
      <p:sp>
        <p:nvSpPr>
          <p:cNvPr id="38" name="Rectangle 37">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Light Bulb and Gear">
            <a:extLst>
              <a:ext uri="{FF2B5EF4-FFF2-40B4-BE49-F238E27FC236}">
                <a16:creationId xmlns:a16="http://schemas.microsoft.com/office/drawing/2014/main" id="{A771DD07-3BA3-445D-B375-C8D10B723D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13987" y="2857501"/>
            <a:ext cx="1142998" cy="1142998"/>
          </a:xfrm>
          <a:prstGeom prst="rect">
            <a:avLst/>
          </a:prstGeom>
        </p:spPr>
      </p:pic>
      <p:sp>
        <p:nvSpPr>
          <p:cNvPr id="4" name="Footer Placeholder 3">
            <a:extLst>
              <a:ext uri="{FF2B5EF4-FFF2-40B4-BE49-F238E27FC236}">
                <a16:creationId xmlns:a16="http://schemas.microsoft.com/office/drawing/2014/main" id="{BEAC17B3-3304-42A5-A395-0E2744D3A111}"/>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9263711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0280A-4B0C-4AAC-9B0D-F29504A7A741}"/>
              </a:ext>
            </a:extLst>
          </p:cNvPr>
          <p:cNvSpPr>
            <a:spLocks noGrp="1"/>
          </p:cNvSpPr>
          <p:nvPr>
            <p:ph type="title"/>
          </p:nvPr>
        </p:nvSpPr>
        <p:spPr>
          <a:xfrm>
            <a:off x="838200" y="365125"/>
            <a:ext cx="3230470" cy="1325563"/>
          </a:xfrm>
        </p:spPr>
        <p:txBody>
          <a:bodyPr>
            <a:normAutofit/>
          </a:bodyPr>
          <a:lstStyle/>
          <a:p>
            <a:r>
              <a:rPr lang="en-GB" sz="2800" b="1" dirty="0">
                <a:cs typeface="Times New Roman" panose="02020603050405020304" pitchFamily="18" charset="0"/>
              </a:rPr>
              <a:t>Acknowledgements</a:t>
            </a:r>
            <a:endParaRPr lang="en-GB" sz="2800" dirty="0"/>
          </a:p>
        </p:txBody>
      </p:sp>
      <p:grpSp>
        <p:nvGrpSpPr>
          <p:cNvPr id="10" name="Group 9">
            <a:extLst>
              <a:ext uri="{FF2B5EF4-FFF2-40B4-BE49-F238E27FC236}">
                <a16:creationId xmlns:a16="http://schemas.microsoft.com/office/drawing/2014/main" id="{167E6746-711F-459B-BA3D-6259805C4786}"/>
              </a:ext>
            </a:extLst>
          </p:cNvPr>
          <p:cNvGrpSpPr/>
          <p:nvPr/>
        </p:nvGrpSpPr>
        <p:grpSpPr>
          <a:xfrm>
            <a:off x="694544" y="5051944"/>
            <a:ext cx="10802912" cy="1440931"/>
            <a:chOff x="1043653" y="2302070"/>
            <a:chExt cx="10802912" cy="1440931"/>
          </a:xfrm>
        </p:grpSpPr>
        <p:pic>
          <p:nvPicPr>
            <p:cNvPr id="11" name="Picture 35" descr="DTSTAS-01">
              <a:extLst>
                <a:ext uri="{FF2B5EF4-FFF2-40B4-BE49-F238E27FC236}">
                  <a16:creationId xmlns:a16="http://schemas.microsoft.com/office/drawing/2014/main" id="{529F7AB3-CC52-4148-B19D-44ABAE7C28D9}"/>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3653" y="2450416"/>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descr="DTSHospitalCustServices-01">
              <a:extLst>
                <a:ext uri="{FF2B5EF4-FFF2-40B4-BE49-F238E27FC236}">
                  <a16:creationId xmlns:a16="http://schemas.microsoft.com/office/drawing/2014/main" id="{0B930C98-64CA-4BE2-AF64-B31928CF8A4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0088" r="18168"/>
            <a:stretch/>
          </p:blipFill>
          <p:spPr bwMode="auto">
            <a:xfrm>
              <a:off x="9954612" y="2450416"/>
              <a:ext cx="706500"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12" descr="Truck">
              <a:extLst>
                <a:ext uri="{FF2B5EF4-FFF2-40B4-BE49-F238E27FC236}">
                  <a16:creationId xmlns:a16="http://schemas.microsoft.com/office/drawing/2014/main" id="{F934F2FB-668E-4D21-947A-9EB81BE59C6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273083" y="2565335"/>
              <a:ext cx="914400" cy="914400"/>
            </a:xfrm>
            <a:prstGeom prst="rect">
              <a:avLst/>
            </a:prstGeom>
          </p:spPr>
        </p:pic>
        <p:grpSp>
          <p:nvGrpSpPr>
            <p:cNvPr id="14" name="Group 13">
              <a:extLst>
                <a:ext uri="{FF2B5EF4-FFF2-40B4-BE49-F238E27FC236}">
                  <a16:creationId xmlns:a16="http://schemas.microsoft.com/office/drawing/2014/main" id="{6A9EACE4-5DEF-44A0-8BFC-13D27488FF35}"/>
                </a:ext>
              </a:extLst>
            </p:cNvPr>
            <p:cNvGrpSpPr/>
            <p:nvPr/>
          </p:nvGrpSpPr>
          <p:grpSpPr>
            <a:xfrm>
              <a:off x="5907186" y="2333176"/>
              <a:ext cx="940978" cy="1378718"/>
              <a:chOff x="6763249" y="3158286"/>
              <a:chExt cx="1385343" cy="2029800"/>
            </a:xfrm>
            <a:effectLst/>
          </p:grpSpPr>
          <p:pic>
            <p:nvPicPr>
              <p:cNvPr id="30" name="Picture 27" descr="BManufacturing-01">
                <a:extLst>
                  <a:ext uri="{FF2B5EF4-FFF2-40B4-BE49-F238E27FC236}">
                    <a16:creationId xmlns:a16="http://schemas.microsoft.com/office/drawing/2014/main" id="{ED835256-8E79-4EC2-ADE5-A294EED8CCD7}"/>
                  </a:ext>
                </a:extLst>
              </p:cNvPr>
              <p:cNvPicPr>
                <a:picLocks noChangeAspect="1" noChangeArrowheads="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a:ext>
                </a:extLst>
              </a:blip>
              <a:srcRect l="15079" r="16671"/>
              <a:stretch/>
            </p:blipFill>
            <p:spPr bwMode="auto">
              <a:xfrm>
                <a:off x="6763249" y="3158286"/>
                <a:ext cx="1385343" cy="202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CA4EAD76-D48F-408F-9FD2-76C96B28EA09}"/>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5" name="Graphic 14" descr="Truck">
              <a:extLst>
                <a:ext uri="{FF2B5EF4-FFF2-40B4-BE49-F238E27FC236}">
                  <a16:creationId xmlns:a16="http://schemas.microsoft.com/office/drawing/2014/main" id="{C42450FE-4E1B-4CC7-AFF3-09D1B9CDE8D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79158" y="2565335"/>
              <a:ext cx="914400" cy="914400"/>
            </a:xfrm>
            <a:prstGeom prst="rect">
              <a:avLst/>
            </a:prstGeom>
          </p:spPr>
        </p:pic>
        <p:grpSp>
          <p:nvGrpSpPr>
            <p:cNvPr id="16" name="Group 15">
              <a:extLst>
                <a:ext uri="{FF2B5EF4-FFF2-40B4-BE49-F238E27FC236}">
                  <a16:creationId xmlns:a16="http://schemas.microsoft.com/office/drawing/2014/main" id="{0A12FE7B-6143-4A2E-9D5E-73AB8D16DA2D}"/>
                </a:ext>
              </a:extLst>
            </p:cNvPr>
            <p:cNvGrpSpPr/>
            <p:nvPr/>
          </p:nvGrpSpPr>
          <p:grpSpPr>
            <a:xfrm>
              <a:off x="2244196" y="2333176"/>
              <a:ext cx="961798" cy="1378718"/>
              <a:chOff x="6802377" y="3158286"/>
              <a:chExt cx="1415995" cy="2029800"/>
            </a:xfrm>
          </p:grpSpPr>
          <p:pic>
            <p:nvPicPr>
              <p:cNvPr id="28" name="Picture 27" descr="BManufacturing-01">
                <a:extLst>
                  <a:ext uri="{FF2B5EF4-FFF2-40B4-BE49-F238E27FC236}">
                    <a16:creationId xmlns:a16="http://schemas.microsoft.com/office/drawing/2014/main" id="{0E72F621-9699-4698-AF59-36816E24992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7007" r="13233"/>
              <a:stretch/>
            </p:blipFill>
            <p:spPr bwMode="auto">
              <a:xfrm>
                <a:off x="6802377" y="3158286"/>
                <a:ext cx="1415995" cy="202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id="{F11C6C1C-B654-4F17-9485-B5A4F126F683}"/>
                  </a:ext>
                </a:extLst>
              </p:cNvPr>
              <p:cNvSpPr/>
              <p:nvPr/>
            </p:nvSpPr>
            <p:spPr>
              <a:xfrm>
                <a:off x="7685088" y="3732213"/>
                <a:ext cx="184150" cy="13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Graphic 16" descr="Snowflake">
              <a:extLst>
                <a:ext uri="{FF2B5EF4-FFF2-40B4-BE49-F238E27FC236}">
                  <a16:creationId xmlns:a16="http://schemas.microsoft.com/office/drawing/2014/main" id="{0B118D47-DACD-4B99-A6B0-6366C856B4D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00260" y="2565335"/>
              <a:ext cx="914400" cy="914400"/>
            </a:xfrm>
            <a:prstGeom prst="rect">
              <a:avLst/>
            </a:prstGeom>
          </p:spPr>
        </p:pic>
        <p:grpSp>
          <p:nvGrpSpPr>
            <p:cNvPr id="18" name="Group 17">
              <a:extLst>
                <a:ext uri="{FF2B5EF4-FFF2-40B4-BE49-F238E27FC236}">
                  <a16:creationId xmlns:a16="http://schemas.microsoft.com/office/drawing/2014/main" id="{2CB3BE6F-BC7E-4096-8C3B-BD61840056AE}"/>
                </a:ext>
              </a:extLst>
            </p:cNvPr>
            <p:cNvGrpSpPr/>
            <p:nvPr/>
          </p:nvGrpSpPr>
          <p:grpSpPr>
            <a:xfrm>
              <a:off x="10702326" y="2450416"/>
              <a:ext cx="1144239" cy="1144239"/>
              <a:chOff x="9481034" y="4413289"/>
              <a:chExt cx="1144239" cy="1144239"/>
            </a:xfrm>
          </p:grpSpPr>
          <p:pic>
            <p:nvPicPr>
              <p:cNvPr id="26" name="Picture 32" descr="patient-01">
                <a:extLst>
                  <a:ext uri="{FF2B5EF4-FFF2-40B4-BE49-F238E27FC236}">
                    <a16:creationId xmlns:a16="http://schemas.microsoft.com/office/drawing/2014/main" id="{FF9B8409-FA47-402B-873E-CA4D6D00B4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481034" y="4413289"/>
                <a:ext cx="1144239"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8EF44A7E-65C9-46A0-B6A3-188AEB97465A}"/>
                  </a:ext>
                </a:extLst>
              </p:cNvPr>
              <p:cNvSpPr/>
              <p:nvPr/>
            </p:nvSpPr>
            <p:spPr>
              <a:xfrm>
                <a:off x="10035518" y="4661319"/>
                <a:ext cx="102257" cy="134519"/>
              </a:xfrm>
              <a:prstGeom prst="roundRect">
                <a:avLst/>
              </a:prstGeom>
              <a:solidFill>
                <a:srgbClr val="D18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9" name="Graphic 18" descr="Truck">
              <a:extLst>
                <a:ext uri="{FF2B5EF4-FFF2-40B4-BE49-F238E27FC236}">
                  <a16:creationId xmlns:a16="http://schemas.microsoft.com/office/drawing/2014/main" id="{3FA04A2F-FA45-4288-985A-04604F3558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47241" y="2565335"/>
              <a:ext cx="914400" cy="914400"/>
            </a:xfrm>
            <a:prstGeom prst="rect">
              <a:avLst/>
            </a:prstGeom>
          </p:spPr>
        </p:pic>
        <p:pic>
          <p:nvPicPr>
            <p:cNvPr id="20" name="Graphic 19" descr="Microscope">
              <a:extLst>
                <a:ext uri="{FF2B5EF4-FFF2-40B4-BE49-F238E27FC236}">
                  <a16:creationId xmlns:a16="http://schemas.microsoft.com/office/drawing/2014/main" id="{684A90FD-2C7B-4FB0-BFEA-25543997E1E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132730" y="2565335"/>
              <a:ext cx="914400" cy="914400"/>
            </a:xfrm>
            <a:prstGeom prst="rect">
              <a:avLst/>
            </a:prstGeom>
          </p:spPr>
        </p:pic>
        <p:grpSp>
          <p:nvGrpSpPr>
            <p:cNvPr id="21" name="Group 20">
              <a:extLst>
                <a:ext uri="{FF2B5EF4-FFF2-40B4-BE49-F238E27FC236}">
                  <a16:creationId xmlns:a16="http://schemas.microsoft.com/office/drawing/2014/main" id="{100E293F-F854-40DD-A7D5-6869FDAFA863}"/>
                </a:ext>
              </a:extLst>
            </p:cNvPr>
            <p:cNvGrpSpPr/>
            <p:nvPr/>
          </p:nvGrpSpPr>
          <p:grpSpPr>
            <a:xfrm>
              <a:off x="4254572" y="2302070"/>
              <a:ext cx="1018103" cy="1440931"/>
              <a:chOff x="3665843" y="2302070"/>
              <a:chExt cx="1018103" cy="1440931"/>
            </a:xfrm>
          </p:grpSpPr>
          <p:grpSp>
            <p:nvGrpSpPr>
              <p:cNvPr id="22" name="Group 21">
                <a:extLst>
                  <a:ext uri="{FF2B5EF4-FFF2-40B4-BE49-F238E27FC236}">
                    <a16:creationId xmlns:a16="http://schemas.microsoft.com/office/drawing/2014/main" id="{B9089BB7-31C0-4748-982C-A57C8CB06498}"/>
                  </a:ext>
                </a:extLst>
              </p:cNvPr>
              <p:cNvGrpSpPr/>
              <p:nvPr/>
            </p:nvGrpSpPr>
            <p:grpSpPr>
              <a:xfrm>
                <a:off x="3665843" y="2302070"/>
                <a:ext cx="1018103" cy="1440931"/>
                <a:chOff x="5269173" y="2004922"/>
                <a:chExt cx="808472" cy="1144239"/>
              </a:xfrm>
            </p:grpSpPr>
            <p:pic>
              <p:nvPicPr>
                <p:cNvPr id="24" name="Picture 23" descr="DTSCMT-01">
                  <a:extLst>
                    <a:ext uri="{FF2B5EF4-FFF2-40B4-BE49-F238E27FC236}">
                      <a16:creationId xmlns:a16="http://schemas.microsoft.com/office/drawing/2014/main" id="{9513B15F-3EB9-447B-9125-597DAFF6374E}"/>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5313884" y="2004922"/>
                  <a:ext cx="763761" cy="114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Shape 24">
                  <a:extLst>
                    <a:ext uri="{FF2B5EF4-FFF2-40B4-BE49-F238E27FC236}">
                      <a16:creationId xmlns:a16="http://schemas.microsoft.com/office/drawing/2014/main" id="{09015059-6B89-425C-A4FA-275D6EA199E1}"/>
                    </a:ext>
                  </a:extLst>
                </p:cNvPr>
                <p:cNvSpPr/>
                <p:nvPr/>
              </p:nvSpPr>
              <p:spPr>
                <a:xfrm>
                  <a:off x="5269173" y="2411115"/>
                  <a:ext cx="99347" cy="516254"/>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Freeform: Shape 22">
                <a:extLst>
                  <a:ext uri="{FF2B5EF4-FFF2-40B4-BE49-F238E27FC236}">
                    <a16:creationId xmlns:a16="http://schemas.microsoft.com/office/drawing/2014/main" id="{97EE1DD0-C98E-48B3-8D7A-487288BEC173}"/>
                  </a:ext>
                </a:extLst>
              </p:cNvPr>
              <p:cNvSpPr/>
              <p:nvPr/>
            </p:nvSpPr>
            <p:spPr>
              <a:xfrm>
                <a:off x="3665843" y="2723010"/>
                <a:ext cx="163207" cy="109956"/>
              </a:xfrm>
              <a:custGeom>
                <a:avLst/>
                <a:gdLst>
                  <a:gd name="connsiteX0" fmla="*/ 235042 w 235801"/>
                  <a:gd name="connsiteY0" fmla="*/ 52917 h 599036"/>
                  <a:gd name="connsiteX1" fmla="*/ 235042 w 235801"/>
                  <a:gd name="connsiteY1" fmla="*/ 52917 h 599036"/>
                  <a:gd name="connsiteX2" fmla="*/ 205409 w 235801"/>
                  <a:gd name="connsiteY2" fmla="*/ 69850 h 599036"/>
                  <a:gd name="connsiteX3" fmla="*/ 201176 w 235801"/>
                  <a:gd name="connsiteY3" fmla="*/ 74084 h 599036"/>
                  <a:gd name="connsiteX4" fmla="*/ 194826 w 235801"/>
                  <a:gd name="connsiteY4" fmla="*/ 86784 h 599036"/>
                  <a:gd name="connsiteX5" fmla="*/ 186359 w 235801"/>
                  <a:gd name="connsiteY5" fmla="*/ 99484 h 599036"/>
                  <a:gd name="connsiteX6" fmla="*/ 180009 w 235801"/>
                  <a:gd name="connsiteY6" fmla="*/ 112184 h 599036"/>
                  <a:gd name="connsiteX7" fmla="*/ 175776 w 235801"/>
                  <a:gd name="connsiteY7" fmla="*/ 129117 h 599036"/>
                  <a:gd name="connsiteX8" fmla="*/ 169426 w 235801"/>
                  <a:gd name="connsiteY8" fmla="*/ 148167 h 599036"/>
                  <a:gd name="connsiteX9" fmla="*/ 167309 w 235801"/>
                  <a:gd name="connsiteY9" fmla="*/ 154517 h 599036"/>
                  <a:gd name="connsiteX10" fmla="*/ 160959 w 235801"/>
                  <a:gd name="connsiteY10" fmla="*/ 167217 h 599036"/>
                  <a:gd name="connsiteX11" fmla="*/ 156726 w 235801"/>
                  <a:gd name="connsiteY11" fmla="*/ 173567 h 599036"/>
                  <a:gd name="connsiteX12" fmla="*/ 152492 w 235801"/>
                  <a:gd name="connsiteY12" fmla="*/ 188384 h 599036"/>
                  <a:gd name="connsiteX13" fmla="*/ 148259 w 235801"/>
                  <a:gd name="connsiteY13" fmla="*/ 201084 h 599036"/>
                  <a:gd name="connsiteX14" fmla="*/ 144026 w 235801"/>
                  <a:gd name="connsiteY14" fmla="*/ 213784 h 599036"/>
                  <a:gd name="connsiteX15" fmla="*/ 141909 w 235801"/>
                  <a:gd name="connsiteY15" fmla="*/ 220134 h 599036"/>
                  <a:gd name="connsiteX16" fmla="*/ 139792 w 235801"/>
                  <a:gd name="connsiteY16" fmla="*/ 228600 h 599036"/>
                  <a:gd name="connsiteX17" fmla="*/ 139792 w 235801"/>
                  <a:gd name="connsiteY17" fmla="*/ 383117 h 599036"/>
                  <a:gd name="connsiteX18" fmla="*/ 148259 w 235801"/>
                  <a:gd name="connsiteY18" fmla="*/ 391584 h 599036"/>
                  <a:gd name="connsiteX19" fmla="*/ 152492 w 235801"/>
                  <a:gd name="connsiteY19" fmla="*/ 397934 h 599036"/>
                  <a:gd name="connsiteX20" fmla="*/ 156726 w 235801"/>
                  <a:gd name="connsiteY20" fmla="*/ 410634 h 599036"/>
                  <a:gd name="connsiteX21" fmla="*/ 165192 w 235801"/>
                  <a:gd name="connsiteY21" fmla="*/ 425450 h 599036"/>
                  <a:gd name="connsiteX22" fmla="*/ 167309 w 235801"/>
                  <a:gd name="connsiteY22" fmla="*/ 431800 h 599036"/>
                  <a:gd name="connsiteX23" fmla="*/ 173659 w 235801"/>
                  <a:gd name="connsiteY23" fmla="*/ 442384 h 599036"/>
                  <a:gd name="connsiteX24" fmla="*/ 180009 w 235801"/>
                  <a:gd name="connsiteY24" fmla="*/ 465667 h 599036"/>
                  <a:gd name="connsiteX25" fmla="*/ 175776 w 235801"/>
                  <a:gd name="connsiteY25" fmla="*/ 556684 h 599036"/>
                  <a:gd name="connsiteX26" fmla="*/ 169426 w 235801"/>
                  <a:gd name="connsiteY26" fmla="*/ 567267 h 599036"/>
                  <a:gd name="connsiteX27" fmla="*/ 156726 w 235801"/>
                  <a:gd name="connsiteY27" fmla="*/ 575734 h 599036"/>
                  <a:gd name="connsiteX28" fmla="*/ 137676 w 235801"/>
                  <a:gd name="connsiteY28" fmla="*/ 590550 h 599036"/>
                  <a:gd name="connsiteX29" fmla="*/ 133442 w 235801"/>
                  <a:gd name="connsiteY29" fmla="*/ 596900 h 599036"/>
                  <a:gd name="connsiteX30" fmla="*/ 127092 w 235801"/>
                  <a:gd name="connsiteY30" fmla="*/ 599017 h 599036"/>
                  <a:gd name="connsiteX31" fmla="*/ 76292 w 235801"/>
                  <a:gd name="connsiteY31" fmla="*/ 592667 h 599036"/>
                  <a:gd name="connsiteX32" fmla="*/ 25492 w 235801"/>
                  <a:gd name="connsiteY32" fmla="*/ 560917 h 599036"/>
                  <a:gd name="connsiteX33" fmla="*/ 8559 w 235801"/>
                  <a:gd name="connsiteY33" fmla="*/ 533400 h 599036"/>
                  <a:gd name="connsiteX34" fmla="*/ 6442 w 235801"/>
                  <a:gd name="connsiteY34" fmla="*/ 522817 h 599036"/>
                  <a:gd name="connsiteX35" fmla="*/ 2209 w 235801"/>
                  <a:gd name="connsiteY35" fmla="*/ 488950 h 599036"/>
                  <a:gd name="connsiteX36" fmla="*/ 92 w 235801"/>
                  <a:gd name="connsiteY36" fmla="*/ 429684 h 599036"/>
                  <a:gd name="connsiteX37" fmla="*/ 8559 w 235801"/>
                  <a:gd name="connsiteY37" fmla="*/ 256117 h 599036"/>
                  <a:gd name="connsiteX38" fmla="*/ 14909 w 235801"/>
                  <a:gd name="connsiteY38" fmla="*/ 241300 h 599036"/>
                  <a:gd name="connsiteX39" fmla="*/ 36076 w 235801"/>
                  <a:gd name="connsiteY39" fmla="*/ 184150 h 599036"/>
                  <a:gd name="connsiteX40" fmla="*/ 42426 w 235801"/>
                  <a:gd name="connsiteY40" fmla="*/ 173567 h 599036"/>
                  <a:gd name="connsiteX41" fmla="*/ 61476 w 235801"/>
                  <a:gd name="connsiteY41" fmla="*/ 112184 h 599036"/>
                  <a:gd name="connsiteX42" fmla="*/ 69942 w 235801"/>
                  <a:gd name="connsiteY42" fmla="*/ 74084 h 599036"/>
                  <a:gd name="connsiteX43" fmla="*/ 76292 w 235801"/>
                  <a:gd name="connsiteY43" fmla="*/ 38100 h 599036"/>
                  <a:gd name="connsiteX44" fmla="*/ 78409 w 235801"/>
                  <a:gd name="connsiteY44" fmla="*/ 29634 h 599036"/>
                  <a:gd name="connsiteX45" fmla="*/ 86876 w 235801"/>
                  <a:gd name="connsiteY45" fmla="*/ 19050 h 599036"/>
                  <a:gd name="connsiteX46" fmla="*/ 99576 w 235801"/>
                  <a:gd name="connsiteY46" fmla="*/ 6350 h 599036"/>
                  <a:gd name="connsiteX47" fmla="*/ 118626 w 235801"/>
                  <a:gd name="connsiteY47" fmla="*/ 0 h 599036"/>
                  <a:gd name="connsiteX48" fmla="*/ 171542 w 235801"/>
                  <a:gd name="connsiteY48" fmla="*/ 2117 h 599036"/>
                  <a:gd name="connsiteX49" fmla="*/ 184242 w 235801"/>
                  <a:gd name="connsiteY49" fmla="*/ 6350 h 599036"/>
                  <a:gd name="connsiteX50" fmla="*/ 199059 w 235801"/>
                  <a:gd name="connsiteY50" fmla="*/ 10584 h 599036"/>
                  <a:gd name="connsiteX51" fmla="*/ 211759 w 235801"/>
                  <a:gd name="connsiteY51" fmla="*/ 19050 h 599036"/>
                  <a:gd name="connsiteX52" fmla="*/ 224459 w 235801"/>
                  <a:gd name="connsiteY52" fmla="*/ 23284 h 599036"/>
                  <a:gd name="connsiteX53" fmla="*/ 226576 w 235801"/>
                  <a:gd name="connsiteY53" fmla="*/ 29634 h 599036"/>
                  <a:gd name="connsiteX54" fmla="*/ 232926 w 235801"/>
                  <a:gd name="connsiteY54" fmla="*/ 31750 h 599036"/>
                  <a:gd name="connsiteX55" fmla="*/ 235042 w 235801"/>
                  <a:gd name="connsiteY55" fmla="*/ 52917 h 59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5801" h="599036">
                    <a:moveTo>
                      <a:pt x="235042" y="52917"/>
                    </a:moveTo>
                    <a:lnTo>
                      <a:pt x="235042" y="52917"/>
                    </a:lnTo>
                    <a:cubicBezTo>
                      <a:pt x="228409" y="56234"/>
                      <a:pt x="211387" y="63870"/>
                      <a:pt x="205409" y="69850"/>
                    </a:cubicBezTo>
                    <a:lnTo>
                      <a:pt x="201176" y="74084"/>
                    </a:lnTo>
                    <a:cubicBezTo>
                      <a:pt x="195955" y="94964"/>
                      <a:pt x="202913" y="73305"/>
                      <a:pt x="194826" y="86784"/>
                    </a:cubicBezTo>
                    <a:cubicBezTo>
                      <a:pt x="185638" y="102098"/>
                      <a:pt x="202503" y="83340"/>
                      <a:pt x="186359" y="99484"/>
                    </a:cubicBezTo>
                    <a:cubicBezTo>
                      <a:pt x="181038" y="115445"/>
                      <a:pt x="188216" y="95771"/>
                      <a:pt x="180009" y="112184"/>
                    </a:cubicBezTo>
                    <a:cubicBezTo>
                      <a:pt x="177438" y="117326"/>
                      <a:pt x="177227" y="123796"/>
                      <a:pt x="175776" y="129117"/>
                    </a:cubicBezTo>
                    <a:cubicBezTo>
                      <a:pt x="174015" y="135575"/>
                      <a:pt x="171543" y="141817"/>
                      <a:pt x="169426" y="148167"/>
                    </a:cubicBezTo>
                    <a:cubicBezTo>
                      <a:pt x="168720" y="150284"/>
                      <a:pt x="168547" y="152660"/>
                      <a:pt x="167309" y="154517"/>
                    </a:cubicBezTo>
                    <a:cubicBezTo>
                      <a:pt x="155178" y="172715"/>
                      <a:pt x="169722" y="149690"/>
                      <a:pt x="160959" y="167217"/>
                    </a:cubicBezTo>
                    <a:cubicBezTo>
                      <a:pt x="159821" y="169492"/>
                      <a:pt x="157864" y="171292"/>
                      <a:pt x="156726" y="173567"/>
                    </a:cubicBezTo>
                    <a:cubicBezTo>
                      <a:pt x="154947" y="177125"/>
                      <a:pt x="153510" y="184992"/>
                      <a:pt x="152492" y="188384"/>
                    </a:cubicBezTo>
                    <a:cubicBezTo>
                      <a:pt x="151210" y="192658"/>
                      <a:pt x="149670" y="196851"/>
                      <a:pt x="148259" y="201084"/>
                    </a:cubicBezTo>
                    <a:lnTo>
                      <a:pt x="144026" y="213784"/>
                    </a:lnTo>
                    <a:cubicBezTo>
                      <a:pt x="143320" y="215901"/>
                      <a:pt x="142450" y="217969"/>
                      <a:pt x="141909" y="220134"/>
                    </a:cubicBezTo>
                    <a:lnTo>
                      <a:pt x="139792" y="228600"/>
                    </a:lnTo>
                    <a:cubicBezTo>
                      <a:pt x="136121" y="298369"/>
                      <a:pt x="136158" y="279530"/>
                      <a:pt x="139792" y="383117"/>
                    </a:cubicBezTo>
                    <a:cubicBezTo>
                      <a:pt x="140059" y="390732"/>
                      <a:pt x="142348" y="389613"/>
                      <a:pt x="148259" y="391584"/>
                    </a:cubicBezTo>
                    <a:cubicBezTo>
                      <a:pt x="149670" y="393701"/>
                      <a:pt x="151459" y="395609"/>
                      <a:pt x="152492" y="397934"/>
                    </a:cubicBezTo>
                    <a:cubicBezTo>
                      <a:pt x="154304" y="402012"/>
                      <a:pt x="154251" y="406921"/>
                      <a:pt x="156726" y="410634"/>
                    </a:cubicBezTo>
                    <a:cubicBezTo>
                      <a:pt x="160977" y="417011"/>
                      <a:pt x="161970" y="417931"/>
                      <a:pt x="165192" y="425450"/>
                    </a:cubicBezTo>
                    <a:cubicBezTo>
                      <a:pt x="166071" y="427501"/>
                      <a:pt x="166311" y="429804"/>
                      <a:pt x="167309" y="431800"/>
                    </a:cubicBezTo>
                    <a:cubicBezTo>
                      <a:pt x="169149" y="435480"/>
                      <a:pt x="171957" y="438638"/>
                      <a:pt x="173659" y="442384"/>
                    </a:cubicBezTo>
                    <a:cubicBezTo>
                      <a:pt x="177494" y="450822"/>
                      <a:pt x="178254" y="456896"/>
                      <a:pt x="180009" y="465667"/>
                    </a:cubicBezTo>
                    <a:cubicBezTo>
                      <a:pt x="182295" y="506815"/>
                      <a:pt x="184782" y="511656"/>
                      <a:pt x="175776" y="556684"/>
                    </a:cubicBezTo>
                    <a:cubicBezTo>
                      <a:pt x="174969" y="560718"/>
                      <a:pt x="172335" y="564358"/>
                      <a:pt x="169426" y="567267"/>
                    </a:cubicBezTo>
                    <a:cubicBezTo>
                      <a:pt x="165828" y="570865"/>
                      <a:pt x="160699" y="572556"/>
                      <a:pt x="156726" y="575734"/>
                    </a:cubicBezTo>
                    <a:cubicBezTo>
                      <a:pt x="133976" y="593933"/>
                      <a:pt x="163405" y="575112"/>
                      <a:pt x="137676" y="590550"/>
                    </a:cubicBezTo>
                    <a:cubicBezTo>
                      <a:pt x="136265" y="592667"/>
                      <a:pt x="135429" y="595311"/>
                      <a:pt x="133442" y="596900"/>
                    </a:cubicBezTo>
                    <a:cubicBezTo>
                      <a:pt x="131700" y="598294"/>
                      <a:pt x="129317" y="599182"/>
                      <a:pt x="127092" y="599017"/>
                    </a:cubicBezTo>
                    <a:cubicBezTo>
                      <a:pt x="110074" y="597756"/>
                      <a:pt x="93225" y="594784"/>
                      <a:pt x="76292" y="592667"/>
                    </a:cubicBezTo>
                    <a:cubicBezTo>
                      <a:pt x="38577" y="573809"/>
                      <a:pt x="55283" y="584749"/>
                      <a:pt x="25492" y="560917"/>
                    </a:cubicBezTo>
                    <a:cubicBezTo>
                      <a:pt x="19848" y="551745"/>
                      <a:pt x="13375" y="543033"/>
                      <a:pt x="8559" y="533400"/>
                    </a:cubicBezTo>
                    <a:cubicBezTo>
                      <a:pt x="6950" y="530182"/>
                      <a:pt x="6951" y="526378"/>
                      <a:pt x="6442" y="522817"/>
                    </a:cubicBezTo>
                    <a:cubicBezTo>
                      <a:pt x="4833" y="511555"/>
                      <a:pt x="3620" y="500239"/>
                      <a:pt x="2209" y="488950"/>
                    </a:cubicBezTo>
                    <a:cubicBezTo>
                      <a:pt x="1503" y="469195"/>
                      <a:pt x="-447" y="449445"/>
                      <a:pt x="92" y="429684"/>
                    </a:cubicBezTo>
                    <a:cubicBezTo>
                      <a:pt x="1671" y="371781"/>
                      <a:pt x="4017" y="313863"/>
                      <a:pt x="8559" y="256117"/>
                    </a:cubicBezTo>
                    <a:cubicBezTo>
                      <a:pt x="8980" y="250760"/>
                      <a:pt x="12990" y="246319"/>
                      <a:pt x="14909" y="241300"/>
                    </a:cubicBezTo>
                    <a:cubicBezTo>
                      <a:pt x="22164" y="222325"/>
                      <a:pt x="28430" y="202971"/>
                      <a:pt x="36076" y="184150"/>
                    </a:cubicBezTo>
                    <a:cubicBezTo>
                      <a:pt x="37624" y="180339"/>
                      <a:pt x="41010" y="177430"/>
                      <a:pt x="42426" y="173567"/>
                    </a:cubicBezTo>
                    <a:cubicBezTo>
                      <a:pt x="45920" y="164039"/>
                      <a:pt x="57116" y="131367"/>
                      <a:pt x="61476" y="112184"/>
                    </a:cubicBezTo>
                    <a:cubicBezTo>
                      <a:pt x="64359" y="99498"/>
                      <a:pt x="67391" y="86841"/>
                      <a:pt x="69942" y="74084"/>
                    </a:cubicBezTo>
                    <a:cubicBezTo>
                      <a:pt x="72331" y="62141"/>
                      <a:pt x="73337" y="49916"/>
                      <a:pt x="76292" y="38100"/>
                    </a:cubicBezTo>
                    <a:cubicBezTo>
                      <a:pt x="76998" y="35278"/>
                      <a:pt x="77263" y="32308"/>
                      <a:pt x="78409" y="29634"/>
                    </a:cubicBezTo>
                    <a:cubicBezTo>
                      <a:pt x="81417" y="22616"/>
                      <a:pt x="82673" y="24304"/>
                      <a:pt x="86876" y="19050"/>
                    </a:cubicBezTo>
                    <a:cubicBezTo>
                      <a:pt x="94028" y="10109"/>
                      <a:pt x="87739" y="13748"/>
                      <a:pt x="99576" y="6350"/>
                    </a:cubicBezTo>
                    <a:cubicBezTo>
                      <a:pt x="107824" y="1195"/>
                      <a:pt x="108867" y="1952"/>
                      <a:pt x="118626" y="0"/>
                    </a:cubicBezTo>
                    <a:cubicBezTo>
                      <a:pt x="136265" y="706"/>
                      <a:pt x="153971" y="417"/>
                      <a:pt x="171542" y="2117"/>
                    </a:cubicBezTo>
                    <a:cubicBezTo>
                      <a:pt x="175984" y="2547"/>
                      <a:pt x="179977" y="5038"/>
                      <a:pt x="184242" y="6350"/>
                    </a:cubicBezTo>
                    <a:cubicBezTo>
                      <a:pt x="189152" y="7861"/>
                      <a:pt x="194120" y="9173"/>
                      <a:pt x="199059" y="10584"/>
                    </a:cubicBezTo>
                    <a:cubicBezTo>
                      <a:pt x="203292" y="13406"/>
                      <a:pt x="206932" y="17441"/>
                      <a:pt x="211759" y="19050"/>
                    </a:cubicBezTo>
                    <a:lnTo>
                      <a:pt x="224459" y="23284"/>
                    </a:lnTo>
                    <a:cubicBezTo>
                      <a:pt x="225165" y="25401"/>
                      <a:pt x="224998" y="28056"/>
                      <a:pt x="226576" y="29634"/>
                    </a:cubicBezTo>
                    <a:cubicBezTo>
                      <a:pt x="228154" y="31212"/>
                      <a:pt x="231629" y="29934"/>
                      <a:pt x="232926" y="31750"/>
                    </a:cubicBezTo>
                    <a:cubicBezTo>
                      <a:pt x="238051" y="38926"/>
                      <a:pt x="234689" y="49389"/>
                      <a:pt x="235042" y="5291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 name="Rectangle 2">
            <a:extLst>
              <a:ext uri="{FF2B5EF4-FFF2-40B4-BE49-F238E27FC236}">
                <a16:creationId xmlns:a16="http://schemas.microsoft.com/office/drawing/2014/main" id="{1E57E7F4-148C-48EB-BD5B-5841AD9E2A20}"/>
              </a:ext>
            </a:extLst>
          </p:cNvPr>
          <p:cNvSpPr/>
          <p:nvPr/>
        </p:nvSpPr>
        <p:spPr>
          <a:xfrm>
            <a:off x="838198" y="1500627"/>
            <a:ext cx="7759934" cy="3539430"/>
          </a:xfrm>
          <a:prstGeom prst="rect">
            <a:avLst/>
          </a:prstGeom>
        </p:spPr>
        <p:txBody>
          <a:bodyPr wrap="square">
            <a:spAutoFit/>
          </a:bodyPr>
          <a:lstStyle/>
          <a:p>
            <a:r>
              <a:rPr lang="en-GB" sz="1400" dirty="0">
                <a:solidFill>
                  <a:srgbClr val="000000"/>
                </a:solidFill>
                <a:latin typeface="arial" panose="020B0604020202020204" pitchFamily="34" charset="0"/>
              </a:rPr>
              <a:t>Produced by Dr Ceri Roberts, NHS Blood and Transplant </a:t>
            </a:r>
          </a:p>
          <a:p>
            <a:r>
              <a:rPr lang="en-GB" sz="1400" dirty="0">
                <a:solidFill>
                  <a:srgbClr val="000000"/>
                </a:solidFill>
                <a:latin typeface="arial" panose="020B0604020202020204" pitchFamily="34" charset="0"/>
              </a:rPr>
              <a:t>for the Midlands-Wales Advanced Therapy Treatment Centre</a:t>
            </a:r>
          </a:p>
          <a:p>
            <a:r>
              <a:rPr lang="en-GB" sz="1400" dirty="0">
                <a:solidFill>
                  <a:srgbClr val="000000"/>
                </a:solidFill>
                <a:latin typeface="arial" panose="020B0604020202020204" pitchFamily="34" charset="0"/>
              </a:rPr>
              <a:t>funded by Innovate UK as part of UK Research and Innovation’s Industrial Strategy.</a:t>
            </a:r>
          </a:p>
          <a:p>
            <a:endParaRPr lang="en-GB" sz="1400" dirty="0">
              <a:solidFill>
                <a:srgbClr val="000000"/>
              </a:solidFill>
              <a:latin typeface="arial" panose="020B0604020202020204" pitchFamily="34" charset="0"/>
            </a:endParaRPr>
          </a:p>
          <a:p>
            <a:r>
              <a:rPr lang="en-GB" sz="1400" dirty="0">
                <a:solidFill>
                  <a:srgbClr val="000000"/>
                </a:solidFill>
                <a:latin typeface="arial" panose="020B0604020202020204" pitchFamily="34" charset="0"/>
              </a:rPr>
              <a:t>With grateful thanks to reviewers:</a:t>
            </a:r>
          </a:p>
          <a:p>
            <a:r>
              <a:rPr lang="en-GB" sz="1400" dirty="0">
                <a:solidFill>
                  <a:srgbClr val="000000"/>
                </a:solidFill>
                <a:latin typeface="arial" panose="020B0604020202020204" pitchFamily="34" charset="0"/>
              </a:rPr>
              <a:t>Dr Eric Austin, NHS Blood and Transplant</a:t>
            </a:r>
          </a:p>
          <a:p>
            <a:r>
              <a:rPr lang="en-GB" sz="1400" dirty="0">
                <a:solidFill>
                  <a:srgbClr val="000000"/>
                </a:solidFill>
                <a:latin typeface="arial" panose="020B0604020202020204" pitchFamily="34" charset="0"/>
              </a:rPr>
              <a:t>Joanne Bagshawe, Welsh Blood Service</a:t>
            </a:r>
          </a:p>
          <a:p>
            <a:r>
              <a:rPr lang="en-GB" sz="1400" dirty="0">
                <a:solidFill>
                  <a:srgbClr val="000000"/>
                </a:solidFill>
                <a:latin typeface="arial" panose="020B0604020202020204" pitchFamily="34" charset="0"/>
              </a:rPr>
              <a:t>Debbie </a:t>
            </a:r>
            <a:r>
              <a:rPr lang="en-GB" sz="1400" dirty="0" err="1">
                <a:solidFill>
                  <a:srgbClr val="000000"/>
                </a:solidFill>
                <a:latin typeface="arial" panose="020B0604020202020204" pitchFamily="34" charset="0"/>
              </a:rPr>
              <a:t>Beirne</a:t>
            </a:r>
            <a:r>
              <a:rPr lang="en-GB" sz="1400" dirty="0">
                <a:solidFill>
                  <a:srgbClr val="000000"/>
                </a:solidFill>
                <a:latin typeface="arial" panose="020B0604020202020204" pitchFamily="34" charset="0"/>
              </a:rPr>
              <a:t>, Leeds Teaching Hospitals NHS Trust </a:t>
            </a:r>
          </a:p>
          <a:p>
            <a:r>
              <a:rPr lang="en-GB" sz="1400" dirty="0">
                <a:solidFill>
                  <a:srgbClr val="000000"/>
                </a:solidFill>
                <a:latin typeface="arial" panose="020B0604020202020204" pitchFamily="34" charset="0"/>
              </a:rPr>
              <a:t>Dr Sue Davey, NHS Blood and Transplant</a:t>
            </a:r>
          </a:p>
          <a:p>
            <a:r>
              <a:rPr lang="en-GB" sz="1400" dirty="0">
                <a:solidFill>
                  <a:srgbClr val="000000"/>
                </a:solidFill>
                <a:latin typeface="arial" panose="020B0604020202020204" pitchFamily="34" charset="0"/>
              </a:rPr>
              <a:t>Michelle Davies, The Christie NHS Foundation Trust</a:t>
            </a:r>
          </a:p>
          <a:p>
            <a:r>
              <a:rPr lang="en-GB" sz="1400" dirty="0">
                <a:solidFill>
                  <a:srgbClr val="000000"/>
                </a:solidFill>
                <a:latin typeface="arial" panose="020B0604020202020204" pitchFamily="34" charset="0"/>
              </a:rPr>
              <a:t>Ian Hollingsworth, Cell and Gene Therapy Catapult</a:t>
            </a:r>
          </a:p>
          <a:p>
            <a:r>
              <a:rPr lang="en-GB" sz="1400" dirty="0">
                <a:solidFill>
                  <a:srgbClr val="000000"/>
                </a:solidFill>
                <a:latin typeface="arial" panose="020B0604020202020204" pitchFamily="34" charset="0"/>
              </a:rPr>
              <a:t>Michelle Kenyon, King’s College Hospital NHS Foundation Trust</a:t>
            </a:r>
          </a:p>
          <a:p>
            <a:r>
              <a:rPr lang="en-GB" sz="1400" dirty="0">
                <a:solidFill>
                  <a:srgbClr val="000000"/>
                </a:solidFill>
                <a:latin typeface="arial" panose="020B0604020202020204" pitchFamily="34" charset="0"/>
              </a:rPr>
              <a:t>Shona McDermott, NHS Greater Glasgow &amp; Clyde</a:t>
            </a:r>
          </a:p>
          <a:p>
            <a:r>
              <a:rPr lang="en-GB" sz="1400" dirty="0">
                <a:solidFill>
                  <a:srgbClr val="000000"/>
                </a:solidFill>
                <a:latin typeface="arial" panose="020B0604020202020204" pitchFamily="34" charset="0"/>
              </a:rPr>
              <a:t>Kathryn Rodden, University Hospitals Birmingham NHS Foundation Trust</a:t>
            </a:r>
          </a:p>
          <a:p>
            <a:r>
              <a:rPr lang="en-GB" sz="1400" dirty="0">
                <a:solidFill>
                  <a:srgbClr val="000000"/>
                </a:solidFill>
                <a:latin typeface="arial" panose="020B0604020202020204" pitchFamily="34" charset="0"/>
              </a:rPr>
              <a:t>Jacqui Thompson, NHS Blood and Transplant</a:t>
            </a:r>
          </a:p>
          <a:p>
            <a:r>
              <a:rPr lang="en-GB" sz="1400" dirty="0">
                <a:solidFill>
                  <a:srgbClr val="000000"/>
                </a:solidFill>
                <a:latin typeface="arial" panose="020B0604020202020204" pitchFamily="34" charset="0"/>
              </a:rPr>
              <a:t>Dr Glenda Watson, Imperial College London</a:t>
            </a:r>
          </a:p>
        </p:txBody>
      </p:sp>
      <p:pic>
        <p:nvPicPr>
          <p:cNvPr id="33" name="Picture 32" descr="A close up of a sign&#10;&#10;Description generated with high confidence">
            <a:extLst>
              <a:ext uri="{FF2B5EF4-FFF2-40B4-BE49-F238E27FC236}">
                <a16:creationId xmlns:a16="http://schemas.microsoft.com/office/drawing/2014/main" id="{9AFD23C6-876F-409C-9595-3D5B555B271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142098" y="1982633"/>
            <a:ext cx="1633310" cy="914400"/>
          </a:xfrm>
          <a:prstGeom prst="rect">
            <a:avLst/>
          </a:prstGeom>
        </p:spPr>
      </p:pic>
      <p:pic>
        <p:nvPicPr>
          <p:cNvPr id="5" name="Picture 4" descr="A close up of a logo&#10;&#10;Description automatically generated">
            <a:extLst>
              <a:ext uri="{FF2B5EF4-FFF2-40B4-BE49-F238E27FC236}">
                <a16:creationId xmlns:a16="http://schemas.microsoft.com/office/drawing/2014/main" id="{E19139D9-4699-4595-9092-02877279BB4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3410" y="574680"/>
            <a:ext cx="2490686" cy="1041841"/>
          </a:xfrm>
          <a:prstGeom prst="rect">
            <a:avLst/>
          </a:prstGeom>
        </p:spPr>
      </p:pic>
      <p:pic>
        <p:nvPicPr>
          <p:cNvPr id="34" name="Picture 33" descr="A picture containing drawing&#10;&#10;Description generated with very high confidence">
            <a:extLst>
              <a:ext uri="{FF2B5EF4-FFF2-40B4-BE49-F238E27FC236}">
                <a16:creationId xmlns:a16="http://schemas.microsoft.com/office/drawing/2014/main" id="{2555A916-257E-49A0-9D7B-DB0183C1E54E}"/>
              </a:ext>
            </a:extLst>
          </p:cNvPr>
          <p:cNvPicPr>
            <a:picLocks noChangeAspect="1"/>
          </p:cNvPicPr>
          <p:nvPr/>
        </p:nvPicPr>
        <p:blipFill>
          <a:blip r:embed="rId15"/>
          <a:stretch>
            <a:fillRect/>
          </a:stretch>
        </p:blipFill>
        <p:spPr>
          <a:xfrm>
            <a:off x="8598132" y="3318255"/>
            <a:ext cx="2743200" cy="521154"/>
          </a:xfrm>
          <a:prstGeom prst="rect">
            <a:avLst/>
          </a:prstGeom>
        </p:spPr>
      </p:pic>
      <p:sp>
        <p:nvSpPr>
          <p:cNvPr id="4" name="Footer Placeholder 3">
            <a:extLst>
              <a:ext uri="{FF2B5EF4-FFF2-40B4-BE49-F238E27FC236}">
                <a16:creationId xmlns:a16="http://schemas.microsoft.com/office/drawing/2014/main" id="{7CA16C36-863B-464B-8152-37843881E03A}"/>
              </a:ext>
            </a:extLst>
          </p:cNvPr>
          <p:cNvSpPr>
            <a:spLocks noGrp="1"/>
          </p:cNvSpPr>
          <p:nvPr>
            <p:ph type="ftr" sz="quarter" idx="11"/>
          </p:nvPr>
        </p:nvSpPr>
        <p:spPr/>
        <p:txBody>
          <a:bodyPr/>
          <a:lstStyle/>
          <a:p>
            <a:r>
              <a:rPr lang="en-GB" dirty="0"/>
              <a:t>Version 3, October 2020</a:t>
            </a:r>
          </a:p>
        </p:txBody>
      </p:sp>
      <p:pic>
        <p:nvPicPr>
          <p:cNvPr id="7" name="Picture 6" descr="Logo&#10;&#10;Description automatically generated">
            <a:extLst>
              <a:ext uri="{FF2B5EF4-FFF2-40B4-BE49-F238E27FC236}">
                <a16:creationId xmlns:a16="http://schemas.microsoft.com/office/drawing/2014/main" id="{4647B00E-2E56-4BDB-AECF-866176AC38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19608" y="4229123"/>
            <a:ext cx="1964501" cy="548436"/>
          </a:xfrm>
          <a:prstGeom prst="rect">
            <a:avLst/>
          </a:prstGeom>
        </p:spPr>
      </p:pic>
    </p:spTree>
    <p:extLst>
      <p:ext uri="{BB962C8B-B14F-4D97-AF65-F5344CB8AC3E}">
        <p14:creationId xmlns:p14="http://schemas.microsoft.com/office/powerpoint/2010/main" val="17231735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9D0E8-D310-40F8-A946-7A41E5791C2A}"/>
              </a:ext>
            </a:extLst>
          </p:cNvPr>
          <p:cNvSpPr>
            <a:spLocks noGrp="1"/>
          </p:cNvSpPr>
          <p:nvPr>
            <p:ph type="title"/>
          </p:nvPr>
        </p:nvSpPr>
        <p:spPr>
          <a:xfrm>
            <a:off x="838200" y="2664980"/>
            <a:ext cx="10515600" cy="1325563"/>
          </a:xfrm>
        </p:spPr>
        <p:txBody>
          <a:bodyPr/>
          <a:lstStyle/>
          <a:p>
            <a:r>
              <a:rPr lang="en-GB" dirty="0"/>
              <a:t>Supplementary material</a:t>
            </a:r>
          </a:p>
        </p:txBody>
      </p:sp>
      <p:sp>
        <p:nvSpPr>
          <p:cNvPr id="3" name="Footer Placeholder 2">
            <a:extLst>
              <a:ext uri="{FF2B5EF4-FFF2-40B4-BE49-F238E27FC236}">
                <a16:creationId xmlns:a16="http://schemas.microsoft.com/office/drawing/2014/main" id="{952171E0-889C-4D38-8F50-4EC917D36A17}"/>
              </a:ext>
            </a:extLst>
          </p:cNvPr>
          <p:cNvSpPr>
            <a:spLocks noGrp="1"/>
          </p:cNvSpPr>
          <p:nvPr>
            <p:ph type="ftr" sz="quarter" idx="11"/>
          </p:nvPr>
        </p:nvSpPr>
        <p:spPr/>
        <p:txBody>
          <a:bodyPr/>
          <a:lstStyle/>
          <a:p>
            <a:r>
              <a:rPr lang="en-GB" dirty="0"/>
              <a:t>Version 3, October 2020</a:t>
            </a:r>
          </a:p>
        </p:txBody>
      </p:sp>
    </p:spTree>
    <p:extLst>
      <p:ext uri="{BB962C8B-B14F-4D97-AF65-F5344CB8AC3E}">
        <p14:creationId xmlns:p14="http://schemas.microsoft.com/office/powerpoint/2010/main" val="27109862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32A016084F714AA1E78969A64D38A3" ma:contentTypeVersion="8" ma:contentTypeDescription="Create a new document." ma:contentTypeScope="" ma:versionID="a822e2c4f4fdf5a73f659f52af720296">
  <xsd:schema xmlns:xsd="http://www.w3.org/2001/XMLSchema" xmlns:xs="http://www.w3.org/2001/XMLSchema" xmlns:p="http://schemas.microsoft.com/office/2006/metadata/properties" xmlns:ns3="7f08a9d2-73e5-4bc0-8b3a-b9ea5eadd097" targetNamespace="http://schemas.microsoft.com/office/2006/metadata/properties" ma:root="true" ma:fieldsID="9181129a89fc30cb9fb214c21facafab" ns3:_="">
    <xsd:import namespace="7f08a9d2-73e5-4bc0-8b3a-b9ea5eadd09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08a9d2-73e5-4bc0-8b3a-b9ea5eadd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0FF1C1-CF3A-4EFC-A7DF-42CAA895572F}">
  <ds:schemaRefs>
    <ds:schemaRef ds:uri="http://schemas.microsoft.com/sharepoint/v3/contenttype/forms"/>
  </ds:schemaRefs>
</ds:datastoreItem>
</file>

<file path=customXml/itemProps2.xml><?xml version="1.0" encoding="utf-8"?>
<ds:datastoreItem xmlns:ds="http://schemas.openxmlformats.org/officeDocument/2006/customXml" ds:itemID="{E573A167-B7C4-4CA8-93FD-6831A7E445FB}">
  <ds:schemaRefs>
    <ds:schemaRef ds:uri="http://schemas.microsoft.com/office/2006/metadata/properties"/>
    <ds:schemaRef ds:uri="http://www.w3.org/XML/1998/namespace"/>
    <ds:schemaRef ds:uri="7f08a9d2-73e5-4bc0-8b3a-b9ea5eadd097"/>
    <ds:schemaRef ds:uri="http://purl.org/dc/elements/1.1/"/>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5CD05D8E-1F7D-4936-9B0D-0ED641CFF5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08a9d2-73e5-4bc0-8b3a-b9ea5eadd0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374</TotalTime>
  <Words>14705</Words>
  <Application>Microsoft Office PowerPoint</Application>
  <PresentationFormat>Widescreen</PresentationFormat>
  <Paragraphs>1748</Paragraphs>
  <Slides>111</Slides>
  <Notes>92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111</vt:i4>
      </vt:variant>
    </vt:vector>
  </HeadingPairs>
  <TitlesOfParts>
    <vt:vector size="124" baseType="lpstr">
      <vt:lpstr>Arial</vt:lpstr>
      <vt:lpstr>Arial</vt:lpstr>
      <vt:lpstr>Calibri</vt:lpstr>
      <vt:lpstr>Calibri Light</vt:lpstr>
      <vt:lpstr>Cambria</vt:lpstr>
      <vt:lpstr>Georgia</vt:lpstr>
      <vt:lpstr>Helmet</vt:lpstr>
      <vt:lpstr>lato</vt:lpstr>
      <vt:lpstr>Microsoft Tai Le</vt:lpstr>
      <vt:lpstr>Source Sans Pro</vt:lpstr>
      <vt:lpstr>Times</vt:lpstr>
      <vt:lpstr>Times New Roman</vt:lpstr>
      <vt:lpstr>Office Theme</vt:lpstr>
      <vt:lpstr>Introduction to advanced therapies</vt:lpstr>
      <vt:lpstr>How to use this slide deck</vt:lpstr>
      <vt:lpstr>Learning outcomes</vt:lpstr>
      <vt:lpstr>PowerPoint Presentation</vt:lpstr>
      <vt:lpstr>What is an advanced therapy?</vt:lpstr>
      <vt:lpstr>Revising the basics: cells and tissues</vt:lpstr>
      <vt:lpstr>Revising the basics: genes</vt:lpstr>
      <vt:lpstr>How does DNA instruct a cell to make proteins?</vt:lpstr>
      <vt:lpstr>PowerPoint Presentation</vt:lpstr>
      <vt:lpstr>What is regenerative medicine?</vt:lpstr>
      <vt:lpstr>What is a stem cell?</vt:lpstr>
      <vt:lpstr>Types of stem cell</vt:lpstr>
      <vt:lpstr>Types of stem cell</vt:lpstr>
      <vt:lpstr>A very brief history</vt:lpstr>
      <vt:lpstr>Not all cell therapy is an advanced therapy! e.g. haematopoietic stem cell transplant (HSCT):</vt:lpstr>
      <vt:lpstr>How do advanced therapies differ from HSCT?</vt:lpstr>
      <vt:lpstr>Considerations around clinical delivery</vt:lpstr>
      <vt:lpstr>Pharmacy oversight</vt:lpstr>
      <vt:lpstr>PowerPoint Presentation</vt:lpstr>
      <vt:lpstr>PowerPoint Presentation</vt:lpstr>
      <vt:lpstr>Gene therapy medicinal products</vt:lpstr>
      <vt:lpstr>Genetically modified organisms (GMOs)</vt:lpstr>
      <vt:lpstr>PowerPoint Presentation</vt:lpstr>
      <vt:lpstr>PowerPoint Presentation</vt:lpstr>
      <vt:lpstr>in vivo</vt:lpstr>
      <vt:lpstr>GTMP mechanisms of action: gene augmentation therapy</vt:lpstr>
      <vt:lpstr>GTMP mechanisms of action: gene inhibition therapy</vt:lpstr>
      <vt:lpstr>GTMP mechanisms of action: suicide gene to kill disease cells</vt:lpstr>
      <vt:lpstr>PowerPoint Presentation</vt:lpstr>
      <vt:lpstr>PowerPoint Presentation</vt:lpstr>
      <vt:lpstr>PowerPoint Presentation</vt:lpstr>
      <vt:lpstr>Somatic cell therapy medicinal products</vt:lpstr>
      <vt:lpstr>PowerPoint Presentation</vt:lpstr>
      <vt:lpstr>PowerPoint Presentation</vt:lpstr>
      <vt:lpstr>PowerPoint Presentation</vt:lpstr>
      <vt:lpstr>Tissue engineered products</vt:lpstr>
      <vt:lpstr>PowerPoint Presentation</vt:lpstr>
      <vt:lpstr>Combined Advanced Therapy Medicinal Products (cATMPs)</vt:lpstr>
      <vt:lpstr>Summary of ATMP classifications</vt:lpstr>
      <vt:lpstr>PowerPoint Presentation</vt:lpstr>
      <vt:lpstr>PowerPoint Presentation</vt:lpstr>
      <vt:lpstr>Terminology check</vt:lpstr>
      <vt:lpstr>Autologous therapy</vt:lpstr>
      <vt:lpstr>Allogeneic therapy</vt:lpstr>
      <vt:lpstr>PowerPoint Presentation</vt:lpstr>
      <vt:lpstr>Localised/point of care manufacturing model</vt:lpstr>
      <vt:lpstr>Example advanced therapies (click to learn more)</vt:lpstr>
      <vt:lpstr>PowerPoint Presentation</vt:lpstr>
      <vt:lpstr>CAR T cells: creating cancer assassins</vt:lpstr>
      <vt:lpstr>PowerPoint Presentation</vt:lpstr>
      <vt:lpstr>CAR T cells: creating cancer assassins</vt:lpstr>
      <vt:lpstr>Strimvelis: bursting the bubble</vt:lpstr>
      <vt:lpstr>Strimvelis: bursting the bubble</vt:lpstr>
      <vt:lpstr>Strimvelis: bursting the bubble</vt:lpstr>
      <vt:lpstr>Transforming lives for sickle cell patients</vt:lpstr>
      <vt:lpstr>Transforming lives for sickle cell patients</vt:lpstr>
      <vt:lpstr>Transforming lives for sickle cell patients</vt:lpstr>
      <vt:lpstr>Growing life-saving new skin</vt:lpstr>
      <vt:lpstr>Growing life-saving new skin</vt:lpstr>
      <vt:lpstr>Growing life-saving new skin</vt:lpstr>
      <vt:lpstr>Glybera: the million dollar drug</vt:lpstr>
      <vt:lpstr>Glybera: the million dollar drug</vt:lpstr>
      <vt:lpstr>Glybera: the million dollar drug</vt:lpstr>
      <vt:lpstr>Alofisel: Combating Crohn’s</vt:lpstr>
      <vt:lpstr>Alofisel: Combating Crohn’s</vt:lpstr>
      <vt:lpstr>Alofisel: Combating Crohn’s</vt:lpstr>
      <vt:lpstr>Provenge: first therapeutic cancer “vaccine”</vt:lpstr>
      <vt:lpstr>Provenge: first therapeutic cancer “vaccine”</vt:lpstr>
      <vt:lpstr>Provenge: first therapeutic cancer “vaccine”</vt:lpstr>
      <vt:lpstr>Tumour infiltrating lymphocytes (TILs)</vt:lpstr>
      <vt:lpstr>Tumour infiltrating lymphocytes (TILs)</vt:lpstr>
      <vt:lpstr>Tumour infiltrating lymphocytes (TILs)</vt:lpstr>
      <vt:lpstr>Holoclar: sight for sore eyes</vt:lpstr>
      <vt:lpstr>Holoclar: sight for sore eyes</vt:lpstr>
      <vt:lpstr>Holoclar: sight for sore eyes</vt:lpstr>
      <vt:lpstr>ACI: a grow your own knee replacement</vt:lpstr>
      <vt:lpstr>ACI: a grow your own knee replacement</vt:lpstr>
      <vt:lpstr>ACI: a grow your own knee replacement</vt:lpstr>
      <vt:lpstr>Example combined ATMP</vt:lpstr>
      <vt:lpstr>PowerPoint Presentation</vt:lpstr>
      <vt:lpstr>Regulatory framework for ATMPs in the EU</vt:lpstr>
      <vt:lpstr>PowerPoint Presentation</vt:lpstr>
      <vt:lpstr>PowerPoint Presentation</vt:lpstr>
      <vt:lpstr>PowerPoint Presentation</vt:lpstr>
      <vt:lpstr>PowerPoint Presentation</vt:lpstr>
      <vt:lpstr>PowerPoint Presentation</vt:lpstr>
      <vt:lpstr>Regulations for gene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your learning</vt:lpstr>
      <vt:lpstr>Acknowledgements</vt:lpstr>
      <vt:lpstr>Supplementary material</vt:lpstr>
      <vt:lpstr>Glossary of terms (1 of 4)</vt:lpstr>
      <vt:lpstr>Glossary of terms (2 of 4)</vt:lpstr>
      <vt:lpstr>Glossary of terms (3 of 4)</vt:lpstr>
      <vt:lpstr>Glossary of terms (4 of 4)</vt:lpstr>
      <vt:lpstr>PowerPoint Presentation</vt:lpstr>
      <vt:lpstr>References and further reading (1 of 4)</vt:lpstr>
      <vt:lpstr>References and further reading (2 of 4)</vt:lpstr>
      <vt:lpstr>References and further reading (3 of 4)</vt:lpstr>
      <vt:lpstr>References and further reading (4 of 4)</vt:lpstr>
      <vt:lpstr>Image and video sources (1 of 3)</vt:lpstr>
      <vt:lpstr>Image and video sources (2 of 3)</vt:lpstr>
      <vt:lpstr>Image and video sources (3 of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advanced therapies</dc:title>
  <dc:creator>Roberts Ceri</dc:creator>
  <cp:lastModifiedBy>Pernille Woods (Immunology and Immunotherapy)</cp:lastModifiedBy>
  <cp:revision>23</cp:revision>
  <dcterms:created xsi:type="dcterms:W3CDTF">2019-11-06T17:55:00Z</dcterms:created>
  <dcterms:modified xsi:type="dcterms:W3CDTF">2020-10-14T15:16:30Z</dcterms:modified>
</cp:coreProperties>
</file>